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D458-779D-E2EB-A344-2D002B54A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21E9431-EA39-6735-E3CF-FF8EDF4D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FB4344-4CC4-08A7-0368-B4264C30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0D2DB3-D161-DF93-81C7-C1FD026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92102F-DCB5-D0CE-9A07-C8CF83F2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CD1C5-645E-2AEB-509A-C495622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FF3EE3-AFEE-8E1A-5FC0-4AC4DAEA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58C421-C6F5-A45D-1209-FC7B62C0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679821-FE15-E737-0702-FD28939F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C61EA4-EB19-6926-58D0-15D22975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64302D5-758E-D2AE-BEDF-39586A2D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C321B32-472A-33AE-B737-866360C4B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AE5D15-987E-2D7D-0B59-E9135DCB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2A01BB-90A9-745D-347F-A963F12A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CFCAB6-493F-1B24-3868-7F73FC5C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90FB1A-F4F6-BA32-B98F-CCBE9B1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1C93D2-D8E6-A7BB-0685-83A6CF40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560722-8E2C-C89E-5AF7-5CC5835D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550966-C122-998E-2DC6-AC91BDE8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63E7D6-4EAD-4C12-5CD9-30FF80F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720AE-A26C-C0EA-C3CD-9BFEB141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BD6208-7829-8E43-D016-711AC43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53CF9-FA43-3CF0-72B2-CDD0427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0922AC-5167-67AF-23C8-5924A2F2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9D047F-B06D-223B-FB96-64E9A50D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65621-DE5D-00D7-E0E3-6A68A8BE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DE11F9-5E67-BBF1-806F-61830CDA9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16F2FA-D24B-DE95-A228-1D257C95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F768B1-AA20-F6F7-12E2-93C20F2B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E3AD66-C532-C33E-6BEA-D52940F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1FEC03-1A3F-BBBC-6581-791C3C23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7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62DF3-1B12-1722-993A-5E75A408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57E923-C4D6-F722-7480-87FA6023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B231291-652A-B3A5-AA3B-79627802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A4BB63-A4AE-5FF6-08AF-65617E807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A3FB53-5ABF-A225-FF48-DBA1631AB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235B449-BD65-9C31-9BC8-2180A063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E6F7E3-A517-FEA9-A323-DC523EC5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03C7955-EC6E-7241-B230-D6C37367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1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06872-2F7E-3A32-38CB-1F539E3A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F679AC-3A4E-090B-BF63-E46D9020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A051DD-0D42-B577-9316-1F6415AC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764EC2F-7C17-ECCC-D7B4-860DE707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0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7D21A04-54C6-7AD9-970B-07552945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2D53CD-F369-1F98-2554-F4EBDB3F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68E39E9-03A0-C82A-B80C-C5D761DE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4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C9EB4-E823-C1C1-D8EB-D32C50D6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10CAA-A6C8-94BE-C1D5-405FCCCE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7FBD02-43A9-D027-FB49-3751C67C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3A676A-0830-2350-E2BD-83EA9D59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5142B20-118E-01B0-5184-8595075A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2063C0-8418-8B38-22B9-0B4C3C86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9581F-9761-20F2-F55A-55968CA0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3C00FA-8B1D-94AE-F230-7661B1339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606753-721A-D6BA-D1CD-1E5C6261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71A39F-E483-5BEE-5EBA-9C3887CC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3E54E6-73B8-3CB0-1974-AFA338F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71696B-9A70-0071-40C5-1C02195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E045A40-DD55-11E5-EA04-A8D30298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BF37D2-88B0-18FD-F0C9-775AA7F8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0F7169-D9F4-24C9-C9AB-6DC2FC90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C716-6213-4704-95B1-58F3B9822668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1BF4C8-2602-DCF3-6235-94D23C16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CC3F1E-EA53-450D-C7CE-BB047205F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1C10-361D-4898-AE33-35E3407C1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B8D13B92-9F78-2728-E776-3DC58628399E}"/>
              </a:ext>
            </a:extLst>
          </p:cNvPr>
          <p:cNvSpPr txBox="1"/>
          <p:nvPr/>
        </p:nvSpPr>
        <p:spPr>
          <a:xfrm>
            <a:off x="1935179" y="219630"/>
            <a:ext cx="8150382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250"/>
              </a:spcAft>
            </a:pPr>
            <a:r>
              <a:rPr lang="pl-PL" sz="2800" b="1" kern="1800" dirty="0">
                <a:solidFill>
                  <a:srgbClr val="FF0000"/>
                </a:solidFill>
                <a:latin typeface="gt-bold"/>
                <a:ea typeface="Times New Roman" panose="02020603050405020304" pitchFamily="18" charset="0"/>
                <a:cs typeface="Times New Roman" panose="02020603050405020304" pitchFamily="18" charset="0"/>
              </a:rPr>
              <a:t>Implementacja</a:t>
            </a:r>
            <a:r>
              <a:rPr lang="en-GB" sz="2800" b="1" kern="1800" dirty="0">
                <a:solidFill>
                  <a:srgbClr val="FF0000"/>
                </a:solidFill>
                <a:effectLst/>
                <a:latin typeface="gt-bold"/>
                <a:ea typeface="Times New Roman" panose="02020603050405020304" pitchFamily="18" charset="0"/>
                <a:cs typeface="Times New Roman" panose="02020603050405020304" pitchFamily="18" charset="0"/>
              </a:rPr>
              <a:t> K-fold Cross-Validation w Scikit-Learn</a:t>
            </a:r>
            <a:endParaRPr lang="en-GB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329E01E-BD68-6A88-D69F-1F6F61DE974D}"/>
              </a:ext>
            </a:extLst>
          </p:cNvPr>
          <p:cNvSpPr txBox="1"/>
          <p:nvPr/>
        </p:nvSpPr>
        <p:spPr>
          <a:xfrm>
            <a:off x="2351638" y="918484"/>
            <a:ext cx="7317463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Dzielimy nasz zbiór danych na k-fałdy. K reprezentuje liczbę fałd, na które chcesz podzielić dane. </a:t>
            </a: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Jeśli użyjemy 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5-krotności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, zbiór danych dzieli się na pięć sekcji. 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kolejnych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iteracjach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jedna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część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staje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się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zbiorem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walidacyjnym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Obraz 7" descr="5-krotna walidacja krzyżowa">
            <a:extLst>
              <a:ext uri="{FF2B5EF4-FFF2-40B4-BE49-F238E27FC236}">
                <a16:creationId xmlns:a16="http://schemas.microsoft.com/office/drawing/2014/main" id="{93C9FF52-E70A-0867-6298-01E36126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60" y="2280395"/>
            <a:ext cx="6223126" cy="343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F2E7B980-DD2C-17D5-3775-FBEA97C0D1D1}"/>
              </a:ext>
            </a:extLst>
          </p:cNvPr>
          <p:cNvSpPr txBox="1"/>
          <p:nvPr/>
        </p:nvSpPr>
        <p:spPr>
          <a:xfrm>
            <a:off x="2007606" y="5592692"/>
            <a:ext cx="939975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 pierwszej iteracji używamy pierwszej części danych do 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walidacji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 Jak pokazano na powyższym obrazku, używamy innych części zestawu danych do </a:t>
            </a:r>
            <a:r>
              <a:rPr lang="pl-PL" b="1" dirty="0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uczenia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9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9C713C7-7F9D-3A83-0296-0D741BD6A5D6}"/>
              </a:ext>
            </a:extLst>
          </p:cNvPr>
          <p:cNvSpPr txBox="1"/>
          <p:nvPr/>
        </p:nvSpPr>
        <p:spPr>
          <a:xfrm>
            <a:off x="3972208" y="255843"/>
            <a:ext cx="609750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b="1" dirty="0">
                <a:solidFill>
                  <a:srgbClr val="00B0F0"/>
                </a:solidFill>
                <a:effectLst/>
                <a:latin typeface="gt-medium"/>
                <a:ea typeface="Times New Roman" panose="02020603050405020304" pitchFamily="18" charset="0"/>
                <a:cs typeface="Times New Roman" panose="02020603050405020304" pitchFamily="18" charset="0"/>
              </a:rPr>
              <a:t>Wstępne przetwarzanie danych</a:t>
            </a:r>
            <a:endParaRPr lang="en-GB" sz="24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E72323C-B6F8-008A-0C72-319C99F4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14" y="1141821"/>
            <a:ext cx="5772150" cy="1876425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686F34E-95CC-A4DE-25B7-A3BB4074DB54}"/>
              </a:ext>
            </a:extLst>
          </p:cNvPr>
          <p:cNvCxnSpPr/>
          <p:nvPr/>
        </p:nvCxnSpPr>
        <p:spPr>
          <a:xfrm flipH="1">
            <a:off x="6708618" y="1530036"/>
            <a:ext cx="2571184" cy="103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0FAC3E17-27EE-F015-1657-9C952DF33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81" b="28275"/>
          <a:stretch/>
        </p:blipFill>
        <p:spPr>
          <a:xfrm>
            <a:off x="9308000" y="1403287"/>
            <a:ext cx="2813345" cy="34403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5B67B91-EE6D-7505-3BB1-56E1E104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14" y="3402925"/>
            <a:ext cx="2962275" cy="476250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8D15B1-33A5-A6FE-DBE0-C819331C6AD6}"/>
              </a:ext>
            </a:extLst>
          </p:cNvPr>
          <p:cNvCxnSpPr/>
          <p:nvPr/>
        </p:nvCxnSpPr>
        <p:spPr>
          <a:xfrm flipH="1">
            <a:off x="6029608" y="3286408"/>
            <a:ext cx="3186820" cy="4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490B560-444E-13C0-3507-1D062603DC55}"/>
              </a:ext>
            </a:extLst>
          </p:cNvPr>
          <p:cNvSpPr txBox="1"/>
          <p:nvPr/>
        </p:nvSpPr>
        <p:spPr>
          <a:xfrm>
            <a:off x="9442764" y="3088128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Lokalizujemy X i y</a:t>
            </a:r>
            <a:endParaRPr lang="en-GB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5E72C7B-78C9-063D-DE9A-25F5F7EF6F47}"/>
              </a:ext>
            </a:extLst>
          </p:cNvPr>
          <p:cNvSpPr txBox="1"/>
          <p:nvPr/>
        </p:nvSpPr>
        <p:spPr>
          <a:xfrm>
            <a:off x="2640122" y="3996070"/>
            <a:ext cx="7979592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Gdyby zmienna docelowa zawierała ciągi znaków, musimy je zamienić na liczby.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82F22AF6-CCA5-95A0-D928-61A2EEC2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333" y="4417785"/>
            <a:ext cx="5781675" cy="1752600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225E083F-D14B-3B55-9F7E-47FB5A38B85D}"/>
              </a:ext>
            </a:extLst>
          </p:cNvPr>
          <p:cNvSpPr txBox="1"/>
          <p:nvPr/>
        </p:nvSpPr>
        <p:spPr>
          <a:xfrm>
            <a:off x="3067333" y="2997795"/>
            <a:ext cx="16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E0F4320-5C92-D9AF-0093-E00F722631DF}"/>
              </a:ext>
            </a:extLst>
          </p:cNvPr>
          <p:cNvSpPr txBox="1"/>
          <p:nvPr/>
        </p:nvSpPr>
        <p:spPr>
          <a:xfrm>
            <a:off x="3237840" y="6232825"/>
            <a:ext cx="16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27FB102-32A3-1EB2-61C4-F454CF5168D9}"/>
              </a:ext>
            </a:extLst>
          </p:cNvPr>
          <p:cNvSpPr txBox="1"/>
          <p:nvPr/>
        </p:nvSpPr>
        <p:spPr>
          <a:xfrm>
            <a:off x="6400800" y="6355533"/>
            <a:ext cx="524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(0 – oznacza rok łagodny, 1 – rok ze sztormami)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5056D8-1E75-268C-B8E1-72F00C4CCCBB}"/>
              </a:ext>
            </a:extLst>
          </p:cNvPr>
          <p:cNvSpPr txBox="1"/>
          <p:nvPr/>
        </p:nvSpPr>
        <p:spPr>
          <a:xfrm>
            <a:off x="3013661" y="3457460"/>
            <a:ext cx="286882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50" dirty="0">
                <a:latin typeface="Consolas" panose="020B0609020204030204" pitchFamily="49" charset="0"/>
              </a:rPr>
              <a:t>X = </a:t>
            </a:r>
            <a:r>
              <a:rPr lang="pl-PL" sz="1050" dirty="0" err="1">
                <a:latin typeface="Consolas" panose="020B0609020204030204" pitchFamily="49" charset="0"/>
              </a:rPr>
              <a:t>dataset.iloc</a:t>
            </a:r>
            <a:r>
              <a:rPr lang="pl-PL" sz="105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Y = </a:t>
            </a:r>
            <a:r>
              <a:rPr lang="pl-PL" sz="1050" dirty="0" err="1">
                <a:latin typeface="Consolas" panose="020B0609020204030204" pitchFamily="49" charset="0"/>
              </a:rPr>
              <a:t>dataset.iloc</a:t>
            </a:r>
            <a:r>
              <a:rPr lang="pl-PL" sz="1050" dirty="0">
                <a:latin typeface="Consolas" panose="020B0609020204030204" pitchFamily="49" charset="0"/>
              </a:rPr>
              <a:t>[:, -1]</a:t>
            </a:r>
            <a:endParaRPr lang="en-GB" sz="1050" dirty="0">
              <a:latin typeface="Consolas" panose="020B06090202040302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C2BC0C-7BAF-391E-BE45-8098D7AB8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42" y="3686416"/>
            <a:ext cx="202498" cy="18562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5017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13ED46F-1FBC-22DC-12EE-6FC387491AF2}"/>
              </a:ext>
            </a:extLst>
          </p:cNvPr>
          <p:cNvSpPr txBox="1"/>
          <p:nvPr/>
        </p:nvSpPr>
        <p:spPr>
          <a:xfrm>
            <a:off x="5595043" y="301141"/>
            <a:ext cx="6427960" cy="129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200" dirty="0">
                <a:solidFill>
                  <a:srgbClr val="0A0B09"/>
                </a:solidFill>
                <a:effectLst/>
                <a:latin typeface="gt-medium"/>
                <a:ea typeface="Times New Roman" panose="02020603050405020304" pitchFamily="18" charset="0"/>
                <a:cs typeface="Times New Roman" panose="02020603050405020304" pitchFamily="18" charset="0"/>
              </a:rPr>
              <a:t>5-krotna walidacja krzyżowa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Korzystamy z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cross_validate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funkcji z modułu biblioteki 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model_selection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49DF4B8-EC4D-967B-D346-4CA22F816EE5}"/>
              </a:ext>
            </a:extLst>
          </p:cNvPr>
          <p:cNvSpPr txBox="1"/>
          <p:nvPr/>
        </p:nvSpPr>
        <p:spPr>
          <a:xfrm>
            <a:off x="7184302" y="1647730"/>
            <a:ext cx="483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Dzięki tej funkcji możemy prześledzić jak reagują różne wskaźniki oceny modelu na cv = 5 i inne wartości cv, np. cv = 3.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CD29242-F17B-943A-F8DE-5D839635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" y="0"/>
            <a:ext cx="4548494" cy="6858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A676F1-A0CE-FB61-3B6B-12441817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87" y="5381625"/>
            <a:ext cx="4838700" cy="1476375"/>
          </a:xfrm>
          <a:prstGeom prst="rect">
            <a:avLst/>
          </a:prstGeom>
        </p:spPr>
      </p:pic>
      <p:sp>
        <p:nvSpPr>
          <p:cNvPr id="9" name="Nawias klamrowy zamykający 8">
            <a:extLst>
              <a:ext uri="{FF2B5EF4-FFF2-40B4-BE49-F238E27FC236}">
                <a16:creationId xmlns:a16="http://schemas.microsoft.com/office/drawing/2014/main" id="{7B901B87-2D75-4BF4-E939-7E14258E4DFC}"/>
              </a:ext>
            </a:extLst>
          </p:cNvPr>
          <p:cNvSpPr/>
          <p:nvPr/>
        </p:nvSpPr>
        <p:spPr>
          <a:xfrm>
            <a:off x="4636011" y="452673"/>
            <a:ext cx="181376" cy="2390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1F74761-0841-63B0-B6B1-D6D0D3FC1E3A}"/>
              </a:ext>
            </a:extLst>
          </p:cNvPr>
          <p:cNvSpPr txBox="1"/>
          <p:nvPr/>
        </p:nvSpPr>
        <p:spPr>
          <a:xfrm>
            <a:off x="4916031" y="1720158"/>
            <a:ext cx="123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Tego tekstu nie wpisujemy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FED8F94-D3B0-0FB8-2266-0265786643CF}"/>
              </a:ext>
            </a:extLst>
          </p:cNvPr>
          <p:cNvSpPr txBox="1"/>
          <p:nvPr/>
        </p:nvSpPr>
        <p:spPr>
          <a:xfrm>
            <a:off x="6409853" y="5078994"/>
            <a:ext cx="85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c. 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43ECC9A-835D-6DBE-2D10-D06E99CDEC0B}"/>
              </a:ext>
            </a:extLst>
          </p:cNvPr>
          <p:cNvSpPr txBox="1"/>
          <p:nvPr/>
        </p:nvSpPr>
        <p:spPr>
          <a:xfrm>
            <a:off x="660903" y="371006"/>
            <a:ext cx="10737409" cy="333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Funkcja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cross_validation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 powyższym kodzie przeprowadzi 5-krotną weryfikację krzyżową. Zwraca wyniki metryk określonych powyżej.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Parametr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funkcji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cross_validate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otrzymuje algorytm, którego chcemy użyć do uczenia. Parametr 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przyjmuje macierz pomyłek cech. Parametr 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przyjmuje zmienną docelową. Parametr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pobiera metryki, których chcemy użyć do oceny. Przekazujemy listę zawierającą metryki, których chcemy użyć do sprawdzenia naszego modelu.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 tym przewodniku użyjemy metryk 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dokładności (</a:t>
            </a:r>
            <a:r>
              <a:rPr lang="pl-PL" sz="1800" b="1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), precyzji, przypomnienia (</a:t>
            </a:r>
            <a:r>
              <a:rPr lang="pl-PL" sz="1800" b="1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) i wyniku f1  </a:t>
            </a:r>
            <a:r>
              <a:rPr lang="pl-PL" sz="1800" b="1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 Ustawienie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return_train_score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na 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da nam wyniki treningu.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Tworzymy funkcję wizualizacji wyników szkolenia i walidacji w każdej zakładce. 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Funkcja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wyświetli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zgrupowany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wykres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słupkowy</a:t>
            </a:r>
            <a:r>
              <a:rPr lang="en-GB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A9B4BF2-EF0E-4C5A-8129-399386A4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39" y="5479704"/>
            <a:ext cx="6053211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3364A-5BEC-1558-5165-7641E3E8344F}"/>
              </a:ext>
            </a:extLst>
          </p:cNvPr>
          <p:cNvSpPr txBox="1"/>
          <p:nvPr/>
        </p:nvSpPr>
        <p:spPr>
          <a:xfrm>
            <a:off x="3091542" y="4554111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/>
              <a:t>recall</a:t>
            </a:r>
            <a:r>
              <a:rPr lang="en-GB" sz="1800" dirty="0"/>
              <a:t> </a:t>
            </a:r>
            <a:r>
              <a:rPr lang="en-GB" sz="1800" dirty="0" err="1"/>
              <a:t>lub</a:t>
            </a:r>
            <a:r>
              <a:rPr lang="en-GB" sz="1800" dirty="0"/>
              <a:t> </a:t>
            </a:r>
            <a:r>
              <a:rPr lang="en-GB" sz="1800" dirty="0" err="1"/>
              <a:t>odsetek</a:t>
            </a:r>
            <a:r>
              <a:rPr lang="en-GB" sz="1800" dirty="0"/>
              <a:t> </a:t>
            </a:r>
            <a:r>
              <a:rPr lang="en-GB" sz="1800" dirty="0" err="1"/>
              <a:t>prawdziwie</a:t>
            </a:r>
            <a:r>
              <a:rPr lang="en-GB" sz="1800" dirty="0"/>
              <a:t> </a:t>
            </a:r>
            <a:r>
              <a:rPr lang="en-GB" sz="1800" dirty="0" err="1"/>
              <a:t>pozytywnych</a:t>
            </a:r>
            <a:r>
              <a:rPr lang="en-GB" sz="1800" dirty="0"/>
              <a:t> (ang. true positive rate, TPR)</a:t>
            </a:r>
          </a:p>
          <a:p>
            <a:r>
              <a:rPr lang="en-GB" sz="1800" dirty="0"/>
              <a:t>{</a:t>
            </a:r>
            <a:r>
              <a:rPr lang="en-GB" sz="1800" i="1" dirty="0"/>
              <a:t>TPR</a:t>
            </a:r>
            <a:r>
              <a:rPr lang="pl-PL" sz="1800" i="1" dirty="0"/>
              <a:t> </a:t>
            </a:r>
            <a:r>
              <a:rPr lang="en-GB" sz="1800" i="1" dirty="0"/>
              <a:t>=</a:t>
            </a:r>
            <a:r>
              <a:rPr lang="pl-PL" sz="1800" i="1" dirty="0"/>
              <a:t> </a:t>
            </a:r>
            <a:r>
              <a:rPr lang="en-GB" sz="1800" i="1" dirty="0"/>
              <a:t>TP/P</a:t>
            </a:r>
            <a:r>
              <a:rPr lang="pl-PL" sz="1800" i="1" dirty="0"/>
              <a:t> </a:t>
            </a:r>
            <a:r>
              <a:rPr lang="en-GB" sz="1800" i="1" dirty="0"/>
              <a:t>=</a:t>
            </a:r>
            <a:r>
              <a:rPr lang="pl-PL" sz="1800" i="1" dirty="0"/>
              <a:t> </a:t>
            </a:r>
            <a:r>
              <a:rPr lang="en-GB" sz="1800" i="1" dirty="0"/>
              <a:t>TP/(TP+FN)}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39A21D-1AD6-3F8D-40B0-C7710DC804C7}"/>
              </a:ext>
            </a:extLst>
          </p:cNvPr>
          <p:cNvSpPr txBox="1"/>
          <p:nvPr/>
        </p:nvSpPr>
        <p:spPr>
          <a:xfrm>
            <a:off x="3091542" y="3628518"/>
            <a:ext cx="60886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/>
              <a:t>precyzja (ang. precision</a:t>
            </a:r>
            <a:r>
              <a:rPr lang="en-GB" sz="1800" dirty="0"/>
              <a:t>, </a:t>
            </a:r>
            <a:r>
              <a:rPr lang="en-GB" sz="1800" dirty="0" err="1"/>
              <a:t>lub</a:t>
            </a:r>
            <a:r>
              <a:rPr lang="en-GB" sz="1800" dirty="0"/>
              <a:t> positive predictive value, PPV – </a:t>
            </a:r>
            <a:r>
              <a:rPr lang="en-GB" sz="1800" dirty="0" err="1"/>
              <a:t>wartość</a:t>
            </a:r>
            <a:r>
              <a:rPr lang="en-GB" sz="1800" dirty="0"/>
              <a:t> </a:t>
            </a:r>
            <a:r>
              <a:rPr lang="en-GB" sz="1800" dirty="0" err="1"/>
              <a:t>predykcyjna</a:t>
            </a:r>
            <a:r>
              <a:rPr lang="en-GB" sz="1800" dirty="0"/>
              <a:t> </a:t>
            </a:r>
            <a:r>
              <a:rPr lang="en-GB" sz="1800" dirty="0" err="1"/>
              <a:t>dodatnia</a:t>
            </a:r>
            <a:r>
              <a:rPr lang="en-GB" sz="1800" dirty="0"/>
              <a:t>)</a:t>
            </a:r>
          </a:p>
          <a:p>
            <a:r>
              <a:rPr lang="en-GB" sz="1800" dirty="0"/>
              <a:t>{</a:t>
            </a:r>
            <a:r>
              <a:rPr lang="en-GB" sz="1800" i="1" dirty="0"/>
              <a:t>precyzja=TP/(TP+FP)}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09D06885-A2BB-D949-F1E6-18AF4712ABDA}"/>
              </a:ext>
            </a:extLst>
          </p:cNvPr>
          <p:cNvCxnSpPr/>
          <p:nvPr/>
        </p:nvCxnSpPr>
        <p:spPr>
          <a:xfrm>
            <a:off x="4762123" y="6201624"/>
            <a:ext cx="2145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665157F-48E0-4F99-7378-D093AFAD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33" y="0"/>
            <a:ext cx="4678739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1124B70-3B59-9665-5012-DEB26D80236F}"/>
              </a:ext>
            </a:extLst>
          </p:cNvPr>
          <p:cNvSpPr txBox="1"/>
          <p:nvPr/>
        </p:nvSpPr>
        <p:spPr>
          <a:xfrm>
            <a:off x="5002694" y="1946494"/>
            <a:ext cx="123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Tego tekstu nie wpisujemy</a:t>
            </a:r>
            <a:endParaRPr lang="en-GB" dirty="0"/>
          </a:p>
        </p:txBody>
      </p:sp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36DAB50C-EA6B-EFB1-DF7C-4A28FD26E595}"/>
              </a:ext>
            </a:extLst>
          </p:cNvPr>
          <p:cNvSpPr/>
          <p:nvPr/>
        </p:nvSpPr>
        <p:spPr>
          <a:xfrm>
            <a:off x="4543985" y="488887"/>
            <a:ext cx="458709" cy="3567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4D8AA6-4730-35BB-0D0F-363FC9AB267F}"/>
              </a:ext>
            </a:extLst>
          </p:cNvPr>
          <p:cNvSpPr txBox="1"/>
          <p:nvPr/>
        </p:nvSpPr>
        <p:spPr>
          <a:xfrm>
            <a:off x="6708617" y="96116"/>
            <a:ext cx="5280433" cy="277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200" dirty="0">
                <a:solidFill>
                  <a:srgbClr val="0A0B09"/>
                </a:solidFill>
                <a:latin typeface="gt-medium"/>
                <a:ea typeface="Calibri" panose="020F0502020204030204" pitchFamily="34" charset="0"/>
                <a:cs typeface="Times New Roman" panose="02020603050405020304" pitchFamily="18" charset="0"/>
              </a:rPr>
              <a:t>Uczenie modelu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Teraz możemy trenować nasz algorytm uczenia maszynowego. Wykorzystamy algorytm </a:t>
            </a:r>
            <a:r>
              <a:rPr lang="pl-PL" sz="1800" b="1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drzewa decyzyjnego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 Importujemy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modułu biblioteki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 Wywołujemy również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cross_validation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funkcję, którą stworzyliśmy wcześniej, aby przeprowadzić 5-krotną walidację krzyżową.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1857C9-A4B7-A444-F6AA-A4CA12BE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17" y="3055828"/>
            <a:ext cx="4905375" cy="10001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E7110BA-3755-4EF1-DFD5-6406864E86A9}"/>
              </a:ext>
            </a:extLst>
          </p:cNvPr>
          <p:cNvSpPr txBox="1"/>
          <p:nvPr/>
        </p:nvSpPr>
        <p:spPr>
          <a:xfrm>
            <a:off x="6790099" y="4264182"/>
            <a:ext cx="23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F511CEA-2E85-85BF-8F74-DBC49A501C0A}"/>
              </a:ext>
            </a:extLst>
          </p:cNvPr>
          <p:cNvSpPr txBox="1"/>
          <p:nvPr/>
        </p:nvSpPr>
        <p:spPr>
          <a:xfrm>
            <a:off x="6096000" y="3358836"/>
            <a:ext cx="5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c.d.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1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3290505-EEDC-C7DC-B4D3-41E4403F376C}"/>
              </a:ext>
            </a:extLst>
          </p:cNvPr>
          <p:cNvSpPr txBox="1"/>
          <p:nvPr/>
        </p:nvSpPr>
        <p:spPr>
          <a:xfrm>
            <a:off x="2252050" y="130831"/>
            <a:ext cx="6097508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Aby lepiej zrozumieć wyniki, możemy je zwizualizować. Korzystamy z </a:t>
            </a:r>
            <a:r>
              <a:rPr lang="pl-PL" sz="140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plot_result</a:t>
            </a:r>
            <a:r>
              <a:rPr lang="pl-PL" sz="1400" dirty="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funkcji, którą stworzyliśmy wcześniej. Zaczynamy od wizualizacji dokładności treningu i dokładności walidacji w każdym </a:t>
            </a:r>
            <a:r>
              <a:rPr lang="pl-PL" dirty="0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fałdzie (</a:t>
            </a:r>
            <a:r>
              <a:rPr lang="pl-PL" dirty="0" err="1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l-PL" dirty="0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FA1C96-4CC8-86A1-A367-4C7AD438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27" y="1743451"/>
            <a:ext cx="5274689" cy="125931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C08A8FF-824D-30C8-5672-0DF92F914981}"/>
              </a:ext>
            </a:extLst>
          </p:cNvPr>
          <p:cNvSpPr txBox="1"/>
          <p:nvPr/>
        </p:nvSpPr>
        <p:spPr>
          <a:xfrm>
            <a:off x="2462543" y="3150606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r>
              <a:rPr lang="pl-PL" dirty="0"/>
              <a:t> - wykres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020F0F5-2C44-3E1F-CFDE-1A6AB57D2F6A}"/>
              </a:ext>
            </a:extLst>
          </p:cNvPr>
          <p:cNvSpPr txBox="1"/>
          <p:nvPr/>
        </p:nvSpPr>
        <p:spPr>
          <a:xfrm>
            <a:off x="2559868" y="3712770"/>
            <a:ext cx="6097508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Możemy również zwizualizować precyzję szkolenia i precyzję walidacji w każdym </a:t>
            </a:r>
            <a:r>
              <a:rPr lang="pl-PL" dirty="0" err="1">
                <a:solidFill>
                  <a:srgbClr val="404040"/>
                </a:solidFill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C0B5F4F-7371-767F-BA94-495C4DA0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27" y="4575015"/>
            <a:ext cx="5243171" cy="112866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C15C16C-ED8C-3910-F524-693D09442BFF}"/>
              </a:ext>
            </a:extLst>
          </p:cNvPr>
          <p:cNvSpPr txBox="1"/>
          <p:nvPr/>
        </p:nvSpPr>
        <p:spPr>
          <a:xfrm>
            <a:off x="2462543" y="5897634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r>
              <a:rPr lang="pl-PL" dirty="0"/>
              <a:t> - wykres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2AD8062-1A10-1F79-FC4F-C71815CC27C6}"/>
              </a:ext>
            </a:extLst>
          </p:cNvPr>
          <p:cNvSpPr txBox="1"/>
          <p:nvPr/>
        </p:nvSpPr>
        <p:spPr>
          <a:xfrm>
            <a:off x="2813365" y="280928"/>
            <a:ext cx="6097508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Zwizualizujmy przypomnienie (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) szkolenia i przypomnienie walidacji w każdym 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3DA7DF-9B82-76A8-F001-822C623D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04" y="1152996"/>
            <a:ext cx="5455457" cy="97456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79BFBF9-6054-2A9E-FC47-48095F18D773}"/>
              </a:ext>
            </a:extLst>
          </p:cNvPr>
          <p:cNvSpPr txBox="1"/>
          <p:nvPr/>
        </p:nvSpPr>
        <p:spPr>
          <a:xfrm>
            <a:off x="3100104" y="2393943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r>
              <a:rPr lang="pl-PL" dirty="0"/>
              <a:t> - wykres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0BD347-BBC9-FA8E-C148-2C019EE9A98E}"/>
              </a:ext>
            </a:extLst>
          </p:cNvPr>
          <p:cNvSpPr txBox="1"/>
          <p:nvPr/>
        </p:nvSpPr>
        <p:spPr>
          <a:xfrm>
            <a:off x="2813365" y="2933593"/>
            <a:ext cx="6097508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Aft>
                <a:spcPts val="800"/>
              </a:spcAft>
            </a:pP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Na koniec wizualizujemy wynik szkolenia f1 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i wynik walidacji f1 </a:t>
            </a:r>
            <a:r>
              <a:rPr lang="pl-PL" sz="1800" dirty="0" err="1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l-PL" sz="1800" dirty="0">
                <a:solidFill>
                  <a:srgbClr val="404040"/>
                </a:solidFill>
                <a:effectLst/>
                <a:latin typeface="gt-regular"/>
                <a:ea typeface="Times New Roman" panose="02020603050405020304" pitchFamily="18" charset="0"/>
                <a:cs typeface="Times New Roman" panose="02020603050405020304" pitchFamily="18" charset="0"/>
              </a:rPr>
              <a:t> w każdym fałdzie.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0546EF6-AF92-102E-3F5D-31E84D56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07" y="3822602"/>
            <a:ext cx="5535487" cy="105489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ECA12B1-90FA-81FE-2D3C-71560D141BAD}"/>
              </a:ext>
            </a:extLst>
          </p:cNvPr>
          <p:cNvSpPr txBox="1"/>
          <p:nvPr/>
        </p:nvSpPr>
        <p:spPr>
          <a:xfrm>
            <a:off x="3100104" y="5097093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r>
              <a:rPr lang="pl-PL" dirty="0"/>
              <a:t> - wykres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2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198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7C6B1D-4976-4F30-B9A1-6FECDBC9E1EB}"/>
</file>

<file path=customXml/itemProps2.xml><?xml version="1.0" encoding="utf-8"?>
<ds:datastoreItem xmlns:ds="http://schemas.openxmlformats.org/officeDocument/2006/customXml" ds:itemID="{BBB468DB-852B-4948-862A-B9941B53D17A}"/>
</file>

<file path=customXml/itemProps3.xml><?xml version="1.0" encoding="utf-8"?>
<ds:datastoreItem xmlns:ds="http://schemas.openxmlformats.org/officeDocument/2006/customXml" ds:itemID="{5FC4F4C9-54A6-4783-9BC8-1E6AF4917D8F}"/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481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gt-bold</vt:lpstr>
      <vt:lpstr>gt-medium</vt:lpstr>
      <vt:lpstr>gt-regular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10</cp:revision>
  <dcterms:created xsi:type="dcterms:W3CDTF">2023-04-03T15:41:57Z</dcterms:created>
  <dcterms:modified xsi:type="dcterms:W3CDTF">2025-03-20T06:57:30Z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