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82EC6E-AB62-44A6-B356-1EC5C981F2C0}" v="4" dt="2025-04-17T17:06:54.939"/>
    <p1510:client id="{BB8772CA-37A1-99B9-160B-CE730521B63C}" v="4" dt="2025-04-17T17:14:48.772"/>
    <p1510:client id="{BE86698F-C9D9-92C9-C143-189DC297C22C}" v="3" dt="2025-04-17T15:32:10.900"/>
    <p1510:client id="{DF6C7506-2BA7-1F77-AB6A-7C1991B6490E}" v="1" dt="2025-04-17T16:43:14.653"/>
    <p1510:client id="{ED76582F-00A0-55A4-7E1F-402C2D60B8AF}" v="28" dt="2025-04-17T15:40:2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ek Kruk" userId="S::3715@uczelnia.uwm.edu.pl::8dd030d9-7369-4944-a559-d4100ab5e440" providerId="AD" clId="Web-{ED76582F-00A0-55A4-7E1F-402C2D60B8AF}"/>
    <pc:docChg chg="modSld">
      <pc:chgData name="Marek Kruk" userId="S::3715@uczelnia.uwm.edu.pl::8dd030d9-7369-4944-a559-d4100ab5e440" providerId="AD" clId="Web-{ED76582F-00A0-55A4-7E1F-402C2D60B8AF}" dt="2025-04-17T15:40:21.057" v="12" actId="20577"/>
      <pc:docMkLst>
        <pc:docMk/>
      </pc:docMkLst>
      <pc:sldChg chg="modSp">
        <pc:chgData name="Marek Kruk" userId="S::3715@uczelnia.uwm.edu.pl::8dd030d9-7369-4944-a559-d4100ab5e440" providerId="AD" clId="Web-{ED76582F-00A0-55A4-7E1F-402C2D60B8AF}" dt="2025-04-17T15:40:21.057" v="12" actId="20577"/>
        <pc:sldMkLst>
          <pc:docMk/>
          <pc:sldMk cId="1677692953" sldId="260"/>
        </pc:sldMkLst>
        <pc:spChg chg="mod">
          <ac:chgData name="Marek Kruk" userId="S::3715@uczelnia.uwm.edu.pl::8dd030d9-7369-4944-a559-d4100ab5e440" providerId="AD" clId="Web-{ED76582F-00A0-55A4-7E1F-402C2D60B8AF}" dt="2025-04-17T15:40:21.057" v="12" actId="20577"/>
          <ac:spMkLst>
            <pc:docMk/>
            <pc:sldMk cId="1677692953" sldId="260"/>
            <ac:spMk id="2" creationId="{CE658672-1C68-3F5B-783D-5B6C9D9A7398}"/>
          </ac:spMkLst>
        </pc:spChg>
      </pc:sldChg>
    </pc:docChg>
  </pc:docChgLst>
  <pc:docChgLst>
    <pc:chgData name="Kacper Jasiuczenia" userId="S::162370@student.uwm.edu.pl::ab6bfaea-b71c-43e1-9f90-32fa915729c1" providerId="AD" clId="Web-{BB8772CA-37A1-99B9-160B-CE730521B63C}"/>
    <pc:docChg chg="modSld">
      <pc:chgData name="Kacper Jasiuczenia" userId="S::162370@student.uwm.edu.pl::ab6bfaea-b71c-43e1-9f90-32fa915729c1" providerId="AD" clId="Web-{BB8772CA-37A1-99B9-160B-CE730521B63C}" dt="2025-04-17T17:14:48.772" v="3" actId="1076"/>
      <pc:docMkLst>
        <pc:docMk/>
      </pc:docMkLst>
      <pc:sldChg chg="modSp">
        <pc:chgData name="Kacper Jasiuczenia" userId="S::162370@student.uwm.edu.pl::ab6bfaea-b71c-43e1-9f90-32fa915729c1" providerId="AD" clId="Web-{BB8772CA-37A1-99B9-160B-CE730521B63C}" dt="2025-04-17T17:07:32.761" v="1" actId="1076"/>
        <pc:sldMkLst>
          <pc:docMk/>
          <pc:sldMk cId="3256502639" sldId="257"/>
        </pc:sldMkLst>
        <pc:spChg chg="mod">
          <ac:chgData name="Kacper Jasiuczenia" userId="S::162370@student.uwm.edu.pl::ab6bfaea-b71c-43e1-9f90-32fa915729c1" providerId="AD" clId="Web-{BB8772CA-37A1-99B9-160B-CE730521B63C}" dt="2025-04-17T17:06:32.867" v="0" actId="1076"/>
          <ac:spMkLst>
            <pc:docMk/>
            <pc:sldMk cId="3256502639" sldId="257"/>
            <ac:spMk id="13" creationId="{991CCB63-A9B2-4EE4-8983-F819214489F8}"/>
          </ac:spMkLst>
        </pc:spChg>
        <pc:spChg chg="mod">
          <ac:chgData name="Kacper Jasiuczenia" userId="S::162370@student.uwm.edu.pl::ab6bfaea-b71c-43e1-9f90-32fa915729c1" providerId="AD" clId="Web-{BB8772CA-37A1-99B9-160B-CE730521B63C}" dt="2025-04-17T17:07:32.761" v="1" actId="1076"/>
          <ac:spMkLst>
            <pc:docMk/>
            <pc:sldMk cId="3256502639" sldId="257"/>
            <ac:spMk id="14" creationId="{06A2B518-6B90-45D2-B57F-AAF8445A8A39}"/>
          </ac:spMkLst>
        </pc:spChg>
      </pc:sldChg>
      <pc:sldChg chg="modSp">
        <pc:chgData name="Kacper Jasiuczenia" userId="S::162370@student.uwm.edu.pl::ab6bfaea-b71c-43e1-9f90-32fa915729c1" providerId="AD" clId="Web-{BB8772CA-37A1-99B9-160B-CE730521B63C}" dt="2025-04-17T17:14:48.772" v="3" actId="1076"/>
        <pc:sldMkLst>
          <pc:docMk/>
          <pc:sldMk cId="3630892051" sldId="258"/>
        </pc:sldMkLst>
        <pc:picChg chg="mod">
          <ac:chgData name="Kacper Jasiuczenia" userId="S::162370@student.uwm.edu.pl::ab6bfaea-b71c-43e1-9f90-32fa915729c1" providerId="AD" clId="Web-{BB8772CA-37A1-99B9-160B-CE730521B63C}" dt="2025-04-17T17:14:48.772" v="3" actId="1076"/>
          <ac:picMkLst>
            <pc:docMk/>
            <pc:sldMk cId="3630892051" sldId="258"/>
            <ac:picMk id="6" creationId="{FF913B75-B946-48F8-B28D-66E6084AF709}"/>
          </ac:picMkLst>
        </pc:picChg>
      </pc:sldChg>
    </pc:docChg>
  </pc:docChgLst>
  <pc:docChgLst>
    <pc:chgData name="Michał Walendzewicz" userId="S::178208@student.uwm.edu.pl::c4bf7d09-d5f5-4797-84db-d45a15f434ff" providerId="AD" clId="Web-{BE86698F-C9D9-92C9-C143-189DC297C22C}"/>
    <pc:docChg chg="modSld">
      <pc:chgData name="Michał Walendzewicz" userId="S::178208@student.uwm.edu.pl::c4bf7d09-d5f5-4797-84db-d45a15f434ff" providerId="AD" clId="Web-{BE86698F-C9D9-92C9-C143-189DC297C22C}" dt="2025-04-17T15:32:10.900" v="2" actId="1076"/>
      <pc:docMkLst>
        <pc:docMk/>
      </pc:docMkLst>
      <pc:sldChg chg="modSp">
        <pc:chgData name="Michał Walendzewicz" userId="S::178208@student.uwm.edu.pl::c4bf7d09-d5f5-4797-84db-d45a15f434ff" providerId="AD" clId="Web-{BE86698F-C9D9-92C9-C143-189DC297C22C}" dt="2025-04-17T15:32:10.900" v="2" actId="1076"/>
        <pc:sldMkLst>
          <pc:docMk/>
          <pc:sldMk cId="2251731323" sldId="259"/>
        </pc:sldMkLst>
        <pc:picChg chg="mod">
          <ac:chgData name="Michał Walendzewicz" userId="S::178208@student.uwm.edu.pl::c4bf7d09-d5f5-4797-84db-d45a15f434ff" providerId="AD" clId="Web-{BE86698F-C9D9-92C9-C143-189DC297C22C}" dt="2025-04-17T15:32:10.900" v="2" actId="1076"/>
          <ac:picMkLst>
            <pc:docMk/>
            <pc:sldMk cId="2251731323" sldId="259"/>
            <ac:picMk id="4" creationId="{1E063099-BC05-4BDF-9AC6-B32DE5EF5D56}"/>
          </ac:picMkLst>
        </pc:picChg>
      </pc:sldChg>
    </pc:docChg>
  </pc:docChgLst>
  <pc:docChgLst>
    <pc:chgData name="Igor Ozga" userId="S::162253@student.uwm.edu.pl::30cb0fd1-1caa-4c3c-8fd4-ad7de73b477f" providerId="AD" clId="Web-{BA82EC6E-AB62-44A6-B356-1EC5C981F2C0}"/>
    <pc:docChg chg="modSld">
      <pc:chgData name="Igor Ozga" userId="S::162253@student.uwm.edu.pl::30cb0fd1-1caa-4c3c-8fd4-ad7de73b477f" providerId="AD" clId="Web-{BA82EC6E-AB62-44A6-B356-1EC5C981F2C0}" dt="2025-04-17T17:06:54.939" v="3" actId="1076"/>
      <pc:docMkLst>
        <pc:docMk/>
      </pc:docMkLst>
      <pc:sldChg chg="modSp">
        <pc:chgData name="Igor Ozga" userId="S::162253@student.uwm.edu.pl::30cb0fd1-1caa-4c3c-8fd4-ad7de73b477f" providerId="AD" clId="Web-{BA82EC6E-AB62-44A6-B356-1EC5C981F2C0}" dt="2025-04-17T17:06:34.157" v="0" actId="1076"/>
        <pc:sldMkLst>
          <pc:docMk/>
          <pc:sldMk cId="3256502639" sldId="257"/>
        </pc:sldMkLst>
        <pc:picChg chg="mod">
          <ac:chgData name="Igor Ozga" userId="S::162253@student.uwm.edu.pl::30cb0fd1-1caa-4c3c-8fd4-ad7de73b477f" providerId="AD" clId="Web-{BA82EC6E-AB62-44A6-B356-1EC5C981F2C0}" dt="2025-04-17T17:06:34.157" v="0" actId="1076"/>
          <ac:picMkLst>
            <pc:docMk/>
            <pc:sldMk cId="3256502639" sldId="257"/>
            <ac:picMk id="6" creationId="{285EEE9C-A47F-4165-BAA3-F6F03A54E281}"/>
          </ac:picMkLst>
        </pc:picChg>
      </pc:sldChg>
      <pc:sldChg chg="modSp">
        <pc:chgData name="Igor Ozga" userId="S::162253@student.uwm.edu.pl::30cb0fd1-1caa-4c3c-8fd4-ad7de73b477f" providerId="AD" clId="Web-{BA82EC6E-AB62-44A6-B356-1EC5C981F2C0}" dt="2025-04-17T17:06:54.939" v="3" actId="1076"/>
        <pc:sldMkLst>
          <pc:docMk/>
          <pc:sldMk cId="2251731323" sldId="259"/>
        </pc:sldMkLst>
        <pc:picChg chg="mod">
          <ac:chgData name="Igor Ozga" userId="S::162253@student.uwm.edu.pl::30cb0fd1-1caa-4c3c-8fd4-ad7de73b477f" providerId="AD" clId="Web-{BA82EC6E-AB62-44A6-B356-1EC5C981F2C0}" dt="2025-04-17T17:06:54.939" v="3" actId="1076"/>
          <ac:picMkLst>
            <pc:docMk/>
            <pc:sldMk cId="2251731323" sldId="259"/>
            <ac:picMk id="4" creationId="{1E063099-BC05-4BDF-9AC6-B32DE5EF5D56}"/>
          </ac:picMkLst>
        </pc:picChg>
      </pc:sldChg>
    </pc:docChg>
  </pc:docChgLst>
  <pc:docChgLst>
    <pc:chgData name="Paweł Leszczyński" userId="S::147465@student.uwm.edu.pl::c94f9443-431a-4d66-936e-11c5943ed008" providerId="AD" clId="Web-{DF6C7506-2BA7-1F77-AB6A-7C1991B6490E}"/>
    <pc:docChg chg="modSld">
      <pc:chgData name="Paweł Leszczyński" userId="S::147465@student.uwm.edu.pl::c94f9443-431a-4d66-936e-11c5943ed008" providerId="AD" clId="Web-{DF6C7506-2BA7-1F77-AB6A-7C1991B6490E}" dt="2025-04-17T16:43:14.653" v="0" actId="14100"/>
      <pc:docMkLst>
        <pc:docMk/>
      </pc:docMkLst>
      <pc:sldChg chg="modSp">
        <pc:chgData name="Paweł Leszczyński" userId="S::147465@student.uwm.edu.pl::c94f9443-431a-4d66-936e-11c5943ed008" providerId="AD" clId="Web-{DF6C7506-2BA7-1F77-AB6A-7C1991B6490E}" dt="2025-04-17T16:43:14.653" v="0" actId="14100"/>
        <pc:sldMkLst>
          <pc:docMk/>
          <pc:sldMk cId="3256502639" sldId="257"/>
        </pc:sldMkLst>
        <pc:picChg chg="mod">
          <ac:chgData name="Paweł Leszczyński" userId="S::147465@student.uwm.edu.pl::c94f9443-431a-4d66-936e-11c5943ed008" providerId="AD" clId="Web-{DF6C7506-2BA7-1F77-AB6A-7C1991B6490E}" dt="2025-04-17T16:43:14.653" v="0" actId="14100"/>
          <ac:picMkLst>
            <pc:docMk/>
            <pc:sldMk cId="3256502639" sldId="257"/>
            <ac:picMk id="9" creationId="{4BFE47F2-74CC-4BA2-9D0B-AEA18B8DF96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EED35A74-6A43-4745-BDD5-83C0E74628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4781B367-2F0C-4AAA-85D9-26DB89E230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FB65859-E103-4659-9A61-DA612A559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701E-EA79-4B29-8933-B97271F5FE12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DD5B0E7-AF68-4E8C-BE3A-6F99F1605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B10D944-EB9B-4E86-8476-57C865976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AF0C-B4FB-4409-952F-68659BA35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574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04614E0-2DE7-4526-8C78-0222FC90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60C60A62-6CCA-4B94-B87A-AED12664C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8B36E98-843B-4375-BA5A-E7F5A0B3E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701E-EA79-4B29-8933-B97271F5FE12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2C227D0-17A2-4B2C-9362-B2A05CAC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1144A98-AAB6-4045-A4ED-D13007B3F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AF0C-B4FB-4409-952F-68659BA35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89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7A4C89A0-2F9E-4E7B-9EAC-2A271FB28D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353D461-5031-4AA7-AF76-6C0E3D0234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3106C73-F797-4D92-B9C8-1757C476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701E-EA79-4B29-8933-B97271F5FE12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B095BF88-0CC7-4B5E-9B5A-25BDF11E1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8FBC6204-F966-4DE6-9522-081621B1C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AF0C-B4FB-4409-952F-68659BA35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9971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AE2194-DAEC-4314-B813-360B49675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D635F68-38D4-4310-91F2-1F0478211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D289B504-AF01-4847-8911-212242685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701E-EA79-4B29-8933-B97271F5FE12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36ABCEF-AE79-4242-A87C-19CE95A2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5FDFA20-D36F-4D22-B40C-C2955614A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AF0C-B4FB-4409-952F-68659BA35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5470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2DF77D3-E723-41C0-A81B-067884111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BC86F94-B8BC-49A7-8D2E-FA6F2778E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4A939D2-9ACE-493D-AC76-E2F6120E8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701E-EA79-4B29-8933-B97271F5FE12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4AEB6C6-936E-40AA-BE84-5F446832F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C174C19-9AE7-497F-8CB8-1C1ACCC4F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AF0C-B4FB-4409-952F-68659BA35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6729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F085128-AB31-42B6-9E0E-4B5178EF0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B6E5C12-BE8C-4179-AC7A-289F54819E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9DD26152-A724-4FBD-A69D-2A021BCEB5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85563AE6-606D-4AFA-A1ED-A509467E8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701E-EA79-4B29-8933-B97271F5FE12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FD39DFA-C28B-41A7-A323-960B56345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7688ABA-1515-4631-B8E6-F73AE0CA2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AF0C-B4FB-4409-952F-68659BA35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681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C0D8DB4-8EE9-4888-9C34-73A5B4C4B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58BA71B-D334-4D22-9319-419A56E85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D82F1582-17B8-459C-8F56-4709F5D0D1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B99D1290-7922-4156-80D9-18E3AE2835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B4771549-97C6-4E3E-A522-A5D26F11A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8CAA8701-C850-486F-91F2-3AAA28BCE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701E-EA79-4B29-8933-B97271F5FE12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1742F0EB-67FC-45EE-9C06-A645F4D3E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94EB27C0-A403-4254-A283-824EEBFBA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AF0C-B4FB-4409-952F-68659BA35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89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F772EC3-FF4D-4289-9E46-CB394031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141207F-D990-4F66-A3B6-A6BE8ED2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701E-EA79-4B29-8933-B97271F5FE12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EB99BA8F-E489-41B1-BB25-8DFC9BD6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F5413A56-1EAF-482B-A23B-4A72FBCDF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AF0C-B4FB-4409-952F-68659BA35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582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7EB6CF38-0E60-49DE-8D38-F020483C7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701E-EA79-4B29-8933-B97271F5FE12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90FA5C6-19E1-495A-9A99-84B0EA84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1D9771BB-1D73-4E44-AA86-0B00DC03F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AF0C-B4FB-4409-952F-68659BA35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993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65463E-A708-4D6D-8242-1B88DFDFB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366A5CC9-6D87-4E82-AA3A-9B4147C5F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584C36D-3D78-4D58-83A2-DC86553A1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9C32665-60C9-44B2-B8E6-4189EB0526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701E-EA79-4B29-8933-B97271F5FE12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98E3913F-4782-4829-AE8F-0B60676FE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608E5786-85A5-4709-AF4F-5DBDB846F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AF0C-B4FB-4409-952F-68659BA35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0619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14F0CD7-9122-42A2-AA2E-1B90CB920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D9603CC1-5DF2-46C1-AD97-8686AE445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C8124CD4-EED6-46AB-A875-30ED1B034E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3927130-4C42-45B0-B74A-B6636FFB4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5701E-EA79-4B29-8933-B97271F5FE12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6FE8BD5-4FB9-4702-9980-DC5220F06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32F77A8F-E8BF-47ED-BD0D-DA9662F09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D1AF0C-B4FB-4409-952F-68659BA35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929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30959664-A628-4D0B-A9FB-19F556BEB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GB"/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DF2EA38-F147-4D1D-86D1-57F4DF1E3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GB"/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9E1897F-D040-4926-991D-934F7840AB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5701E-EA79-4B29-8933-B97271F5FE12}" type="datetimeFigureOut">
              <a:rPr lang="en-GB" smtClean="0"/>
              <a:t>17/04/2025</a:t>
            </a:fld>
            <a:endParaRPr lang="en-GB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3B70CECC-523F-4C4F-B058-80789CFE17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E06270F-BB41-4C21-8B6A-F45EABFA28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D1AF0C-B4FB-4409-952F-68659BA35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753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ole tekstowe 4">
            <a:extLst>
              <a:ext uri="{FF2B5EF4-FFF2-40B4-BE49-F238E27FC236}">
                <a16:creationId xmlns:a16="http://schemas.microsoft.com/office/drawing/2014/main" id="{1A7DF42B-87E3-4B8F-A84F-A8E20F3C95D0}"/>
              </a:ext>
            </a:extLst>
          </p:cNvPr>
          <p:cNvSpPr txBox="1"/>
          <p:nvPr/>
        </p:nvSpPr>
        <p:spPr>
          <a:xfrm>
            <a:off x="2025712" y="138561"/>
            <a:ext cx="8476307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3200" b="1">
                <a:solidFill>
                  <a:srgbClr val="FF0000"/>
                </a:solidFill>
                <a:latin typeface="sohne"/>
              </a:rPr>
              <a:t>Jak wybrać między różnymi algorytmami </a:t>
            </a:r>
            <a:r>
              <a:rPr lang="pl-PL" sz="3200" b="1" err="1">
                <a:solidFill>
                  <a:srgbClr val="FF0000"/>
                </a:solidFill>
                <a:latin typeface="sohne"/>
              </a:rPr>
              <a:t>Boosting</a:t>
            </a:r>
            <a:r>
              <a:rPr lang="pl-PL" sz="3200" b="1">
                <a:solidFill>
                  <a:srgbClr val="FF0000"/>
                </a:solidFill>
                <a:latin typeface="sohne"/>
              </a:rPr>
              <a:t> - porównanie
</a:t>
            </a:r>
            <a:r>
              <a:rPr lang="en-GB" sz="2400" b="0" i="0">
                <a:solidFill>
                  <a:srgbClr val="757575"/>
                </a:solidFill>
                <a:effectLst/>
                <a:latin typeface="sohne"/>
              </a:rPr>
              <a:t>AdaBoost, Gradient Boosting, </a:t>
            </a:r>
            <a:r>
              <a:rPr lang="en-GB" sz="2400" b="0" i="0" err="1">
                <a:solidFill>
                  <a:srgbClr val="757575"/>
                </a:solidFill>
                <a:effectLst/>
                <a:latin typeface="sohne"/>
              </a:rPr>
              <a:t>XGBoost</a:t>
            </a:r>
            <a:r>
              <a:rPr lang="en-GB" sz="2400" b="0" i="0">
                <a:solidFill>
                  <a:srgbClr val="757575"/>
                </a:solidFill>
                <a:effectLst/>
                <a:latin typeface="sohne"/>
              </a:rPr>
              <a:t>, Light </a:t>
            </a:r>
            <a:r>
              <a:rPr lang="en-GB" sz="2400" b="0" i="0" err="1">
                <a:solidFill>
                  <a:srgbClr val="757575"/>
                </a:solidFill>
                <a:effectLst/>
                <a:latin typeface="sohne"/>
              </a:rPr>
              <a:t>Gbm</a:t>
            </a:r>
            <a:r>
              <a:rPr lang="en-GB" sz="2400" b="0" i="0">
                <a:solidFill>
                  <a:srgbClr val="757575"/>
                </a:solidFill>
                <a:effectLst/>
                <a:latin typeface="sohne"/>
              </a:rPr>
              <a:t>, </a:t>
            </a:r>
            <a:r>
              <a:rPr lang="en-GB" sz="2400" b="0" i="0" err="1">
                <a:solidFill>
                  <a:srgbClr val="757575"/>
                </a:solidFill>
                <a:effectLst/>
                <a:latin typeface="sohne"/>
              </a:rPr>
              <a:t>CatBoost</a:t>
            </a:r>
            <a:endParaRPr lang="en-GB" sz="2400" b="0" i="0">
              <a:solidFill>
                <a:srgbClr val="757575"/>
              </a:solidFill>
              <a:effectLst/>
              <a:latin typeface="sohn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629F05F-4180-4C00-ACDC-EAAF6914E3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33" y="1719215"/>
            <a:ext cx="10157988" cy="4672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8138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27795293-24BD-4F6E-9745-F6CB90052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6335" y="3170384"/>
            <a:ext cx="6257925" cy="904875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273FA8E5-377D-420C-BB1E-25139978D5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6335" y="4102733"/>
            <a:ext cx="7267575" cy="885825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0C6A0F4E-0374-4A90-8636-F281A07FF36E}"/>
              </a:ext>
            </a:extLst>
          </p:cNvPr>
          <p:cNvSpPr txBox="1"/>
          <p:nvPr/>
        </p:nvSpPr>
        <p:spPr>
          <a:xfrm>
            <a:off x="194650" y="501954"/>
            <a:ext cx="77678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/>
              <a:t>Importowanie potrzebnych bibliotek
Ładowanie zestawu danych:</a:t>
            </a:r>
          </a:p>
          <a:p>
            <a:endParaRPr lang="pl-PL"/>
          </a:p>
          <a:p>
            <a:endParaRPr lang="pl-PL"/>
          </a:p>
          <a:p>
            <a:r>
              <a:rPr lang="pl-PL"/>
              <a:t>Podziel </a:t>
            </a:r>
            <a:r>
              <a:rPr lang="pl-PL" err="1"/>
              <a:t>dataset</a:t>
            </a:r>
            <a:r>
              <a:rPr lang="pl-PL"/>
              <a:t> na Treningową i Testową </a:t>
            </a:r>
            <a:r>
              <a:rPr lang="pl-PL" err="1"/>
              <a:t>subsets</a:t>
            </a:r>
            <a:endParaRPr lang="en-GB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E6F25A3D-AEF7-4F48-9391-2E89E1BC812E}"/>
              </a:ext>
            </a:extLst>
          </p:cNvPr>
          <p:cNvSpPr/>
          <p:nvPr/>
        </p:nvSpPr>
        <p:spPr>
          <a:xfrm>
            <a:off x="6469603" y="3429000"/>
            <a:ext cx="2778842" cy="2256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991CCB63-A9B2-4EE4-8983-F819214489F8}"/>
              </a:ext>
            </a:extLst>
          </p:cNvPr>
          <p:cNvSpPr txBox="1"/>
          <p:nvPr/>
        </p:nvSpPr>
        <p:spPr>
          <a:xfrm>
            <a:off x="3836049" y="4073916"/>
            <a:ext cx="244444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000"/>
              <a:t>0</a:t>
            </a:r>
            <a:endParaRPr lang="en-GB" sz="100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06A2B518-6B90-45D2-B57F-AAF8445A8A39}"/>
              </a:ext>
            </a:extLst>
          </p:cNvPr>
          <p:cNvSpPr txBox="1"/>
          <p:nvPr/>
        </p:nvSpPr>
        <p:spPr>
          <a:xfrm>
            <a:off x="4188596" y="4203521"/>
            <a:ext cx="499449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000"/>
              <a:t>0.30</a:t>
            </a:r>
            <a:endParaRPr lang="en-GB" sz="1000"/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34DC36A4-77A2-408F-A921-22F2F14E8C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667" y="2589371"/>
            <a:ext cx="8639175" cy="400050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285EEE9C-A47F-4165-BAA3-F6F03A54E2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6136" y="4961603"/>
            <a:ext cx="4543425" cy="1676400"/>
          </a:xfrm>
          <a:prstGeom prst="rect">
            <a:avLst/>
          </a:prstGeom>
        </p:spPr>
      </p:pic>
      <p:pic>
        <p:nvPicPr>
          <p:cNvPr id="9" name="Obraz 8">
            <a:extLst>
              <a:ext uri="{FF2B5EF4-FFF2-40B4-BE49-F238E27FC236}">
                <a16:creationId xmlns:a16="http://schemas.microsoft.com/office/drawing/2014/main" id="{4BFE47F2-74CC-4BA2-9D0B-AEA18B8DF9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82141" y="395757"/>
            <a:ext cx="6478731" cy="1924050"/>
          </a:xfrm>
          <a:prstGeom prst="rect">
            <a:avLst/>
          </a:prstGeom>
        </p:spPr>
      </p:pic>
      <p:sp>
        <p:nvSpPr>
          <p:cNvPr id="15" name="pole tekstowe 14">
            <a:extLst>
              <a:ext uri="{FF2B5EF4-FFF2-40B4-BE49-F238E27FC236}">
                <a16:creationId xmlns:a16="http://schemas.microsoft.com/office/drawing/2014/main" id="{D693F3B1-049D-4A11-BC84-50F74F03D8DA}"/>
              </a:ext>
            </a:extLst>
          </p:cNvPr>
          <p:cNvSpPr txBox="1"/>
          <p:nvPr/>
        </p:nvSpPr>
        <p:spPr>
          <a:xfrm>
            <a:off x="742385" y="2108159"/>
            <a:ext cx="28608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>
                <a:solidFill>
                  <a:srgbClr val="00B050"/>
                </a:solidFill>
              </a:rPr>
              <a:t>W </a:t>
            </a:r>
            <a:r>
              <a:rPr lang="pl-PL" err="1">
                <a:solidFill>
                  <a:srgbClr val="00B050"/>
                </a:solidFill>
              </a:rPr>
              <a:t>prompt</a:t>
            </a:r>
            <a:r>
              <a:rPr lang="pl-PL">
                <a:solidFill>
                  <a:srgbClr val="00B050"/>
                </a:solidFill>
              </a:rPr>
              <a:t>:</a:t>
            </a:r>
          </a:p>
          <a:p>
            <a:r>
              <a:rPr lang="pl-PL" i="1"/>
              <a:t>pip </a:t>
            </a:r>
            <a:r>
              <a:rPr lang="pl-PL" i="1" err="1"/>
              <a:t>install</a:t>
            </a:r>
            <a:r>
              <a:rPr lang="pl-PL" i="1"/>
              <a:t> </a:t>
            </a:r>
            <a:r>
              <a:rPr lang="pl-PL" i="1" err="1"/>
              <a:t>catboost</a:t>
            </a:r>
            <a:endParaRPr lang="en-GB" i="1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6EF9791-2A7D-5299-7962-C26C9B48167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717" y="3237731"/>
            <a:ext cx="3229109" cy="1374769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0F10C66F-2862-7E5E-FBF3-3CFDD05C6CFA}"/>
              </a:ext>
            </a:extLst>
          </p:cNvPr>
          <p:cNvSpPr/>
          <p:nvPr/>
        </p:nvSpPr>
        <p:spPr>
          <a:xfrm>
            <a:off x="0" y="3601551"/>
            <a:ext cx="3157086" cy="3063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462EEFE7-0343-BA8E-E823-A2373979C059}"/>
              </a:ext>
            </a:extLst>
          </p:cNvPr>
          <p:cNvSpPr txBox="1"/>
          <p:nvPr/>
        </p:nvSpPr>
        <p:spPr>
          <a:xfrm>
            <a:off x="194650" y="3601551"/>
            <a:ext cx="23830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/>
              <a:t>Dużo przypadków i zmiennych</a:t>
            </a:r>
            <a:endParaRPr lang="en-GB" sz="140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257D7B8F-C372-E9A0-F295-872B842F8F7E}"/>
              </a:ext>
            </a:extLst>
          </p:cNvPr>
          <p:cNvSpPr txBox="1"/>
          <p:nvPr/>
        </p:nvSpPr>
        <p:spPr>
          <a:xfrm>
            <a:off x="194650" y="4656308"/>
            <a:ext cx="23830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1400"/>
              <a:t>Mało przypadków i mało zmiennych</a:t>
            </a:r>
          </a:p>
          <a:p>
            <a:r>
              <a:rPr lang="pl-PL" sz="1400"/>
              <a:t>Mało przypadków i dużo zmiennych</a:t>
            </a:r>
            <a:endParaRPr lang="en-GB" sz="1400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9598C75C-470A-DC92-AA19-E5DED9A1BF28}"/>
              </a:ext>
            </a:extLst>
          </p:cNvPr>
          <p:cNvSpPr txBox="1"/>
          <p:nvPr/>
        </p:nvSpPr>
        <p:spPr>
          <a:xfrm>
            <a:off x="3427802" y="3604794"/>
            <a:ext cx="2256154" cy="4154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pl-PL" sz="1000">
                <a:latin typeface="Consolas" panose="020B0609020204030204" pitchFamily="49" charset="0"/>
              </a:rPr>
              <a:t>X = </a:t>
            </a:r>
            <a:r>
              <a:rPr lang="pl-PL" sz="1000" err="1">
                <a:latin typeface="Consolas" panose="020B0609020204030204" pitchFamily="49" charset="0"/>
              </a:rPr>
              <a:t>df.iloc</a:t>
            </a:r>
            <a:r>
              <a:rPr lang="pl-PL" sz="1000">
                <a:latin typeface="Consolas" panose="020B0609020204030204" pitchFamily="49" charset="0"/>
              </a:rPr>
              <a:t>[:, :-1].</a:t>
            </a:r>
            <a:r>
              <a:rPr lang="pl-PL" sz="1000" err="1">
                <a:latin typeface="Consolas" panose="020B0609020204030204" pitchFamily="49" charset="0"/>
              </a:rPr>
              <a:t>values</a:t>
            </a:r>
            <a:endParaRPr lang="pl-PL" sz="1000">
              <a:latin typeface="Consolas" panose="020B0609020204030204" pitchFamily="49" charset="0"/>
            </a:endParaRPr>
          </a:p>
          <a:p>
            <a:r>
              <a:rPr lang="pl-PL" sz="1000">
                <a:latin typeface="Consolas" panose="020B0609020204030204" pitchFamily="49" charset="0"/>
              </a:rPr>
              <a:t>Y = </a:t>
            </a:r>
            <a:r>
              <a:rPr lang="pl-PL" sz="1000" err="1">
                <a:latin typeface="Consolas" panose="020B0609020204030204" pitchFamily="49" charset="0"/>
              </a:rPr>
              <a:t>df.iloc</a:t>
            </a:r>
            <a:r>
              <a:rPr lang="pl-PL" sz="1000">
                <a:latin typeface="Consolas" panose="020B0609020204030204" pitchFamily="49" charset="0"/>
              </a:rPr>
              <a:t>[:, -1].</a:t>
            </a:r>
            <a:r>
              <a:rPr lang="pl-PL" sz="1000" err="1">
                <a:latin typeface="Consolas" panose="020B0609020204030204" pitchFamily="49" charset="0"/>
              </a:rPr>
              <a:t>values</a:t>
            </a:r>
            <a:endParaRPr lang="en-GB" sz="10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502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raz 2">
            <a:extLst>
              <a:ext uri="{FF2B5EF4-FFF2-40B4-BE49-F238E27FC236}">
                <a16:creationId xmlns:a16="http://schemas.microsoft.com/office/drawing/2014/main" id="{4A1766AB-7FD9-48F0-8A16-45A95DB65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704" y="1089322"/>
            <a:ext cx="6572250" cy="2066925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5FB5CB7B-EDDC-43E7-B99A-2E2560CA236D}"/>
              </a:ext>
            </a:extLst>
          </p:cNvPr>
          <p:cNvSpPr txBox="1"/>
          <p:nvPr/>
        </p:nvSpPr>
        <p:spPr>
          <a:xfrm>
            <a:off x="2281473" y="416459"/>
            <a:ext cx="3902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err="1">
                <a:solidFill>
                  <a:srgbClr val="FF0000"/>
                </a:solidFill>
              </a:rPr>
              <a:t>AdaBoost</a:t>
            </a:r>
            <a:endParaRPr lang="en-GB" sz="2000" b="1">
              <a:solidFill>
                <a:srgbClr val="FF0000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F913B75-B946-48F8-B28D-66E6084AF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4860" y="808149"/>
            <a:ext cx="3970699" cy="2337403"/>
          </a:xfrm>
          <a:prstGeom prst="rect">
            <a:avLst/>
          </a:prstGeom>
        </p:spPr>
      </p:pic>
      <p:sp>
        <p:nvSpPr>
          <p:cNvPr id="7" name="pole tekstowe 6">
            <a:extLst>
              <a:ext uri="{FF2B5EF4-FFF2-40B4-BE49-F238E27FC236}">
                <a16:creationId xmlns:a16="http://schemas.microsoft.com/office/drawing/2014/main" id="{5E9924A7-E31E-494B-9DB3-D263CEF102B8}"/>
              </a:ext>
            </a:extLst>
          </p:cNvPr>
          <p:cNvSpPr txBox="1"/>
          <p:nvPr/>
        </p:nvSpPr>
        <p:spPr>
          <a:xfrm>
            <a:off x="2026467" y="3429000"/>
            <a:ext cx="3902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>
                <a:solidFill>
                  <a:srgbClr val="FF0000"/>
                </a:solidFill>
              </a:rPr>
              <a:t>GBM</a:t>
            </a:r>
            <a:endParaRPr lang="en-GB" sz="2000" b="1">
              <a:solidFill>
                <a:srgbClr val="FF0000"/>
              </a:solidFill>
            </a:endParaRPr>
          </a:p>
        </p:txBody>
      </p:sp>
      <p:pic>
        <p:nvPicPr>
          <p:cNvPr id="9" name="Obraz 8">
            <a:extLst>
              <a:ext uri="{FF2B5EF4-FFF2-40B4-BE49-F238E27FC236}">
                <a16:creationId xmlns:a16="http://schemas.microsoft.com/office/drawing/2014/main" id="{036A03CE-230B-4A61-82DB-443B9E9F9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7529" y="3966884"/>
            <a:ext cx="4752975" cy="1952625"/>
          </a:xfrm>
          <a:prstGeom prst="rect">
            <a:avLst/>
          </a:prstGeom>
        </p:spPr>
      </p:pic>
      <p:pic>
        <p:nvPicPr>
          <p:cNvPr id="11" name="Obraz 10">
            <a:extLst>
              <a:ext uri="{FF2B5EF4-FFF2-40B4-BE49-F238E27FC236}">
                <a16:creationId xmlns:a16="http://schemas.microsoft.com/office/drawing/2014/main" id="{EFF9160C-CDEE-4B57-92BA-F519383CF4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79" y="3966884"/>
            <a:ext cx="6543675" cy="207645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F55D497A-786F-4792-8B06-4B0906E226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5746" y="1682012"/>
            <a:ext cx="2438400" cy="704850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7CBF78D2-D084-4F1B-AA1D-91BFFE6745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55746" y="4478911"/>
            <a:ext cx="24384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892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FAF034BE-A632-4EB2-B5FD-18BA50EFD39E}"/>
              </a:ext>
            </a:extLst>
          </p:cNvPr>
          <p:cNvSpPr txBox="1"/>
          <p:nvPr/>
        </p:nvSpPr>
        <p:spPr>
          <a:xfrm>
            <a:off x="7143184" y="680033"/>
            <a:ext cx="518989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err="1">
                <a:solidFill>
                  <a:srgbClr val="292929"/>
                </a:solidFill>
                <a:latin typeface="charter"/>
              </a:rPr>
              <a:t>XGBoost</a:t>
            </a:r>
            <a:r>
              <a:rPr lang="en-GB" sz="1600">
                <a:solidFill>
                  <a:srgbClr val="292929"/>
                </a:solidFill>
                <a:latin typeface="charter"/>
              </a:rPr>
              <a:t> to </a:t>
            </a:r>
            <a:r>
              <a:rPr lang="en-GB" sz="1600" err="1">
                <a:solidFill>
                  <a:srgbClr val="292929"/>
                </a:solidFill>
                <a:latin typeface="charter"/>
              </a:rPr>
              <a:t>ulepszona</a:t>
            </a:r>
            <a:r>
              <a:rPr lang="en-GB" sz="1600">
                <a:solidFill>
                  <a:srgbClr val="292929"/>
                </a:solidFill>
                <a:latin typeface="charter"/>
              </a:rPr>
              <a:t> </a:t>
            </a:r>
            <a:r>
              <a:rPr lang="en-GB" sz="1600" err="1">
                <a:solidFill>
                  <a:srgbClr val="292929"/>
                </a:solidFill>
                <a:latin typeface="charter"/>
              </a:rPr>
              <a:t>wersja</a:t>
            </a:r>
            <a:r>
              <a:rPr lang="en-GB" sz="1600">
                <a:solidFill>
                  <a:srgbClr val="292929"/>
                </a:solidFill>
                <a:latin typeface="charter"/>
              </a:rPr>
              <a:t> gradient </a:t>
            </a:r>
            <a:r>
              <a:rPr lang="en-GB" sz="1600" b="0" i="0">
                <a:solidFill>
                  <a:srgbClr val="292929"/>
                </a:solidFill>
                <a:effectLst/>
                <a:latin typeface="charter"/>
              </a:rPr>
              <a:t>boosting method. </a:t>
            </a:r>
            <a:r>
              <a:rPr lang="en-GB" sz="1600">
                <a:solidFill>
                  <a:srgbClr val="292929"/>
                </a:solidFill>
                <a:latin typeface="charter"/>
              </a:rPr>
              <a:t>Po </a:t>
            </a:r>
            <a:r>
              <a:rPr lang="en-GB" sz="1600" err="1">
                <a:solidFill>
                  <a:srgbClr val="292929"/>
                </a:solidFill>
                <a:latin typeface="charter"/>
              </a:rPr>
              <a:t>pierwsze</a:t>
            </a:r>
            <a:r>
              <a:rPr lang="en-GB" sz="1600">
                <a:solidFill>
                  <a:srgbClr val="292929"/>
                </a:solidFill>
                <a:latin typeface="charter"/>
              </a:rPr>
              <a:t>, </a:t>
            </a:r>
            <a:r>
              <a:rPr lang="en-GB" sz="1600" err="1">
                <a:solidFill>
                  <a:srgbClr val="292929"/>
                </a:solidFill>
                <a:latin typeface="charter"/>
              </a:rPr>
              <a:t>poprawia</a:t>
            </a:r>
            <a:r>
              <a:rPr lang="en-GB" sz="1600">
                <a:solidFill>
                  <a:srgbClr val="292929"/>
                </a:solidFill>
                <a:latin typeface="charter"/>
              </a:rPr>
              <a:t> </a:t>
            </a:r>
            <a:r>
              <a:rPr lang="en-GB" sz="1600" b="1">
                <a:solidFill>
                  <a:srgbClr val="292929"/>
                </a:solidFill>
                <a:latin typeface="charter"/>
              </a:rPr>
              <a:t>overfitting za </a:t>
            </a:r>
            <a:r>
              <a:rPr lang="en-GB" sz="1600" b="1" err="1">
                <a:solidFill>
                  <a:srgbClr val="292929"/>
                </a:solidFill>
                <a:latin typeface="charter"/>
              </a:rPr>
              <a:t>pomocą</a:t>
            </a:r>
            <a:r>
              <a:rPr lang="en-GB" sz="1600" b="1">
                <a:solidFill>
                  <a:srgbClr val="292929"/>
                </a:solidFill>
                <a:latin typeface="charter"/>
              </a:rPr>
              <a:t> </a:t>
            </a:r>
            <a:r>
              <a:rPr lang="en-GB" sz="1600" b="1" err="1">
                <a:solidFill>
                  <a:srgbClr val="292929"/>
                </a:solidFill>
                <a:latin typeface="charter"/>
              </a:rPr>
              <a:t>regula</a:t>
            </a:r>
            <a:r>
              <a:rPr lang="pl-PL" sz="1600" b="1">
                <a:solidFill>
                  <a:srgbClr val="292929"/>
                </a:solidFill>
                <a:latin typeface="charter"/>
              </a:rPr>
              <a:t>ryza</a:t>
            </a:r>
            <a:r>
              <a:rPr lang="en-GB" sz="1600" b="1" err="1">
                <a:solidFill>
                  <a:srgbClr val="292929"/>
                </a:solidFill>
                <a:latin typeface="charter"/>
              </a:rPr>
              <a:t>cji</a:t>
            </a:r>
            <a:r>
              <a:rPr lang="en-GB" sz="1600" b="1">
                <a:solidFill>
                  <a:srgbClr val="292929"/>
                </a:solidFill>
                <a:latin typeface="charter"/>
              </a:rPr>
              <a:t>;</a:t>
            </a:r>
            <a:r>
              <a:rPr lang="en-GB" sz="1600" b="0" i="0">
                <a:solidFill>
                  <a:srgbClr val="292929"/>
                </a:solidFill>
                <a:effectLst/>
                <a:latin typeface="charter"/>
              </a:rPr>
              <a:t>. </a:t>
            </a:r>
            <a:r>
              <a:rPr lang="pl-PL" sz="1600">
                <a:solidFill>
                  <a:srgbClr val="292929"/>
                </a:solidFill>
                <a:latin typeface="charter"/>
              </a:rPr>
              <a:t>Po drugie, poprawia szybkość działania poprzez </a:t>
            </a:r>
            <a:r>
              <a:rPr lang="pl-PL" sz="1600" b="1">
                <a:solidFill>
                  <a:srgbClr val="292929"/>
                </a:solidFill>
                <a:latin typeface="charter"/>
              </a:rPr>
              <a:t>optymalizację sortowania przy użyciu równoległego biegu</a:t>
            </a:r>
            <a:r>
              <a:rPr lang="en-GB" sz="1600">
                <a:solidFill>
                  <a:srgbClr val="292929"/>
                </a:solidFill>
                <a:latin typeface="charter"/>
              </a:rPr>
              <a:t>. </a:t>
            </a:r>
            <a:r>
              <a:rPr lang="en-GB" sz="1600" err="1">
                <a:solidFill>
                  <a:srgbClr val="292929"/>
                </a:solidFill>
                <a:latin typeface="charter"/>
              </a:rPr>
              <a:t>Wreszcie</a:t>
            </a:r>
            <a:r>
              <a:rPr lang="en-GB" sz="1600">
                <a:solidFill>
                  <a:srgbClr val="292929"/>
                </a:solidFill>
                <a:latin typeface="charter"/>
              </a:rPr>
              <a:t> </a:t>
            </a:r>
            <a:r>
              <a:rPr lang="en-GB" sz="1600" err="1">
                <a:solidFill>
                  <a:srgbClr val="292929"/>
                </a:solidFill>
                <a:latin typeface="charter"/>
              </a:rPr>
              <a:t>wykorzystuje</a:t>
            </a:r>
            <a:r>
              <a:rPr lang="en-GB" sz="1600">
                <a:solidFill>
                  <a:srgbClr val="292929"/>
                </a:solidFill>
                <a:latin typeface="charter"/>
              </a:rPr>
              <a:t> </a:t>
            </a:r>
            <a:r>
              <a:rPr lang="en-GB" sz="1600" b="1" i="0">
                <a:solidFill>
                  <a:srgbClr val="292929"/>
                </a:solidFill>
                <a:effectLst/>
                <a:latin typeface="charter"/>
              </a:rPr>
              <a:t>maximum depth </a:t>
            </a:r>
            <a:r>
              <a:rPr lang="pl-PL" sz="1600" b="1">
                <a:solidFill>
                  <a:srgbClr val="292929"/>
                </a:solidFill>
                <a:latin typeface="charter"/>
              </a:rPr>
              <a:t>drzewa decyzyjnego jako parametr </a:t>
            </a:r>
            <a:r>
              <a:rPr lang="pl-PL" sz="1600">
                <a:solidFill>
                  <a:srgbClr val="292929"/>
                </a:solidFill>
                <a:latin typeface="charter"/>
              </a:rPr>
              <a:t>do przycinania drzewa, co znacznie skraca czas wykonywania</a:t>
            </a:r>
            <a:r>
              <a:rPr lang="pl-PL" sz="1600" b="1">
                <a:solidFill>
                  <a:srgbClr val="292929"/>
                </a:solidFill>
                <a:latin typeface="charter"/>
              </a:rPr>
              <a:t>.</a:t>
            </a:r>
            <a:endParaRPr lang="en-GB" sz="1600"/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43F73A86-9CD3-4A43-B528-55C5697F8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286" y="680033"/>
            <a:ext cx="6505575" cy="2076450"/>
          </a:xfrm>
          <a:prstGeom prst="rect">
            <a:avLst/>
          </a:prstGeom>
        </p:spPr>
      </p:pic>
      <p:sp>
        <p:nvSpPr>
          <p:cNvPr id="6" name="pole tekstowe 5">
            <a:extLst>
              <a:ext uri="{FF2B5EF4-FFF2-40B4-BE49-F238E27FC236}">
                <a16:creationId xmlns:a16="http://schemas.microsoft.com/office/drawing/2014/main" id="{295E1B3E-334A-4198-9848-65C1E9C9E119}"/>
              </a:ext>
            </a:extLst>
          </p:cNvPr>
          <p:cNvSpPr txBox="1"/>
          <p:nvPr/>
        </p:nvSpPr>
        <p:spPr>
          <a:xfrm>
            <a:off x="1539089" y="117695"/>
            <a:ext cx="3902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err="1">
                <a:solidFill>
                  <a:srgbClr val="FF0000"/>
                </a:solidFill>
              </a:rPr>
              <a:t>XGBoost</a:t>
            </a:r>
            <a:endParaRPr lang="en-GB" sz="2000" b="1">
              <a:solidFill>
                <a:srgbClr val="FF0000"/>
              </a:solidFill>
            </a:endParaRP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27A9841C-6F21-4B39-B0B8-E1FED8D3B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185" y="3462155"/>
            <a:ext cx="5928815" cy="1799861"/>
          </a:xfrm>
          <a:prstGeom prst="rect">
            <a:avLst/>
          </a:prstGeom>
        </p:spPr>
      </p:pic>
      <p:sp>
        <p:nvSpPr>
          <p:cNvPr id="9" name="pole tekstowe 8">
            <a:extLst>
              <a:ext uri="{FF2B5EF4-FFF2-40B4-BE49-F238E27FC236}">
                <a16:creationId xmlns:a16="http://schemas.microsoft.com/office/drawing/2014/main" id="{004F4D2D-B82A-4988-A6FE-E8BA81565468}"/>
              </a:ext>
            </a:extLst>
          </p:cNvPr>
          <p:cNvSpPr txBox="1"/>
          <p:nvPr/>
        </p:nvSpPr>
        <p:spPr>
          <a:xfrm>
            <a:off x="1579830" y="2937447"/>
            <a:ext cx="3902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err="1">
                <a:solidFill>
                  <a:srgbClr val="FF0000"/>
                </a:solidFill>
              </a:rPr>
              <a:t>Light</a:t>
            </a:r>
            <a:r>
              <a:rPr lang="pl-PL" sz="2000" b="1">
                <a:solidFill>
                  <a:srgbClr val="FF0000"/>
                </a:solidFill>
              </a:rPr>
              <a:t> GMB</a:t>
            </a:r>
            <a:endParaRPr lang="en-GB" sz="2000" b="1">
              <a:solidFill>
                <a:srgbClr val="FF0000"/>
              </a:solidFill>
            </a:endParaRPr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13BC65B9-BB8A-46D6-B269-83C04043B9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0" y="3462156"/>
            <a:ext cx="6444165" cy="2386384"/>
          </a:xfrm>
          <a:prstGeom prst="rect">
            <a:avLst/>
          </a:prstGeom>
        </p:spPr>
      </p:pic>
      <p:pic>
        <p:nvPicPr>
          <p:cNvPr id="4" name="Obraz 3">
            <a:extLst>
              <a:ext uri="{FF2B5EF4-FFF2-40B4-BE49-F238E27FC236}">
                <a16:creationId xmlns:a16="http://schemas.microsoft.com/office/drawing/2014/main" id="{1E063099-BC05-4BDF-9AC6-B32DE5EF5D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914" y="3461928"/>
            <a:ext cx="3467100" cy="2000250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F3A1AC4E-26C4-4C8D-852B-59319E994FB8}"/>
              </a:ext>
            </a:extLst>
          </p:cNvPr>
          <p:cNvSpPr/>
          <p:nvPr/>
        </p:nvSpPr>
        <p:spPr>
          <a:xfrm>
            <a:off x="3395050" y="4010685"/>
            <a:ext cx="2868135" cy="2931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EEF75BFE-1851-47D5-8B9A-6838C70FD2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6461" y="1392704"/>
            <a:ext cx="2438400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731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ole tekstowe 2">
            <a:extLst>
              <a:ext uri="{FF2B5EF4-FFF2-40B4-BE49-F238E27FC236}">
                <a16:creationId xmlns:a16="http://schemas.microsoft.com/office/drawing/2014/main" id="{C6B8B83C-ADF0-4ADA-A68B-8B6D78138B51}"/>
              </a:ext>
            </a:extLst>
          </p:cNvPr>
          <p:cNvSpPr txBox="1"/>
          <p:nvPr/>
        </p:nvSpPr>
        <p:spPr>
          <a:xfrm>
            <a:off x="7894621" y="374912"/>
            <a:ext cx="35421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600">
                <a:solidFill>
                  <a:srgbClr val="292929"/>
                </a:solidFill>
                <a:latin typeface="charter"/>
              </a:rPr>
              <a:t>Ma świetną funkcję </a:t>
            </a:r>
            <a:r>
              <a:rPr lang="pl-PL" sz="1600" b="1">
                <a:solidFill>
                  <a:srgbClr val="292929"/>
                </a:solidFill>
                <a:latin typeface="charter"/>
              </a:rPr>
              <a:t>automatycznej obsługi zmiennych jakościowych bez konieczności konwertowania ich na liczby.</a:t>
            </a:r>
            <a:r>
              <a:rPr lang="pl-PL" sz="1600">
                <a:solidFill>
                  <a:srgbClr val="292929"/>
                </a:solidFill>
                <a:latin typeface="charter"/>
              </a:rPr>
              <a:t>
</a:t>
            </a:r>
            <a:r>
              <a:rPr lang="pl-PL" sz="1600" err="1">
                <a:solidFill>
                  <a:srgbClr val="292929"/>
                </a:solidFill>
                <a:latin typeface="charter"/>
              </a:rPr>
              <a:t>CatBoost</a:t>
            </a:r>
            <a:r>
              <a:rPr lang="pl-PL" sz="1600">
                <a:solidFill>
                  <a:srgbClr val="292929"/>
                </a:solidFill>
                <a:latin typeface="charter"/>
              </a:rPr>
              <a:t> został opracowany ostatnio wśród 5 algorytmów wzmacniających, ale bardzo zbliżony do </a:t>
            </a:r>
            <a:r>
              <a:rPr lang="pl-PL" sz="1600" err="1">
                <a:solidFill>
                  <a:srgbClr val="292929"/>
                </a:solidFill>
                <a:latin typeface="charter"/>
              </a:rPr>
              <a:t>Light</a:t>
            </a:r>
            <a:r>
              <a:rPr lang="pl-PL" sz="1600">
                <a:solidFill>
                  <a:srgbClr val="292929"/>
                </a:solidFill>
                <a:latin typeface="charter"/>
              </a:rPr>
              <a:t> </a:t>
            </a:r>
            <a:r>
              <a:rPr lang="pl-PL" sz="1600" err="1">
                <a:solidFill>
                  <a:srgbClr val="292929"/>
                </a:solidFill>
                <a:latin typeface="charter"/>
              </a:rPr>
              <a:t>Gbm</a:t>
            </a:r>
            <a:r>
              <a:rPr lang="pl-PL" sz="1600">
                <a:solidFill>
                  <a:srgbClr val="292929"/>
                </a:solidFill>
                <a:latin typeface="charter"/>
              </a:rPr>
              <a:t>. Działa lepiej, gdy istnieje więcej zmiennych kategorycznych.</a:t>
            </a:r>
            <a:endParaRPr lang="en-GB" sz="1600" b="0" i="0">
              <a:solidFill>
                <a:srgbClr val="292929"/>
              </a:solidFill>
              <a:effectLst/>
              <a:latin typeface="charter"/>
            </a:endParaRP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FBFF2D3-31FD-40D2-A990-572250FD10D0}"/>
              </a:ext>
            </a:extLst>
          </p:cNvPr>
          <p:cNvSpPr txBox="1"/>
          <p:nvPr/>
        </p:nvSpPr>
        <p:spPr>
          <a:xfrm>
            <a:off x="1539089" y="117695"/>
            <a:ext cx="3902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000" b="1" err="1">
                <a:solidFill>
                  <a:srgbClr val="FF0000"/>
                </a:solidFill>
              </a:rPr>
              <a:t>Cat</a:t>
            </a:r>
            <a:r>
              <a:rPr lang="pl-PL" sz="2000" b="1">
                <a:solidFill>
                  <a:srgbClr val="FF0000"/>
                </a:solidFill>
              </a:rPr>
              <a:t> </a:t>
            </a:r>
            <a:r>
              <a:rPr lang="pl-PL" sz="2000" b="1" err="1">
                <a:solidFill>
                  <a:srgbClr val="FF0000"/>
                </a:solidFill>
              </a:rPr>
              <a:t>Boost</a:t>
            </a:r>
            <a:endParaRPr lang="en-GB" sz="2000" b="1">
              <a:solidFill>
                <a:srgbClr val="FF0000"/>
              </a:solidFill>
            </a:endParaRP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B0F0302-131B-4001-BF42-C9B572B3E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15" y="625836"/>
            <a:ext cx="6543675" cy="2057400"/>
          </a:xfrm>
          <a:prstGeom prst="rect">
            <a:avLst/>
          </a:prstGeom>
        </p:spPr>
      </p:pic>
      <p:pic>
        <p:nvPicPr>
          <p:cNvPr id="8" name="Obraz 7">
            <a:extLst>
              <a:ext uri="{FF2B5EF4-FFF2-40B4-BE49-F238E27FC236}">
                <a16:creationId xmlns:a16="http://schemas.microsoft.com/office/drawing/2014/main" id="{9CA10B42-C1B4-4D55-A413-B0EAC884E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2713" y="3184650"/>
            <a:ext cx="6743700" cy="2190750"/>
          </a:xfrm>
          <a:prstGeom prst="rect">
            <a:avLst/>
          </a:prstGeom>
        </p:spPr>
      </p:pic>
      <p:pic>
        <p:nvPicPr>
          <p:cNvPr id="5" name="Obraz 4">
            <a:extLst>
              <a:ext uri="{FF2B5EF4-FFF2-40B4-BE49-F238E27FC236}">
                <a16:creationId xmlns:a16="http://schemas.microsoft.com/office/drawing/2014/main" id="{A5E6ECF8-E3D0-4847-8BB2-63DE0158A5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77" y="735373"/>
            <a:ext cx="3123760" cy="1838325"/>
          </a:xfrm>
          <a:prstGeom prst="rect">
            <a:avLst/>
          </a:prstGeom>
        </p:spPr>
      </p:pic>
      <p:sp>
        <p:nvSpPr>
          <p:cNvPr id="7" name="Prostokąt 6">
            <a:extLst>
              <a:ext uri="{FF2B5EF4-FFF2-40B4-BE49-F238E27FC236}">
                <a16:creationId xmlns:a16="http://schemas.microsoft.com/office/drawing/2014/main" id="{F1F3660D-E1F0-42FF-8AEB-FC7290FE9360}"/>
              </a:ext>
            </a:extLst>
          </p:cNvPr>
          <p:cNvSpPr/>
          <p:nvPr/>
        </p:nvSpPr>
        <p:spPr>
          <a:xfrm>
            <a:off x="3760237" y="625836"/>
            <a:ext cx="3123760" cy="8484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Prostokąt 8">
            <a:extLst>
              <a:ext uri="{FF2B5EF4-FFF2-40B4-BE49-F238E27FC236}">
                <a16:creationId xmlns:a16="http://schemas.microsoft.com/office/drawing/2014/main" id="{C2888FA0-0C3E-47F0-8C35-1559C8EE1A67}"/>
              </a:ext>
            </a:extLst>
          </p:cNvPr>
          <p:cNvSpPr/>
          <p:nvPr/>
        </p:nvSpPr>
        <p:spPr>
          <a:xfrm>
            <a:off x="2254313" y="4961299"/>
            <a:ext cx="6364586" cy="3259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ole tekstowe 1">
            <a:extLst>
              <a:ext uri="{FF2B5EF4-FFF2-40B4-BE49-F238E27FC236}">
                <a16:creationId xmlns:a16="http://schemas.microsoft.com/office/drawing/2014/main" id="{CE658672-1C68-3F5B-783D-5B6C9D9A7398}"/>
              </a:ext>
            </a:extLst>
          </p:cNvPr>
          <p:cNvSpPr txBox="1"/>
          <p:nvPr/>
        </p:nvSpPr>
        <p:spPr>
          <a:xfrm>
            <a:off x="1972713" y="5515276"/>
            <a:ext cx="7999060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l-PL"/>
              <a:t>Porównaj wyniki dla </a:t>
            </a:r>
            <a:r>
              <a:rPr lang="pl-PL" err="1"/>
              <a:t>train</a:t>
            </a:r>
            <a:r>
              <a:rPr lang="pl-PL"/>
              <a:t> i test accuracy dla trzech baz danych. </a:t>
            </a:r>
          </a:p>
          <a:p>
            <a:endParaRPr lang="pl-PL"/>
          </a:p>
          <a:p>
            <a:r>
              <a:rPr lang="pl-PL"/>
              <a:t>Wyniki w formie tabelki prześlij do </a:t>
            </a:r>
            <a:r>
              <a:rPr lang="pl-PL" err="1"/>
              <a:t>Teams</a:t>
            </a:r>
            <a:r>
              <a:rPr lang="pl-PL"/>
              <a:t>.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7692953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32FE34E1E1B240A5BEF7D8EA5C8703" ma:contentTypeVersion="11" ma:contentTypeDescription="Utwórz nowy dokument." ma:contentTypeScope="" ma:versionID="c1fcd85718c0de72a4ac370e68030232">
  <xsd:schema xmlns:xsd="http://www.w3.org/2001/XMLSchema" xmlns:xs="http://www.w3.org/2001/XMLSchema" xmlns:p="http://schemas.microsoft.com/office/2006/metadata/properties" xmlns:ns2="85e4739b-d0e0-4065-a80d-7c3a869519f7" xmlns:ns3="0273692e-26d7-4667-8c57-198464497e5a" targetNamespace="http://schemas.microsoft.com/office/2006/metadata/properties" ma:root="true" ma:fieldsID="7080ac7e8e54d768dd4df00d74394f87" ns2:_="" ns3:_="">
    <xsd:import namespace="85e4739b-d0e0-4065-a80d-7c3a869519f7"/>
    <xsd:import namespace="0273692e-26d7-4667-8c57-198464497e5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e4739b-d0e0-4065-a80d-7c3a869519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i obrazów" ma:readOnly="false" ma:fieldId="{5cf76f15-5ced-4ddc-b409-7134ff3c332f}" ma:taxonomyMulti="true" ma:sspId="99f285bf-9bc8-44af-a2ef-b39ca4f7da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73692e-26d7-4667-8c57-198464497e5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260dd90-7e46-4dd5-86e1-b6f25227d0a7}" ma:internalName="TaxCatchAll" ma:showField="CatchAllData" ma:web="0273692e-26d7-4667-8c57-198464497e5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273692e-26d7-4667-8c57-198464497e5a" xsi:nil="true"/>
    <lcf76f155ced4ddcb4097134ff3c332f xmlns="85e4739b-d0e0-4065-a80d-7c3a869519f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215DE6D-397C-4EB5-B798-BF77782C4C3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6DEA4E9-9DEF-4C20-A712-700FF7761461}">
  <ds:schemaRefs>
    <ds:schemaRef ds:uri="0273692e-26d7-4667-8c57-198464497e5a"/>
    <ds:schemaRef ds:uri="85e4739b-d0e0-4065-a80d-7c3a869519f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0C92A89-1446-4741-9903-8658678DEBC3}">
  <ds:schemaRefs>
    <ds:schemaRef ds:uri="0273692e-26d7-4667-8c57-198464497e5a"/>
    <ds:schemaRef ds:uri="85e4739b-d0e0-4065-a80d-7c3a869519f7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Motyw pakietu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Marek Kruk</dc:creator>
  <cp:revision>1</cp:revision>
  <dcterms:created xsi:type="dcterms:W3CDTF">2022-04-21T06:20:26Z</dcterms:created>
  <dcterms:modified xsi:type="dcterms:W3CDTF">2025-04-17T17:15:35Z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0x0101003B32FE34E1E1B240A5BEF7D8EA5C8703</vt:lpwstr>
  </property>
  <property fmtid="{D5CDD505-2E9C-101B-9397-08002B2CF9AE}" pid="3" name="MediaServiceImageTags">
    <vt:lpwstr/>
  </property>
</Properties>
</file>