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2567E1-4DD5-4C8D-B386-EE60771D4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70ECEAB-D151-4EAD-9940-3D8114FED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E64198-FFEF-48DD-B279-2145BA60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77B-515A-4799-9EE3-4CC2362F524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53BC51-4059-4BC5-BFA5-F40D2CD8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499C65-6C2E-476C-B1CD-B7F352EB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DC91-740F-4967-BB56-A1E0C47BE5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441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CC5EDF-6773-406E-B0B5-5002639E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937CBA-69CA-4CAA-9D37-D03A51A9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74A056-2C19-4ECC-8F20-DD548F25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77B-515A-4799-9EE3-4CC2362F524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FF3CB-11B7-4FCD-AE05-1D567FBA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5738EE-35EC-44A0-9A2F-89897212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DC91-740F-4967-BB56-A1E0C47BE5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4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CEC8015-7B5E-4C1D-A0DB-E385FFC94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BD84397-3C4C-4F93-B2C9-7FC3B342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1A22EA-3E29-4353-A97D-5697A264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77B-515A-4799-9EE3-4CC2362F524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83A6C9-5CC4-499A-93C5-35085FE8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730662-F93C-4A91-956C-BE25D6EE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DC91-740F-4967-BB56-A1E0C47BE5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19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160567-6BD0-46EC-894F-A882AA23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F29D52-D294-4D75-A361-E015A733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BF0A28-5BCC-40A1-9621-B0FAD4C6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77B-515A-4799-9EE3-4CC2362F524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8CECBD-BAFD-45CC-8497-39E71866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CE81B9-8E2D-440E-9ED1-D58F34D9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DC91-740F-4967-BB56-A1E0C47BE5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22FFA3-40CB-4BB8-BB7F-14ECFE62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0D30D95-20C3-45D9-8062-E208B310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8A6859-911F-46BE-9266-6C65127B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77B-515A-4799-9EE3-4CC2362F524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2B2E73-5E33-4477-9C15-888BF051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7CA430-5AD8-4E40-97EB-09311CC0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DC91-740F-4967-BB56-A1E0C47BE5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126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07CAAC-7BFF-49CD-9BF0-6D800AFF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C1D8A9-FA0C-458E-9CCC-DF385C6C7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416ADDB-0800-4FC7-8E1C-6898845F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41307AE-381E-4E3E-89DB-5B895C83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77B-515A-4799-9EE3-4CC2362F524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F7B615-D8BA-4598-B878-FB3CFC81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653A12-3CE1-4B59-AA91-F58CD187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DC91-740F-4967-BB56-A1E0C47BE5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99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72065D-3639-4BE5-BCCB-BFE80D39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F2F7AD1-F7DE-4BEB-8ADD-CBEE02F6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6A9EFB-66CF-4462-8F64-75A01F5A8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017C871-8F38-46B0-9FA3-7AED695CE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F50E424-0C83-40CD-BAF3-2E298D4AD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A88952A-653B-4A15-A0BE-FA2EDEFF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77B-515A-4799-9EE3-4CC2362F524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286949A-2332-42A0-B32F-DB3ED0E2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CB860B0-BCF4-4463-9124-F0FD7F4A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DC91-740F-4967-BB56-A1E0C47BE5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56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0925B-5E34-4239-849D-71341CB5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DD91323-CAC4-4A33-BA04-3DF37226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77B-515A-4799-9EE3-4CC2362F524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637C1C2-8D63-46A1-9331-B3455272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355A0F6-6CAB-44A1-A1F6-438285CA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DC91-740F-4967-BB56-A1E0C47BE5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26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EFD787A-C636-4983-B9D9-0781EDAC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77B-515A-4799-9EE3-4CC2362F524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1FF1FAB-20C6-41E3-8305-9ED3F422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966B456-BD3E-4E54-836A-6221E866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DC91-740F-4967-BB56-A1E0C47BE5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636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D407A0-5DFB-40B0-B615-F9664DBC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C93A13-A62C-4E2B-91FE-AE593440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F8C4BF2-85B8-4FBE-AD31-AAC129F95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D5E003-7660-421F-B4EE-446ABA11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77B-515A-4799-9EE3-4CC2362F524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1189706-DD6F-452C-84DF-8B3F65C5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2FD2D37-7250-4495-B0E4-8B3336B2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DC91-740F-4967-BB56-A1E0C47BE5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109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032ED0-2CA7-4150-9AD1-CA49469D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FC9519D-B9EB-4752-8415-91061CB81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58EB22B-B0EA-437F-A8D3-A67A863E7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66945C0-2B83-49AD-9797-F827E664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77B-515A-4799-9EE3-4CC2362F524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93F2FF-276A-49E6-A862-E9A08DD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D7420D7-93D3-42C0-B0A4-6EAA86CE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DC91-740F-4967-BB56-A1E0C47BE5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646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60E8D7F-A920-419C-A31C-C12839DD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9ED2DB-BB4D-421A-A4D1-7393F16D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29A896-7464-4166-9C13-CD72007A3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277B-515A-4799-9EE3-4CC2362F524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609E6CE-1E45-4533-A032-0E2B922EF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0061CC-F27F-4D23-AFF2-498BDAE4C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8DC91-740F-4967-BB56-A1E0C47BE5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899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07D69E0-3B4D-4EB5-A94D-4176A3D8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89696"/>
            <a:ext cx="9068743" cy="606830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16E2C0D-44B1-EF7B-DF08-738D19A521DB}"/>
              </a:ext>
            </a:extLst>
          </p:cNvPr>
          <p:cNvSpPr txBox="1"/>
          <p:nvPr/>
        </p:nvSpPr>
        <p:spPr>
          <a:xfrm>
            <a:off x="6751623" y="1152550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https://peterroelants.github.io/posts/neural-network-implementation-part02/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FAA2E67-D898-3507-3EF2-D4068CF47620}"/>
              </a:ext>
            </a:extLst>
          </p:cNvPr>
          <p:cNvSpPr txBox="1"/>
          <p:nvPr/>
        </p:nvSpPr>
        <p:spPr>
          <a:xfrm>
            <a:off x="598944" y="0"/>
            <a:ext cx="9142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</a:rPr>
              <a:t>Zastosowanie Sieci Neuronowej do modelu klasyfikacji za pomocą regresji logistycznej 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76C7247-DCD8-830E-88A1-F933366CB7EF}"/>
              </a:ext>
            </a:extLst>
          </p:cNvPr>
          <p:cNvSpPr txBox="1"/>
          <p:nvPr/>
        </p:nvSpPr>
        <p:spPr>
          <a:xfrm>
            <a:off x="1250791" y="2782669"/>
            <a:ext cx="218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Obraz graficzny sieci dwuwymiarowej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023999-396B-6FBA-56BF-AA8083E06D30}"/>
              </a:ext>
            </a:extLst>
          </p:cNvPr>
          <p:cNvSpPr txBox="1"/>
          <p:nvPr/>
        </p:nvSpPr>
        <p:spPr>
          <a:xfrm>
            <a:off x="6563762" y="4680642"/>
            <a:ext cx="211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Importujemy, określamy styl wykresu i ustalamy losowość.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8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532BA35-782C-49FF-9A20-B1A96380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868" y="863992"/>
            <a:ext cx="9248775" cy="54197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2327A94-ED25-49AC-9437-7AF583C827BF}"/>
              </a:ext>
            </a:extLst>
          </p:cNvPr>
          <p:cNvSpPr txBox="1"/>
          <p:nvPr/>
        </p:nvSpPr>
        <p:spPr>
          <a:xfrm>
            <a:off x="412357" y="449394"/>
            <a:ext cx="18129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Pokaż pozostałe dwa „ twoje” wykresy z dopasowaną linią względem linii docelowej
</a:t>
            </a:r>
            <a:endParaRPr lang="en-GB" dirty="0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196651E9-D89C-44A8-AA75-E761904C07D4}"/>
              </a:ext>
            </a:extLst>
          </p:cNvPr>
          <p:cNvCxnSpPr/>
          <p:nvPr/>
        </p:nvCxnSpPr>
        <p:spPr>
          <a:xfrm>
            <a:off x="1285592" y="1801640"/>
            <a:ext cx="1245276" cy="86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8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51B8A33-8509-4343-BC6A-734548CB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233487"/>
            <a:ext cx="10115550" cy="439102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51BD5FF1-94C6-06DE-A5C2-E6F7BF3C055E}"/>
              </a:ext>
            </a:extLst>
          </p:cNvPr>
          <p:cNvSpPr txBox="1"/>
          <p:nvPr/>
        </p:nvSpPr>
        <p:spPr>
          <a:xfrm>
            <a:off x="860079" y="407406"/>
            <a:ext cx="643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Określamy 2 klasy docelowe </a:t>
            </a:r>
            <a:r>
              <a:rPr lang="pl-PL" b="1" dirty="0"/>
              <a:t>t</a:t>
            </a:r>
            <a:r>
              <a:rPr lang="pl-PL" dirty="0"/>
              <a:t> i ich wizualizację na wykresie.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E762B10-C9F2-4428-B5E6-5CB6868A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93980"/>
            <a:ext cx="10201275" cy="62865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6FA781B-6C69-AC2D-BA01-5B4E0316EFBC}"/>
              </a:ext>
            </a:extLst>
          </p:cNvPr>
          <p:cNvSpPr txBox="1"/>
          <p:nvPr/>
        </p:nvSpPr>
        <p:spPr>
          <a:xfrm>
            <a:off x="7423842" y="1013988"/>
            <a:ext cx="273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Wizualizujemy dystrybucję 2 klas t na wykresie zmiennych X1 i X2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55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3CADB38-55C9-4C66-89F4-5D2732E7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88" y="74998"/>
            <a:ext cx="7482497" cy="415077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642EA3C-B01D-46F6-9A4E-FDB04EC4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01" y="4012708"/>
            <a:ext cx="8436804" cy="2770294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7E21B18-ADBA-641F-996C-9A1DD1481BED}"/>
              </a:ext>
            </a:extLst>
          </p:cNvPr>
          <p:cNvSpPr txBox="1"/>
          <p:nvPr/>
        </p:nvSpPr>
        <p:spPr>
          <a:xfrm>
            <a:off x="8737485" y="208230"/>
            <a:ext cx="3213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Celem jest więc predykcja klas </a:t>
            </a:r>
            <a:r>
              <a:rPr lang="pl-PL" b="1" i="1" dirty="0" err="1"/>
              <a:t>ti</a:t>
            </a:r>
            <a:r>
              <a:rPr lang="pl-PL" dirty="0"/>
              <a:t> z wejściowych wartości </a:t>
            </a:r>
            <a:r>
              <a:rPr lang="pl-PL" b="1" i="1" dirty="0"/>
              <a:t>xi</a:t>
            </a:r>
            <a:r>
              <a:rPr lang="pl-PL" dirty="0"/>
              <a:t>. Użyjemy do tego funkcji log.</a:t>
            </a:r>
            <a:endParaRPr lang="en-GB" b="1" i="1" dirty="0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13F3187-92CC-18BD-CE84-14B298AFB9F4}"/>
              </a:ext>
            </a:extLst>
          </p:cNvPr>
          <p:cNvCxnSpPr/>
          <p:nvPr/>
        </p:nvCxnSpPr>
        <p:spPr>
          <a:xfrm flipH="1">
            <a:off x="5667469" y="1023042"/>
            <a:ext cx="5269543" cy="43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A7667F7-9E8F-DB23-0077-C35C5FA2D5CE}"/>
              </a:ext>
            </a:extLst>
          </p:cNvPr>
          <p:cNvSpPr txBox="1"/>
          <p:nvPr/>
        </p:nvSpPr>
        <p:spPr>
          <a:xfrm>
            <a:off x="8908609" y="1711105"/>
            <a:ext cx="287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straty to </a:t>
            </a:r>
          </a:p>
          <a:p>
            <a:r>
              <a:rPr lang="pl-PL" b="1" dirty="0"/>
              <a:t>Cross-</a:t>
            </a:r>
            <a:r>
              <a:rPr lang="pl-PL" b="1" dirty="0" err="1"/>
              <a:t>entropy</a:t>
            </a:r>
            <a:r>
              <a:rPr lang="pl-PL" b="1" dirty="0"/>
              <a:t> </a:t>
            </a:r>
            <a:r>
              <a:rPr lang="pl-PL" b="1" dirty="0" err="1"/>
              <a:t>loss</a:t>
            </a:r>
            <a:r>
              <a:rPr lang="pl-PL" b="1" dirty="0"/>
              <a:t> </a:t>
            </a:r>
            <a:r>
              <a:rPr lang="pl-PL" b="1" dirty="0" err="1"/>
              <a:t>function</a:t>
            </a:r>
            <a:endParaRPr lang="en-GB" b="1" dirty="0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51647472-1CE8-33F1-9C35-75997CA7BEF4}"/>
              </a:ext>
            </a:extLst>
          </p:cNvPr>
          <p:cNvCxnSpPr/>
          <p:nvPr/>
        </p:nvCxnSpPr>
        <p:spPr>
          <a:xfrm flipH="1">
            <a:off x="6301212" y="2272420"/>
            <a:ext cx="2743200" cy="2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ABCC586-0C6F-D24B-9F3F-391A590C40F6}"/>
              </a:ext>
            </a:extLst>
          </p:cNvPr>
          <p:cNvSpPr txBox="1"/>
          <p:nvPr/>
        </p:nvSpPr>
        <p:spPr>
          <a:xfrm>
            <a:off x="7260879" y="4000427"/>
            <a:ext cx="458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Wdrażamy teraz: </a:t>
            </a:r>
          </a:p>
          <a:p>
            <a:r>
              <a:rPr lang="pl-PL" dirty="0"/>
              <a:t>funkcje logistyczną </a:t>
            </a:r>
            <a:r>
              <a:rPr lang="pl-PL" dirty="0" err="1"/>
              <a:t>logistic</a:t>
            </a:r>
            <a:r>
              <a:rPr lang="pl-PL" dirty="0"/>
              <a:t>(z)</a:t>
            </a:r>
          </a:p>
          <a:p>
            <a:r>
              <a:rPr lang="pl-PL" dirty="0"/>
              <a:t>Sieć neuronową jako wyjście (</a:t>
            </a:r>
            <a:r>
              <a:rPr lang="pl-PL" dirty="0" err="1"/>
              <a:t>nn</a:t>
            </a:r>
            <a:r>
              <a:rPr lang="pl-PL" dirty="0"/>
              <a:t>) jako predykcję (</a:t>
            </a:r>
            <a:r>
              <a:rPr lang="pl-PL" dirty="0" err="1"/>
              <a:t>nn_predict</a:t>
            </a:r>
            <a:r>
              <a:rPr lang="pl-PL" dirty="0"/>
              <a:t>) dla wartości </a:t>
            </a:r>
            <a:r>
              <a:rPr lang="pl-PL" b="1" i="1" dirty="0"/>
              <a:t>x</a:t>
            </a:r>
            <a:r>
              <a:rPr lang="pl-PL" dirty="0"/>
              <a:t> i wag </a:t>
            </a:r>
            <a:r>
              <a:rPr lang="pl-PL" b="1" i="1" dirty="0"/>
              <a:t>w</a:t>
            </a:r>
            <a:endParaRPr lang="en-GB" b="1" i="1" dirty="0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42631BAA-AB9D-D75E-9928-2456055243A9}"/>
              </a:ext>
            </a:extLst>
          </p:cNvPr>
          <p:cNvCxnSpPr>
            <a:cxnSpLocks/>
          </p:cNvCxnSpPr>
          <p:nvPr/>
        </p:nvCxnSpPr>
        <p:spPr>
          <a:xfrm flipH="1" flipV="1">
            <a:off x="3983525" y="4390931"/>
            <a:ext cx="3277354" cy="6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00AA2176-FA39-2639-C7BA-8886332DFC29}"/>
              </a:ext>
            </a:extLst>
          </p:cNvPr>
          <p:cNvCxnSpPr/>
          <p:nvPr/>
        </p:nvCxnSpPr>
        <p:spPr>
          <a:xfrm flipH="1">
            <a:off x="4390931" y="4787086"/>
            <a:ext cx="2869948" cy="19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88C68EE9-5D2F-9EA5-6A57-A6ABF43A9D3B}"/>
              </a:ext>
            </a:extLst>
          </p:cNvPr>
          <p:cNvCxnSpPr/>
          <p:nvPr/>
        </p:nvCxnSpPr>
        <p:spPr>
          <a:xfrm flipH="1">
            <a:off x="3521798" y="5040583"/>
            <a:ext cx="3739081" cy="61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2AA2638-D7E8-032C-FB97-9D28A744BA04}"/>
              </a:ext>
            </a:extLst>
          </p:cNvPr>
          <p:cNvSpPr txBox="1"/>
          <p:nvPr/>
        </p:nvSpPr>
        <p:spPr>
          <a:xfrm>
            <a:off x="7441949" y="5895829"/>
            <a:ext cx="321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Definiujemy funkcje straty</a:t>
            </a:r>
            <a:endParaRPr lang="en-GB" dirty="0"/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E1C1AA45-62B4-C960-AF52-3087D175AFA3}"/>
              </a:ext>
            </a:extLst>
          </p:cNvPr>
          <p:cNvCxnSpPr/>
          <p:nvPr/>
        </p:nvCxnSpPr>
        <p:spPr>
          <a:xfrm flipH="1">
            <a:off x="3775295" y="6020554"/>
            <a:ext cx="3585172" cy="24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3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4A50B2F-8570-4C0D-8EDB-413CAE4BF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02" y="0"/>
            <a:ext cx="8105596" cy="68580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DE1831D0-DE97-00F7-6F3B-0164871919BE}"/>
              </a:ext>
            </a:extLst>
          </p:cNvPr>
          <p:cNvSpPr txBox="1"/>
          <p:nvPr/>
        </p:nvSpPr>
        <p:spPr>
          <a:xfrm>
            <a:off x="6672404" y="1312753"/>
            <a:ext cx="454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Wizualizujemy powierzchnię funkcji straty na wykresie wag </a:t>
            </a:r>
            <a:r>
              <a:rPr lang="pl-PL" b="1" dirty="0"/>
              <a:t>w1 </a:t>
            </a:r>
            <a:r>
              <a:rPr lang="pl-PL" dirty="0"/>
              <a:t>i</a:t>
            </a:r>
            <a:r>
              <a:rPr lang="pl-PL" b="1" dirty="0"/>
              <a:t> w2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755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75D1136-6B1B-4E1F-BC94-5F3646DD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96" y="0"/>
            <a:ext cx="7297807" cy="68580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3DB79907-44A1-5993-6FD3-8326A6EA68F7}"/>
              </a:ext>
            </a:extLst>
          </p:cNvPr>
          <p:cNvSpPr txBox="1"/>
          <p:nvPr/>
        </p:nvSpPr>
        <p:spPr>
          <a:xfrm>
            <a:off x="217283" y="362139"/>
            <a:ext cx="2027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Optymalizujemy funkcje straty za pomocą algorytmu GD określając gradient (</a:t>
            </a:r>
            <a:r>
              <a:rPr lang="pl-PL" dirty="0" err="1"/>
              <a:t>derivative</a:t>
            </a:r>
            <a:r>
              <a:rPr lang="pl-PL" dirty="0"/>
              <a:t>) tej funkcji w relacji do wag. Aktualizujemy parametry funkcji w kierunku ujemnego gradientu.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13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637D01C-E682-471B-9993-5491CFB8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54" y="814906"/>
            <a:ext cx="9553575" cy="539115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FEEFAB2-D604-4D4E-AEBC-FD3C6E0953E7}"/>
              </a:ext>
            </a:extLst>
          </p:cNvPr>
          <p:cNvSpPr txBox="1"/>
          <p:nvPr/>
        </p:nvSpPr>
        <p:spPr>
          <a:xfrm>
            <a:off x="-4786" y="1575085"/>
            <a:ext cx="2118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Pokaż dwa </a:t>
            </a:r>
            <a:r>
              <a:rPr lang="pl-PL" dirty="0" err="1"/>
              <a:t>inne”twoje</a:t>
            </a:r>
            <a:r>
              <a:rPr lang="pl-PL" dirty="0"/>
              <a:t>” przykłady gradientu zejścia tej funkcji. r. logistycznej, zmieniając learning </a:t>
            </a:r>
            <a:r>
              <a:rPr lang="pl-PL" dirty="0" err="1"/>
              <a:t>rate</a:t>
            </a:r>
            <a:r>
              <a:rPr lang="pl-PL" dirty="0"/>
              <a:t> i liczbę </a:t>
            </a:r>
            <a:r>
              <a:rPr lang="pl-PL" dirty="0" err="1"/>
              <a:t>interacji</a:t>
            </a:r>
            <a:r>
              <a:rPr lang="pl-PL" dirty="0"/>
              <a:t>;
</a:t>
            </a:r>
            <a:endParaRPr lang="en-GB" b="1" dirty="0"/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823520C4-9710-4CB5-9265-7C25875ADF5F}"/>
              </a:ext>
            </a:extLst>
          </p:cNvPr>
          <p:cNvCxnSpPr>
            <a:cxnSpLocks/>
          </p:cNvCxnSpPr>
          <p:nvPr/>
        </p:nvCxnSpPr>
        <p:spPr>
          <a:xfrm>
            <a:off x="1412341" y="3277354"/>
            <a:ext cx="929913" cy="142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FB759AB-8E2D-6DCD-ECA5-5F2F3BEF6CA8}"/>
              </a:ext>
            </a:extLst>
          </p:cNvPr>
          <p:cNvCxnSpPr/>
          <p:nvPr/>
        </p:nvCxnSpPr>
        <p:spPr>
          <a:xfrm>
            <a:off x="798897" y="3510481"/>
            <a:ext cx="1543357" cy="168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33F3B7B-960B-1218-54A9-850B84919FEF}"/>
              </a:ext>
            </a:extLst>
          </p:cNvPr>
          <p:cNvSpPr txBox="1"/>
          <p:nvPr/>
        </p:nvSpPr>
        <p:spPr>
          <a:xfrm>
            <a:off x="1982709" y="135802"/>
            <a:ext cx="97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Wdrażamy gradient jako gradient(w, x, t)                   Definiujemy funkcję jako otrzymując </a:t>
            </a:r>
            <a:r>
              <a:rPr lang="pl-PL" b="1" dirty="0"/>
              <a:t>learning </a:t>
            </a:r>
            <a:r>
              <a:rPr lang="pl-PL" b="1" dirty="0" err="1"/>
              <a:t>rate</a:t>
            </a:r>
            <a:r>
              <a:rPr lang="pl-PL" b="1" dirty="0"/>
              <a:t>  </a:t>
            </a:r>
            <a:endParaRPr lang="en-GB" b="1" dirty="0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1A6E855A-1202-04FC-B1F9-66D331E1E644}"/>
              </a:ext>
            </a:extLst>
          </p:cNvPr>
          <p:cNvCxnSpPr/>
          <p:nvPr/>
        </p:nvCxnSpPr>
        <p:spPr>
          <a:xfrm>
            <a:off x="3503691" y="505134"/>
            <a:ext cx="0" cy="33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CD35ADCB-07D9-2A20-4EBE-BAF920A19749}"/>
              </a:ext>
            </a:extLst>
          </p:cNvPr>
          <p:cNvCxnSpPr/>
          <p:nvPr/>
        </p:nvCxnSpPr>
        <p:spPr>
          <a:xfrm flipH="1">
            <a:off x="3974471" y="505134"/>
            <a:ext cx="950614" cy="97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14ABA42F-96A9-7455-2A1D-50E28F4C1BB7}"/>
              </a:ext>
            </a:extLst>
          </p:cNvPr>
          <p:cNvCxnSpPr/>
          <p:nvPr/>
        </p:nvCxnSpPr>
        <p:spPr>
          <a:xfrm flipH="1">
            <a:off x="6925901" y="505134"/>
            <a:ext cx="1068309" cy="33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2831D784-F0FE-D846-9D5B-BEF839E7D75A}"/>
              </a:ext>
            </a:extLst>
          </p:cNvPr>
          <p:cNvCxnSpPr/>
          <p:nvPr/>
        </p:nvCxnSpPr>
        <p:spPr>
          <a:xfrm>
            <a:off x="8790915" y="505134"/>
            <a:ext cx="172016" cy="33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6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0D60402-67BB-492D-A555-9FE417A71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17" y="0"/>
            <a:ext cx="8017565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2BA9356-6FD3-4A28-B124-8AC1AE57CB19}"/>
              </a:ext>
            </a:extLst>
          </p:cNvPr>
          <p:cNvSpPr txBox="1"/>
          <p:nvPr/>
        </p:nvSpPr>
        <p:spPr>
          <a:xfrm>
            <a:off x="244443" y="2842788"/>
            <a:ext cx="1484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Pokaż dwie inne ”twoje” aktualizacje opadania gradientu 
</a:t>
            </a:r>
            <a:endParaRPr lang="en-GB" dirty="0"/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98358C1C-BAAE-493D-81F2-DB1770B971C9}"/>
              </a:ext>
            </a:extLst>
          </p:cNvPr>
          <p:cNvCxnSpPr/>
          <p:nvPr/>
        </p:nvCxnSpPr>
        <p:spPr>
          <a:xfrm>
            <a:off x="1267485" y="4055952"/>
            <a:ext cx="995881" cy="77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6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60CE023-96F3-4676-A349-6945DDCE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163" y="152400"/>
            <a:ext cx="9391650" cy="67056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4989839C-9751-F175-512B-1087F0BDE75D}"/>
              </a:ext>
            </a:extLst>
          </p:cNvPr>
          <p:cNvSpPr txBox="1"/>
          <p:nvPr/>
        </p:nvSpPr>
        <p:spPr>
          <a:xfrm>
            <a:off x="217283" y="389299"/>
            <a:ext cx="2000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Wizualizuj wytrenowany siecią neuronową klasyfikator regresji logistycznej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60399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11" ma:contentTypeDescription="Utwórz nowy dokument." ma:contentTypeScope="" ma:versionID="c1fcd85718c0de72a4ac370e68030232">
  <xsd:schema xmlns:xsd="http://www.w3.org/2001/XMLSchema" xmlns:xs="http://www.w3.org/2001/XMLSchema" xmlns:p="http://schemas.microsoft.com/office/2006/metadata/properties" xmlns:ns2="85e4739b-d0e0-4065-a80d-7c3a869519f7" xmlns:ns3="0273692e-26d7-4667-8c57-198464497e5a" targetNamespace="http://schemas.microsoft.com/office/2006/metadata/properties" ma:root="true" ma:fieldsID="7080ac7e8e54d768dd4df00d74394f87" ns2:_="" ns3:_="">
    <xsd:import namespace="85e4739b-d0e0-4065-a80d-7c3a869519f7"/>
    <xsd:import namespace="0273692e-26d7-4667-8c57-198464497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4739b-d0e0-4065-a80d-7c3a86951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3692e-26d7-4667-8c57-198464497e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60dd90-7e46-4dd5-86e1-b6f25227d0a7}" ma:internalName="TaxCatchAll" ma:showField="CatchAllData" ma:web="0273692e-26d7-4667-8c57-198464497e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73692e-26d7-4667-8c57-198464497e5a" xsi:nil="true"/>
    <lcf76f155ced4ddcb4097134ff3c332f xmlns="85e4739b-d0e0-4065-a80d-7c3a869519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98C2E6B-43CC-4D26-A4BF-A380EDFE8201}"/>
</file>

<file path=customXml/itemProps2.xml><?xml version="1.0" encoding="utf-8"?>
<ds:datastoreItem xmlns:ds="http://schemas.openxmlformats.org/officeDocument/2006/customXml" ds:itemID="{06A7EC9F-1B72-4235-9630-6145BF6DCD1E}"/>
</file>

<file path=customXml/itemProps3.xml><?xml version="1.0" encoding="utf-8"?>
<ds:datastoreItem xmlns:ds="http://schemas.openxmlformats.org/officeDocument/2006/customXml" ds:itemID="{5CEA865A-308B-4986-B83A-4965FF369BD0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221</Words>
  <Application>Microsoft Office PowerPoint</Application>
  <PresentationFormat>Panoramiczny</PresentationFormat>
  <Paragraphs>20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8</cp:revision>
  <dcterms:created xsi:type="dcterms:W3CDTF">2021-04-14T09:43:52Z</dcterms:created>
  <dcterms:modified xsi:type="dcterms:W3CDTF">2023-04-17T07:30:11Z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</Properties>
</file>