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C2B782-F4E6-40D4-9ABD-99947DC7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1A3C70-FC35-4DC5-AA12-4E0531E32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DB9568-6160-4809-8638-129E3F63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2CAE63-03EE-4953-B66B-756C9678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86781D-E085-43B0-B64F-61BA89F2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097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FB6DBF-0AC5-470D-9525-8E9786C2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09A72F7-A83F-4715-ADC9-E231A0716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598F4B-CBED-4C5E-BE1B-EDD29AFD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DE4F73-96FE-4AD0-A99A-CD2F05A3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C1AF9D-3147-4AB2-9AF0-C55EC312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12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31D1844-14FE-43D4-B2E0-EBF325F11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DB29207-3D0B-4B17-B989-F9731331D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63D2AF-9BFE-4E66-B420-D70A1CFB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B07F1B-D878-4E93-8294-4B78AB58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07C1BA-AEC3-46D7-B238-601447F8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4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27524E-ABC2-4355-A604-6000D8B0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F5D5C5-34B0-44DE-BEE5-190F5099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0D9EC2-9CE7-4E55-86F9-26627DD3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4F7729-EB96-4A41-9551-78DEDAC8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EFEF5D-DAF6-4322-BECB-F1D4E865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1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A2744F-1483-4785-9A18-EB91319C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5CD1651-5D6C-4962-AE41-EFA21045C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FF0A77-45E1-4423-9799-6D036B9B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25F8A-0295-45A1-BF19-821229FC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58D609-FE73-4B46-841D-8179D04E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3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FD606D-4B96-4CB1-9846-87F155AE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4F39EC-7E7A-498D-A57A-C9EF333E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C5EE83F-A6A8-40D2-B34D-107B6CB75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0A158A1-827C-4C6E-9601-14D5A96B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2B71D47-75FD-4482-B884-A4A855E7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2A544C9-5D4C-4923-BF11-6959BA48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22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E35744-4BA2-4F99-8027-2820E141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98D2C4-ED2A-4ACC-9D7D-A8A919AE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419DB3C-4FBF-4AF5-9D16-0C1B4725A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BCE065E-88E9-474E-BA91-F4524826C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A048900-2A0A-43CC-A304-83090EC48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9F73CF9-532C-47A0-B285-504EE6C9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6DAEF14-D0F5-410D-8389-352F3140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E81A7D3-DEEA-4491-9EE1-71BC810C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720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1C4EB-3C99-4F86-91C9-F48EC914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6474334-71A6-4323-9978-2978845A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DFCFF2D-8BB6-45EF-86D5-A1593506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213C81-85F1-4D92-9D81-16E43EFF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69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C45821A-E08B-4A46-A965-58560C67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0C2D4E1-BFA3-46C9-A0D6-D855C8C0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C17B6EA-34EE-443D-A954-9F62698A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238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B4DC3-9365-4ECE-A9F6-36FE6B4C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781578-0D1D-4990-B863-FC53B04B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9C7FF0-9C0B-4488-8E05-679E27CF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4EF057-BC63-4D48-8610-9D6B6952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D4E849-7565-41A2-9606-9B7F9681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9D18A48-97FE-4AE6-B2CD-D0F6414E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46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A0904-E7BE-4536-8F09-3AFC8B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997A934-C253-4438-93BE-6941F5D4D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B29B6C-6C6C-4942-8DF7-8D56CEF4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0D3456-8F98-4B6B-931F-B8B528D8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EFF2C2F-1C1C-4974-97AC-FC33B10E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60D72D-E2AD-4690-989E-F32E7C49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53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36E26E1-303A-4D02-A479-1405357E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66FDC3-7EBC-4288-8BE6-D28D0688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306230-38C8-4B5A-B79B-EDF50CF73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AE6B-7134-45BF-A539-BF0973D1AEB7}" type="datetimeFigureOut">
              <a:rPr lang="pl-PL" smtClean="0"/>
              <a:t>21.02.2025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57797F-F052-4B2D-92D9-13E3A3B02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590CD6-7A06-48E1-9724-ACB933755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38C1-2558-4ADA-B9CC-80D4F31EC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76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7ED920D5-A531-4B45-8952-7CC06F74E3F1}"/>
              </a:ext>
            </a:extLst>
          </p:cNvPr>
          <p:cNvSpPr txBox="1"/>
          <p:nvPr/>
        </p:nvSpPr>
        <p:spPr>
          <a:xfrm>
            <a:off x="1251751" y="186432"/>
            <a:ext cx="998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Gradient </a:t>
            </a:r>
            <a:r>
              <a:rPr lang="pl-PL" sz="2800" b="1" dirty="0" err="1">
                <a:solidFill>
                  <a:srgbClr val="FF0000"/>
                </a:solidFill>
              </a:rPr>
              <a:t>boosting</a:t>
            </a:r>
            <a:r>
              <a:rPr lang="pl-PL" sz="2800" b="1" dirty="0">
                <a:solidFill>
                  <a:srgbClr val="FF0000"/>
                </a:solidFill>
              </a:rPr>
              <a:t> with Extreme Gradient </a:t>
            </a:r>
            <a:r>
              <a:rPr lang="pl-PL" sz="2800" b="1" dirty="0" err="1">
                <a:solidFill>
                  <a:srgbClr val="FF0000"/>
                </a:solidFill>
              </a:rPr>
              <a:t>Boosting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algorithm</a:t>
            </a:r>
            <a:endParaRPr lang="pl-PL" sz="2800" b="1" dirty="0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9250DAC-0732-4E75-8678-C2DD659F2FA6}"/>
              </a:ext>
            </a:extLst>
          </p:cNvPr>
          <p:cNvSpPr txBox="1"/>
          <p:nvPr/>
        </p:nvSpPr>
        <p:spPr>
          <a:xfrm>
            <a:off x="1748901" y="1047565"/>
            <a:ext cx="768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/>
              <a:t>Włącz Jupiter Notebook</a:t>
            </a:r>
          </a:p>
          <a:p>
            <a:pPr marL="285750" indent="-285750">
              <a:buFontTx/>
              <a:buChar char="-"/>
            </a:pPr>
            <a:r>
              <a:rPr lang="pl-PL" dirty="0"/>
              <a:t>Import bibliotek i zestawów danych:        </a:t>
            </a:r>
            <a:r>
              <a:rPr lang="pl-PL" dirty="0" err="1"/>
              <a:t>size</a:t>
            </a:r>
            <a:r>
              <a:rPr lang="pl-PL" dirty="0"/>
              <a:t> 768 inst.</a:t>
            </a:r>
          </a:p>
          <a:p>
            <a:pPr marL="285750" indent="-285750">
              <a:buFontTx/>
              <a:buChar char="-"/>
            </a:pPr>
            <a:r>
              <a:rPr lang="pl-PL" dirty="0"/>
              <a:t>                                                                        </a:t>
            </a:r>
            <a:r>
              <a:rPr lang="pl-PL" dirty="0" err="1"/>
              <a:t>size</a:t>
            </a:r>
            <a:r>
              <a:rPr lang="pl-PL" dirty="0"/>
              <a:t> 155 inst. 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BEB9376-5CE1-4946-9D58-0506BC90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650" y="1240097"/>
            <a:ext cx="1940751" cy="59146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DD5C26F-0F41-475A-8842-912DC6CB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058" y="1729918"/>
            <a:ext cx="2323905" cy="518281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2DF3F2B-A166-41ED-AEE0-23E0C5BE5C56}"/>
              </a:ext>
            </a:extLst>
          </p:cNvPr>
          <p:cNvSpPr txBox="1"/>
          <p:nvPr/>
        </p:nvSpPr>
        <p:spPr>
          <a:xfrm>
            <a:off x="2010332" y="2542152"/>
            <a:ext cx="9845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/>
              <a:t>Napisz kod ze wzoru poniżej z niezbędnymi zmianami
W modelu XGB zmień kombinacje </a:t>
            </a:r>
            <a:r>
              <a:rPr lang="pl-PL" dirty="0" err="1"/>
              <a:t>hiperparametrów</a:t>
            </a:r>
            <a:r>
              <a:rPr lang="pl-PL" dirty="0"/>
              <a:t>: </a:t>
            </a:r>
            <a:r>
              <a:rPr lang="pl-PL" dirty="0">
                <a:solidFill>
                  <a:srgbClr val="FF0000"/>
                </a:solidFill>
              </a:rPr>
              <a:t>learning </a:t>
            </a:r>
            <a:r>
              <a:rPr lang="pl-PL" dirty="0" err="1">
                <a:solidFill>
                  <a:srgbClr val="FF0000"/>
                </a:solidFill>
              </a:rPr>
              <a:t>rate</a:t>
            </a:r>
            <a:r>
              <a:rPr lang="pl-PL" dirty="0">
                <a:solidFill>
                  <a:srgbClr val="FF0000"/>
                </a:solidFill>
              </a:rPr>
              <a:t>, n-</a:t>
            </a:r>
            <a:r>
              <a:rPr lang="pl-PL" dirty="0" err="1">
                <a:solidFill>
                  <a:srgbClr val="FF0000"/>
                </a:solidFill>
              </a:rPr>
              <a:t>estimators</a:t>
            </a:r>
            <a:r>
              <a:rPr lang="pl-PL" dirty="0">
                <a:solidFill>
                  <a:srgbClr val="FF0000"/>
                </a:solidFill>
              </a:rPr>
              <a:t>, </a:t>
            </a:r>
            <a:r>
              <a:rPr lang="pl-PL" dirty="0" err="1">
                <a:solidFill>
                  <a:srgbClr val="FF0000"/>
                </a:solidFill>
              </a:rPr>
              <a:t>max_depth</a:t>
            </a:r>
            <a:endParaRPr lang="pl-PL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pl-PL" dirty="0"/>
              <a:t>Uruchom model z 8 kombinacjami </a:t>
            </a:r>
            <a:r>
              <a:rPr lang="pl-PL" dirty="0" err="1"/>
              <a:t>hiperparametrów</a:t>
            </a:r>
            <a:r>
              <a:rPr lang="pl-PL" dirty="0"/>
              <a:t> za pomocą funkcji </a:t>
            </a:r>
            <a:r>
              <a:rPr lang="pl-PL" i="1" dirty="0"/>
              <a:t>Run </a:t>
            </a:r>
            <a:r>
              <a:rPr lang="pl-PL" i="1" dirty="0" err="1"/>
              <a:t>All</a:t>
            </a:r>
            <a:r>
              <a:rPr lang="pl-PL" i="1" dirty="0"/>
              <a:t> </a:t>
            </a:r>
            <a:r>
              <a:rPr lang="pl-PL" dirty="0"/>
              <a:t>in JN menu </a:t>
            </a:r>
            <a:r>
              <a:rPr lang="pl-PL" b="1" i="1" dirty="0"/>
              <a:t>Cell</a:t>
            </a:r>
          </a:p>
          <a:p>
            <a:pPr marL="285750" indent="-285750">
              <a:buFontTx/>
              <a:buChar char="-"/>
            </a:pPr>
            <a:r>
              <a:rPr lang="pl-PL" dirty="0"/>
              <a:t>Należy zwrócić uwagę na dokładność (</a:t>
            </a:r>
            <a:r>
              <a:rPr lang="pl-PL" dirty="0" err="1"/>
              <a:t>accuracy</a:t>
            </a:r>
            <a:r>
              <a:rPr lang="pl-PL" dirty="0"/>
              <a:t>) podzbiorów testowych i treningowych – </a:t>
            </a:r>
          </a:p>
          <a:p>
            <a:pPr marL="285750" indent="-285750">
              <a:buFontTx/>
              <a:buChar char="-"/>
            </a:pPr>
            <a:r>
              <a:rPr lang="pl-PL" dirty="0"/>
              <a:t>Zwróć uwagę na zmiany w </a:t>
            </a:r>
            <a:r>
              <a:rPr lang="pl-PL" dirty="0" err="1">
                <a:solidFill>
                  <a:srgbClr val="0070C0"/>
                </a:solidFill>
              </a:rPr>
              <a:t>important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features</a:t>
            </a:r>
            <a:r>
              <a:rPr lang="pl-PL" dirty="0">
                <a:solidFill>
                  <a:srgbClr val="0070C0"/>
                </a:solidFill>
              </a:rPr>
              <a:t> ranking</a:t>
            </a:r>
          </a:p>
          <a:p>
            <a:pPr marL="285750" indent="-285750">
              <a:buFontTx/>
              <a:buChar char="-"/>
            </a:pPr>
            <a:r>
              <a:rPr lang="pl-PL" b="1" dirty="0"/>
              <a:t>Znajdź z jakimi </a:t>
            </a:r>
            <a:r>
              <a:rPr lang="pl-PL" b="1" dirty="0" err="1"/>
              <a:t>hiperparametrami</a:t>
            </a:r>
            <a:r>
              <a:rPr lang="pl-PL" b="1" dirty="0"/>
              <a:t> otrzymałeś model z najwyższą i najniższą dokładnością.
</a:t>
            </a:r>
            <a:r>
              <a:rPr lang="pl-PL" dirty="0"/>
              <a:t>Wyślij 8 kodów z różnymi kombinacjami parametrów i wskaż </a:t>
            </a:r>
            <a:r>
              <a:rPr lang="pl-PL" b="1" dirty="0"/>
              <a:t>model z najwyższą i najniższą dokładnością, </a:t>
            </a:r>
            <a:r>
              <a:rPr lang="pl-PL" dirty="0"/>
              <a:t>a także z wizualizacją </a:t>
            </a:r>
            <a:r>
              <a:rPr lang="pl-PL" dirty="0" err="1">
                <a:solidFill>
                  <a:srgbClr val="0070C0"/>
                </a:solidFill>
              </a:rPr>
              <a:t>important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feature</a:t>
            </a:r>
            <a:r>
              <a:rPr lang="pl-PL" dirty="0">
                <a:solidFill>
                  <a:srgbClr val="0070C0"/>
                </a:solidFill>
              </a:rPr>
              <a:t> ranking (w każdym z 8 kodów) </a:t>
            </a:r>
            <a:r>
              <a:rPr lang="pl-PL" dirty="0"/>
              <a:t>do </a:t>
            </a:r>
            <a:r>
              <a:rPr lang="pl-PL" dirty="0" err="1"/>
              <a:t>Teams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8E054B0-A4D8-4F63-AAA3-701D0870E549}"/>
              </a:ext>
            </a:extLst>
          </p:cNvPr>
          <p:cNvSpPr txBox="1"/>
          <p:nvPr/>
        </p:nvSpPr>
        <p:spPr>
          <a:xfrm>
            <a:off x="2010332" y="2189654"/>
            <a:ext cx="754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Przeanalizuj </a:t>
            </a:r>
            <a:r>
              <a:rPr lang="pl-PL" b="1" dirty="0"/>
              <a:t>oba zestawy danych</a:t>
            </a:r>
            <a:r>
              <a:rPr lang="pl-PL" dirty="0"/>
              <a:t>, aby zobaczyć wpływ wielkości próby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D3C0111-445C-4F9C-9921-027606642E9C}"/>
              </a:ext>
            </a:extLst>
          </p:cNvPr>
          <p:cNvSpPr txBox="1"/>
          <p:nvPr/>
        </p:nvSpPr>
        <p:spPr>
          <a:xfrm>
            <a:off x="1748901" y="4887106"/>
            <a:ext cx="886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Sugerowane poziomy </a:t>
            </a:r>
            <a:r>
              <a:rPr lang="pl-PL" dirty="0" err="1"/>
              <a:t>hiperparametrów</a:t>
            </a:r>
            <a:r>
              <a:rPr lang="pl-PL" dirty="0"/>
              <a:t> (preferuj stosowanie wyższych i niższych wartości):
</a:t>
            </a:r>
          </a:p>
          <a:p>
            <a:r>
              <a:rPr lang="pl-PL" dirty="0" err="1"/>
              <a:t>n_estimators</a:t>
            </a:r>
            <a:r>
              <a:rPr lang="pl-PL" dirty="0"/>
              <a:t> :  </a:t>
            </a:r>
            <a:r>
              <a:rPr lang="pl-PL" b="1" dirty="0"/>
              <a:t>1000,</a:t>
            </a:r>
            <a:r>
              <a:rPr lang="pl-PL" dirty="0"/>
              <a:t> 500, </a:t>
            </a:r>
            <a:r>
              <a:rPr lang="pl-PL" b="1" dirty="0"/>
              <a:t>100</a:t>
            </a:r>
            <a:r>
              <a:rPr lang="pl-PL" dirty="0"/>
              <a:t>, 50</a:t>
            </a:r>
            <a:r>
              <a:rPr lang="pl-PL" b="1" dirty="0"/>
              <a:t>, 10</a:t>
            </a:r>
          </a:p>
          <a:p>
            <a:r>
              <a:rPr lang="pl-PL" dirty="0"/>
              <a:t>learning </a:t>
            </a:r>
            <a:r>
              <a:rPr lang="pl-PL" dirty="0" err="1"/>
              <a:t>rate</a:t>
            </a:r>
            <a:r>
              <a:rPr lang="pl-PL" dirty="0"/>
              <a:t> :   </a:t>
            </a:r>
            <a:r>
              <a:rPr lang="pl-PL" b="1" dirty="0"/>
              <a:t>0.8</a:t>
            </a:r>
            <a:r>
              <a:rPr lang="pl-PL" dirty="0"/>
              <a:t>  ,   0.1   ,   </a:t>
            </a:r>
            <a:r>
              <a:rPr lang="pl-PL" b="1" dirty="0"/>
              <a:t>0.01</a:t>
            </a:r>
            <a:r>
              <a:rPr lang="pl-PL" dirty="0"/>
              <a:t>                                                                                                                                                                         </a:t>
            </a:r>
            <a:r>
              <a:rPr lang="pl-PL" dirty="0" err="1"/>
              <a:t>max_depth</a:t>
            </a:r>
            <a:r>
              <a:rPr lang="pl-PL" dirty="0"/>
              <a:t>  :    </a:t>
            </a:r>
            <a:r>
              <a:rPr lang="pl-PL" b="1" dirty="0"/>
              <a:t>5</a:t>
            </a:r>
            <a:r>
              <a:rPr lang="pl-PL" dirty="0"/>
              <a:t>,  10,  </a:t>
            </a:r>
            <a:r>
              <a:rPr lang="pl-PL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0832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5AFDBC50-0FA4-4C46-AF0A-52606A4C974C}"/>
              </a:ext>
            </a:extLst>
          </p:cNvPr>
          <p:cNvSpPr txBox="1"/>
          <p:nvPr/>
        </p:nvSpPr>
        <p:spPr>
          <a:xfrm>
            <a:off x="499368" y="0"/>
            <a:ext cx="85469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n_estimators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n_estimators</a:t>
            </a:r>
            <a:r>
              <a:rPr lang="pl-PL" dirty="0"/>
              <a:t> </a:t>
            </a:r>
            <a:r>
              <a:rPr lang="en-US" dirty="0"/>
              <a:t>integer, optional (default=10) </a:t>
            </a:r>
            <a:r>
              <a:rPr lang="en-US" b="1" dirty="0"/>
              <a:t>The number of trees in the forest.</a:t>
            </a:r>
          </a:p>
          <a:p>
            <a:endParaRPr lang="en-US" dirty="0"/>
          </a:p>
          <a:p>
            <a:r>
              <a:rPr lang="en-US" dirty="0"/>
              <a:t>Gradient Boosting and Random Forest </a:t>
            </a:r>
            <a:r>
              <a:rPr lang="pl-PL" dirty="0"/>
              <a:t>są zespołami drzew decyzyjnych, co oznacza, że pasują (</a:t>
            </a:r>
            <a:r>
              <a:rPr lang="pl-PL" dirty="0" err="1"/>
              <a:t>fit</a:t>
            </a:r>
            <a:r>
              <a:rPr lang="pl-PL" dirty="0"/>
              <a:t>) do kilku drzew, a następnie je uśredniają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masz</a:t>
            </a:r>
            <a:r>
              <a:rPr lang="en-US" dirty="0"/>
              <a:t> </a:t>
            </a:r>
            <a:r>
              <a:rPr lang="en-US" dirty="0" err="1"/>
              <a:t>n_estimators</a:t>
            </a:r>
            <a:r>
              <a:rPr lang="en-US" dirty="0"/>
              <a:t>=1, </a:t>
            </a:r>
            <a:r>
              <a:rPr lang="pl-PL" dirty="0"/>
              <a:t>oznacza, że masz tylko jedno drzewo, jeśli masz </a:t>
            </a:r>
            <a:r>
              <a:rPr lang="en-US" dirty="0" err="1"/>
              <a:t>n_estimators</a:t>
            </a:r>
            <a:r>
              <a:rPr lang="en-US" dirty="0"/>
              <a:t>=3 </a:t>
            </a:r>
            <a:r>
              <a:rPr lang="pl-PL" dirty="0"/>
              <a:t>oznacza, że masz 3 drzewa i że algorytm przewiduje wyniki każdego drzewa, a następnie "uśrednia" wynik, aby uzyskać najlepsze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D6A8133-0FA4-4A67-B6B6-1769584C68D9}"/>
              </a:ext>
            </a:extLst>
          </p:cNvPr>
          <p:cNvSpPr txBox="1"/>
          <p:nvPr/>
        </p:nvSpPr>
        <p:spPr>
          <a:xfrm>
            <a:off x="499368" y="3620194"/>
            <a:ext cx="107575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92929"/>
                </a:solidFill>
                <a:latin typeface="charter"/>
              </a:rPr>
              <a:t>Wyobraź sobie, że musisz obliczyć dokładnie 5,235 kroków, aby osiągnąć </a:t>
            </a:r>
            <a:r>
              <a:rPr lang="pl-PL" b="1" dirty="0">
                <a:solidFill>
                  <a:srgbClr val="292929"/>
                </a:solidFill>
                <a:latin typeface="charter"/>
              </a:rPr>
              <a:t>optimum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 dla Twojego modelu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(optimum =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doskonały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bias/variance </a:t>
            </a:r>
            <a:r>
              <a:rPr lang="pl-PL" b="0" i="0" dirty="0">
                <a:solidFill>
                  <a:srgbClr val="292929"/>
                </a:solidFill>
                <a:effectLst/>
                <a:latin typeface="charter"/>
              </a:rPr>
              <a:t>k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ompromis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=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no underfitting and no overfitting).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92929"/>
                </a:solidFill>
                <a:latin typeface="charter"/>
              </a:rPr>
              <a:t>Tempo uczenia się to kurczenie się (</a:t>
            </a:r>
            <a:r>
              <a:rPr lang="pl-PL" dirty="0" err="1">
                <a:solidFill>
                  <a:srgbClr val="292929"/>
                </a:solidFill>
                <a:latin typeface="charter"/>
              </a:rPr>
              <a:t>shrinkage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), które wykonujesz w każdym kroku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Jeśli zrobisz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1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krok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pl-PL" b="0" i="0" dirty="0">
                <a:solidFill>
                  <a:srgbClr val="292929"/>
                </a:solidFill>
                <a:effectLst/>
                <a:latin typeface="charter"/>
              </a:rPr>
              <a:t>na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eta = 1.00,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waga kroku jest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1.00. If you make 1 step at eta = 0.25, the step weight is 0.25.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92929"/>
                </a:solidFill>
                <a:latin typeface="charter"/>
              </a:rPr>
              <a:t>Jeśli twój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learning rate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jest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1.00,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albo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wylądujesz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na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5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albo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pl-PL" b="0" i="0" dirty="0">
                <a:solidFill>
                  <a:srgbClr val="292929"/>
                </a:solidFill>
                <a:effectLst/>
                <a:latin typeface="charter"/>
              </a:rPr>
              <a:t>na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6 (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w 5 lub 6 krokach obliczeniowych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który nie jest optimum, którego szukasz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92929"/>
                </a:solidFill>
                <a:effectLst/>
                <a:latin typeface="charter"/>
              </a:rPr>
              <a:t>Jeśli twój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learning rate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jest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0.10,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albo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wylądujesz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na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5.2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albo na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5.3 (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w 52 lub 53 krokach obliczeniowych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),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który jest lepszy niż poprzedni optimum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92929"/>
                </a:solidFill>
                <a:latin typeface="charter"/>
              </a:rPr>
              <a:t>Jeśli twój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learning rate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jest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0.01,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albo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wylądujesz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na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5.23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albo na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5.24 (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w 523 lub 534 krokach obliczeniowych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), 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który jest znowu lepszy niż poprzednie optimum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014993C-EE4D-4401-8412-53F8B55B2E97}"/>
              </a:ext>
            </a:extLst>
          </p:cNvPr>
          <p:cNvSpPr txBox="1"/>
          <p:nvPr/>
        </p:nvSpPr>
        <p:spPr>
          <a:xfrm>
            <a:off x="499367" y="3116062"/>
            <a:ext cx="33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learning-</a:t>
            </a:r>
            <a:r>
              <a:rPr lang="pl-PL" b="1" dirty="0" err="1">
                <a:solidFill>
                  <a:srgbClr val="FF0000"/>
                </a:solidFill>
              </a:rPr>
              <a:t>rate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dirty="0"/>
              <a:t> (In </a:t>
            </a:r>
            <a:r>
              <a:rPr lang="pl-PL" dirty="0" err="1"/>
              <a:t>XGBoost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957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D8D7FD4-68E7-44E2-8C71-49AC485F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69" y="270629"/>
            <a:ext cx="6419850" cy="29432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870DD26-0F50-45C0-BE07-62B3CF1A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969" y="3966654"/>
            <a:ext cx="6677025" cy="1943100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A4F62E92-38B2-C7FC-50D6-D2B7ECA4B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87"/>
          <a:stretch/>
        </p:blipFill>
        <p:spPr>
          <a:xfrm>
            <a:off x="8950819" y="3429000"/>
            <a:ext cx="2323905" cy="420394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71D646E1-10C3-9DED-1615-8005A75D9A35}"/>
              </a:ext>
            </a:extLst>
          </p:cNvPr>
          <p:cNvSpPr/>
          <p:nvPr/>
        </p:nvSpPr>
        <p:spPr>
          <a:xfrm>
            <a:off x="5932815" y="4245640"/>
            <a:ext cx="2966701" cy="208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8706487D-4B2E-4BF7-6439-6A407D9C12BB}"/>
              </a:ext>
            </a:extLst>
          </p:cNvPr>
          <p:cNvCxnSpPr/>
          <p:nvPr/>
        </p:nvCxnSpPr>
        <p:spPr>
          <a:xfrm flipH="1">
            <a:off x="7767873" y="3849394"/>
            <a:ext cx="1566250" cy="2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4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32F92D2-65F2-460C-84EB-7D0DB0D8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9" y="365139"/>
            <a:ext cx="10544175" cy="3819525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E7A766DB-DE3C-441B-8B18-C3325576E3AC}"/>
              </a:ext>
            </a:extLst>
          </p:cNvPr>
          <p:cNvSpPr/>
          <p:nvPr/>
        </p:nvSpPr>
        <p:spPr>
          <a:xfrm>
            <a:off x="3195961" y="1953087"/>
            <a:ext cx="337352" cy="14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8C29E67-BAD8-4951-A5BC-7B56DE0C1BA8}"/>
              </a:ext>
            </a:extLst>
          </p:cNvPr>
          <p:cNvSpPr/>
          <p:nvPr/>
        </p:nvSpPr>
        <p:spPr>
          <a:xfrm>
            <a:off x="5521911" y="1953087"/>
            <a:ext cx="337352" cy="14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43CD667-2EBD-46CB-985A-4D5D507ED108}"/>
              </a:ext>
            </a:extLst>
          </p:cNvPr>
          <p:cNvSpPr/>
          <p:nvPr/>
        </p:nvSpPr>
        <p:spPr>
          <a:xfrm>
            <a:off x="4323425" y="1953087"/>
            <a:ext cx="97655" cy="14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3ED7F3-F080-FA04-AE9F-B2B220E20FAE}"/>
              </a:ext>
            </a:extLst>
          </p:cNvPr>
          <p:cNvSpPr txBox="1"/>
          <p:nvPr/>
        </p:nvSpPr>
        <p:spPr>
          <a:xfrm>
            <a:off x="772006" y="454385"/>
            <a:ext cx="2256154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</a:rPr>
              <a:t>X = </a:t>
            </a:r>
            <a:r>
              <a:rPr lang="pl-PL" sz="1000" dirty="0" err="1">
                <a:latin typeface="Consolas" panose="020B0609020204030204" pitchFamily="49" charset="0"/>
              </a:rPr>
              <a:t>X.iloc</a:t>
            </a:r>
            <a:r>
              <a:rPr lang="pl-PL" sz="1000" dirty="0">
                <a:latin typeface="Consolas" panose="020B0609020204030204" pitchFamily="49" charset="0"/>
              </a:rPr>
              <a:t>[:, :-1]</a:t>
            </a:r>
          </a:p>
          <a:p>
            <a:r>
              <a:rPr lang="pl-PL" sz="1000" dirty="0">
                <a:latin typeface="Consolas" panose="020B0609020204030204" pitchFamily="49" charset="0"/>
              </a:rPr>
              <a:t>Y = </a:t>
            </a:r>
            <a:r>
              <a:rPr lang="pl-PL" sz="1000" dirty="0" err="1">
                <a:latin typeface="Consolas" panose="020B0609020204030204" pitchFamily="49" charset="0"/>
              </a:rPr>
              <a:t>y.iloc</a:t>
            </a:r>
            <a:r>
              <a:rPr lang="pl-PL" sz="1000" dirty="0">
                <a:latin typeface="Consolas" panose="020B0609020204030204" pitchFamily="49" charset="0"/>
              </a:rPr>
              <a:t>[:, -1]</a:t>
            </a:r>
            <a:endParaRPr lang="en-GB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9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8E0FA2A-8BE7-4B04-B8CF-ECA2851D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99" y="189482"/>
            <a:ext cx="5781675" cy="15430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FFB3B5C-8197-49CF-871F-19EE58B6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48" y="2253217"/>
            <a:ext cx="5591175" cy="15525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4E0EAFB-F04D-4049-BF1D-00DE5D09E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798" y="4409566"/>
            <a:ext cx="5534025" cy="10572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B99DE56-AE65-4495-8B07-3D1986E2F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335" y="3614228"/>
            <a:ext cx="47529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177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5C657B-BAFE-497D-B9E1-4EA305CE3A12}"/>
</file>

<file path=customXml/itemProps2.xml><?xml version="1.0" encoding="utf-8"?>
<ds:datastoreItem xmlns:ds="http://schemas.openxmlformats.org/officeDocument/2006/customXml" ds:itemID="{71A47A70-F4EC-474F-A361-DEC65C41E97B}"/>
</file>

<file path=customXml/itemProps3.xml><?xml version="1.0" encoding="utf-8"?>
<ds:datastoreItem xmlns:ds="http://schemas.openxmlformats.org/officeDocument/2006/customXml" ds:itemID="{6BCED672-94A6-4A7D-BDFA-F776B2DBD2AB}"/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469</Words>
  <Application>Microsoft Office PowerPoint</Application>
  <PresentationFormat>Panoramiczny</PresentationFormat>
  <Paragraphs>28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charter</vt:lpstr>
      <vt:lpstr>Consolas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23</cp:revision>
  <dcterms:created xsi:type="dcterms:W3CDTF">2021-04-27T12:30:40Z</dcterms:created>
  <dcterms:modified xsi:type="dcterms:W3CDTF">2025-02-21T18:53:58Z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</Properties>
</file>