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5B7789-E31D-4B8A-AB9B-62DA92AE6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0C11834-820E-4569-B71B-5B8ECC835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C40839-F8DC-41B0-9B9A-2E5FD0A4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3321-CAE8-4F98-8FF5-AABD6AC192A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932E92-C242-4227-9D54-AF67F3D3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0D9353-3D16-448D-BD57-C3F43508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4956-10AE-4026-851E-49F2C9BCB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70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A02155-3CA7-4B33-93D6-A35B32C9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3D8D46D-C039-427E-A495-96AEAC4ED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7862D3-3E79-4C5D-B404-DB3E15EA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3321-CAE8-4F98-8FF5-AABD6AC192A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E018E4-23CA-4BAE-AE1D-529DE57E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D75577-5F3F-4D4E-9DB4-0093916A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4956-10AE-4026-851E-49F2C9BCB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536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E4166CA-7739-4688-B87C-F083C72B0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8835060-F45E-4DEE-87C9-6D957A4B7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A4CB19-E762-498E-80CC-1093F541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3321-CAE8-4F98-8FF5-AABD6AC192A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B9145A-66F6-4234-823E-C7068C81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980FD9-480A-4499-9493-FD5127A3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4956-10AE-4026-851E-49F2C9BCB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814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1AD33-06F5-4BB1-8ABD-CE812E3E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ECF2A0-36CE-4C7A-9FC9-C711DC4C2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A98A23-EC6C-4EDA-9E70-5E0C116C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3321-CAE8-4F98-8FF5-AABD6AC192A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D9F310-E2B2-4DBD-BBC2-2D76220E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EE5CF0-86DB-4552-8063-52ACF84E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4956-10AE-4026-851E-49F2C9BCB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76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01F772-233D-46CF-A7A9-C84BA25B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A46AD41-6CAA-4759-BD15-80A6F4544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4E7192-E0AE-42C4-95F1-C684D922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3321-CAE8-4F98-8FF5-AABD6AC192A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DD70FF-5B5F-4399-8FD8-570DAD70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50D7AA4-5F58-4831-904B-CF3C1BE9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4956-10AE-4026-851E-49F2C9BCB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529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93D20-74E9-4BB2-A4D1-8579EF26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179E5F-F544-4F54-BD4E-EA82335EC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D0D8895-C3F4-4E99-8E2C-0044325E7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7144D3C-2764-4CF6-AC87-AE9D80A5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3321-CAE8-4F98-8FF5-AABD6AC192A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C9318D4-23C3-40E4-B50E-B75F25E7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392718-EAE1-4A0D-BD3D-BF677D51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4956-10AE-4026-851E-49F2C9BCB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92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ECA287-B91D-4454-8D8E-66BD4B99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3115AC8-8ED4-4E90-9012-D4BC5597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A142837-57CA-4963-979D-87AC6C8D5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E5F785E-C574-4FEF-B3B7-D7629E507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C63548A-E8DE-4BAF-9B09-F5D22A88A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2D6D02B-5096-42EA-9A30-6DB4CC53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3321-CAE8-4F98-8FF5-AABD6AC192A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09033F4-DCC6-49D4-AD1B-7581F11B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5C4A693-83FF-4B97-9CF8-2513D03A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4956-10AE-4026-851E-49F2C9BCB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938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369C4E-CA37-4465-B693-498260F8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5940AB7-0685-4B49-BC25-D10DA5D8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3321-CAE8-4F98-8FF5-AABD6AC192A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FB1D005-07BD-4B2D-899E-4827577E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FDB4485-C4ED-4238-8986-27C8B0A4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4956-10AE-4026-851E-49F2C9BCB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49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951197E-F702-4464-B982-57EF948B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3321-CAE8-4F98-8FF5-AABD6AC192A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037BA8F-1051-4E5F-B5FF-1CF76614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DF27EB-B074-4539-82B3-6AA931E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4956-10AE-4026-851E-49F2C9BCB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48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3E4E1-218A-4F03-82C7-06D588D7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47472A-A409-495B-98CB-3E757736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BF768FD-4101-4C98-9F6C-A8971C2EB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A25A96A-F415-4CE5-A121-A65BBA76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3321-CAE8-4F98-8FF5-AABD6AC192A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3C9CAB8-8BDE-4C42-95B5-5AF1E9C2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D16DE6-F165-4170-AED0-A37FE6F4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4956-10AE-4026-851E-49F2C9BCB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006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756DC2-E5B0-4362-9851-A88BF07E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1767C28-D53F-4211-B813-C5948AEE8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37A97B-2DFA-4C68-8569-3321F7285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8A32CAE-2788-4FFA-9C85-24234B6C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3321-CAE8-4F98-8FF5-AABD6AC192A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D9EBC1-5701-416B-B73B-E17DB5BE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E0E5295-C7AC-44F6-947B-572C2143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4956-10AE-4026-851E-49F2C9BCB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812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9892394-3C55-47AA-A3CD-B3E74DB7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FF183F0-1A34-4083-8CEF-74D568D3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EC4CB4-F033-474F-A8D8-BD7463F43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73321-CAE8-4F98-8FF5-AABD6AC192A6}" type="datetimeFigureOut">
              <a:rPr lang="pl-PL" smtClean="0"/>
              <a:t>17.04.2023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BA4B38-ECF5-48FB-9089-6619988FA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15975F-4207-4EAD-98E4-B75FCCF9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A4956-10AE-4026-851E-49F2C9BCB1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80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AD412A7-DB93-4E66-BA5D-515E3FB1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995362"/>
            <a:ext cx="10344150" cy="4867275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788F5551-1DE9-4565-9F5C-E5974F343885}"/>
              </a:ext>
            </a:extLst>
          </p:cNvPr>
          <p:cNvSpPr/>
          <p:nvPr/>
        </p:nvSpPr>
        <p:spPr>
          <a:xfrm>
            <a:off x="923925" y="1692998"/>
            <a:ext cx="10157517" cy="805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219F199-A18F-15F8-568A-32B5F822EC16}"/>
              </a:ext>
            </a:extLst>
          </p:cNvPr>
          <p:cNvSpPr txBox="1"/>
          <p:nvPr/>
        </p:nvSpPr>
        <p:spPr>
          <a:xfrm>
            <a:off x="650511" y="995362"/>
            <a:ext cx="6737117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pl-PL" sz="3200" b="1" i="0" dirty="0">
                <a:solidFill>
                  <a:srgbClr val="212529"/>
                </a:solidFill>
                <a:effectLst/>
                <a:latin typeface="system-ui"/>
              </a:rPr>
              <a:t>Jak zaimplementować sieć neuronową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249E02F-4D7A-74ED-61E9-15CEC2A5F49A}"/>
              </a:ext>
            </a:extLst>
          </p:cNvPr>
          <p:cNvSpPr txBox="1"/>
          <p:nvPr/>
        </p:nvSpPr>
        <p:spPr>
          <a:xfrm>
            <a:off x="3385640" y="2498756"/>
            <a:ext cx="609382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GB" sz="2800" b="1" i="0" dirty="0" err="1">
                <a:solidFill>
                  <a:srgbClr val="212529"/>
                </a:solidFill>
                <a:effectLst/>
                <a:latin typeface="system-ui"/>
              </a:rPr>
              <a:t>dla</a:t>
            </a:r>
            <a:r>
              <a:rPr lang="en-GB" sz="2800" b="1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GB" sz="2800" b="1" i="0" dirty="0" err="1">
                <a:solidFill>
                  <a:srgbClr val="212529"/>
                </a:solidFill>
                <a:effectLst/>
                <a:latin typeface="system-ui"/>
              </a:rPr>
              <a:t>regresji</a:t>
            </a:r>
            <a:r>
              <a:rPr lang="en-GB" sz="2800" b="1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GB" sz="2800" b="1" i="0" dirty="0" err="1">
                <a:solidFill>
                  <a:srgbClr val="212529"/>
                </a:solidFill>
                <a:effectLst/>
                <a:latin typeface="system-ui"/>
              </a:rPr>
              <a:t>liniowej</a:t>
            </a:r>
            <a:r>
              <a:rPr lang="en-GB" sz="2800" b="1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24B4A02-5E6E-6AC8-20E0-5798CF488922}"/>
              </a:ext>
            </a:extLst>
          </p:cNvPr>
          <p:cNvSpPr txBox="1"/>
          <p:nvPr/>
        </p:nvSpPr>
        <p:spPr>
          <a:xfrm>
            <a:off x="5294014" y="213116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https://peterroelants.github.io/posts/neural-network-implementation-part01/</a:t>
            </a:r>
          </a:p>
        </p:txBody>
      </p:sp>
    </p:spTree>
    <p:extLst>
      <p:ext uri="{BB962C8B-B14F-4D97-AF65-F5344CB8AC3E}">
        <p14:creationId xmlns:p14="http://schemas.microsoft.com/office/powerpoint/2010/main" val="318715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9B341EB-9158-4BE1-BAAB-2F3217DD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782165"/>
            <a:ext cx="10201275" cy="343852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E890496A-DC15-4C2D-892C-5D8AB9564374}"/>
              </a:ext>
            </a:extLst>
          </p:cNvPr>
          <p:cNvSpPr txBox="1"/>
          <p:nvPr/>
        </p:nvSpPr>
        <p:spPr>
          <a:xfrm>
            <a:off x="262550" y="2589291"/>
            <a:ext cx="1652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Aktualizowanie liczby interakcji
</a:t>
            </a:r>
            <a:endParaRPr lang="en-GB" dirty="0"/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EFCD6534-FD7B-4E89-9B27-A9FE1181FACE}"/>
              </a:ext>
            </a:extLst>
          </p:cNvPr>
          <p:cNvCxnSpPr>
            <a:cxnSpLocks/>
          </p:cNvCxnSpPr>
          <p:nvPr/>
        </p:nvCxnSpPr>
        <p:spPr>
          <a:xfrm>
            <a:off x="1126156" y="3349592"/>
            <a:ext cx="864569" cy="111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8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3808E68-984B-4655-BEF9-94C2B3B6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75" y="0"/>
            <a:ext cx="8513650" cy="6858000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04890B4A-50EE-4045-865B-E686FF6D6569}"/>
              </a:ext>
            </a:extLst>
          </p:cNvPr>
          <p:cNvCxnSpPr/>
          <p:nvPr/>
        </p:nvCxnSpPr>
        <p:spPr>
          <a:xfrm>
            <a:off x="1294646" y="2145671"/>
            <a:ext cx="688063" cy="69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3EAEBEC-245E-48B6-B584-B914F4ECCD9B}"/>
              </a:ext>
            </a:extLst>
          </p:cNvPr>
          <p:cNvSpPr txBox="1"/>
          <p:nvPr/>
        </p:nvSpPr>
        <p:spPr>
          <a:xfrm>
            <a:off x="144855" y="1376127"/>
            <a:ext cx="14433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Pokaż „twoje” dwa wykresy z dopasowaną linią względem linii docelowej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96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CD8E660-3A9F-4E6F-A28C-86AEB561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3240"/>
            <a:ext cx="10363200" cy="280035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34FCD24-3380-19E0-BD81-DF0176D611CB}"/>
              </a:ext>
            </a:extLst>
          </p:cNvPr>
          <p:cNvSpPr txBox="1"/>
          <p:nvPr/>
        </p:nvSpPr>
        <p:spPr>
          <a:xfrm>
            <a:off x="832919" y="208230"/>
            <a:ext cx="420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Importujemy pakiety, określamy styl wykresu i losowy wybór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59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EB334EB-3A32-4E77-ACAD-2C8F1B65B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690562"/>
            <a:ext cx="10201275" cy="547687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12586923-BC93-E50B-BDBC-72C95E9942F7}"/>
              </a:ext>
            </a:extLst>
          </p:cNvPr>
          <p:cNvSpPr txBox="1"/>
          <p:nvPr/>
        </p:nvSpPr>
        <p:spPr>
          <a:xfrm>
            <a:off x="6536603" y="2782668"/>
            <a:ext cx="480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Określamy wektor wejścia (x) – 20 punktów w skali 0 do 1.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9597EBB-996A-7DBA-6CCE-2E97306D9446}"/>
              </a:ext>
            </a:extLst>
          </p:cNvPr>
          <p:cNvSpPr txBox="1"/>
          <p:nvPr/>
        </p:nvSpPr>
        <p:spPr>
          <a:xfrm>
            <a:off x="6618083" y="3503691"/>
            <a:ext cx="405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Definiujemy funkcję f(x) o nachyleniu 2 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511F589-F4BC-F4BF-5678-C719453BC9AC}"/>
              </a:ext>
            </a:extLst>
          </p:cNvPr>
          <p:cNvSpPr txBox="1"/>
          <p:nvPr/>
        </p:nvSpPr>
        <p:spPr>
          <a:xfrm>
            <a:off x="6618083" y="4725909"/>
            <a:ext cx="4055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Tworzymy target t z;</a:t>
            </a:r>
          </a:p>
          <a:p>
            <a:r>
              <a:rPr lang="pl-PL" dirty="0"/>
              <a:t> </a:t>
            </a:r>
            <a:r>
              <a:rPr lang="pl-PL" dirty="0" err="1"/>
              <a:t>gausian</a:t>
            </a:r>
            <a:r>
              <a:rPr lang="pl-PL" dirty="0"/>
              <a:t> </a:t>
            </a:r>
            <a:r>
              <a:rPr lang="pl-PL" dirty="0" err="1"/>
              <a:t>noise</a:t>
            </a:r>
            <a:r>
              <a:rPr lang="pl-PL" dirty="0"/>
              <a:t> (z wariancją = 0.2) i</a:t>
            </a:r>
          </a:p>
          <a:p>
            <a:r>
              <a:rPr lang="pl-PL" dirty="0"/>
              <a:t>poziomem błędu dla każdej próby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33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F8DCFE6-43CF-4D28-9AF5-AB26E2B8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671512"/>
            <a:ext cx="10201275" cy="551497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A25BD036-F809-08DB-B13D-A1D3C4F4FDF4}"/>
              </a:ext>
            </a:extLst>
          </p:cNvPr>
          <p:cNvSpPr txBox="1"/>
          <p:nvPr/>
        </p:nvSpPr>
        <p:spPr>
          <a:xfrm>
            <a:off x="1240325" y="190123"/>
            <a:ext cx="629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Wizualizujemy wykres funkcji f(x)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03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CA1EC76-0CFC-4003-9C16-F520BAA8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120791"/>
            <a:ext cx="10401300" cy="528637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24CC526-0BED-4EAF-A15F-A40085E125C9}"/>
              </a:ext>
            </a:extLst>
          </p:cNvPr>
          <p:cNvSpPr txBox="1"/>
          <p:nvPr/>
        </p:nvSpPr>
        <p:spPr>
          <a:xfrm>
            <a:off x="5423202" y="2502711"/>
            <a:ext cx="399495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78893B5-D4EF-4D7E-A66C-24F1A8A9E104}"/>
              </a:ext>
            </a:extLst>
          </p:cNvPr>
          <p:cNvSpPr txBox="1"/>
          <p:nvPr/>
        </p:nvSpPr>
        <p:spPr>
          <a:xfrm>
            <a:off x="895349" y="244444"/>
            <a:ext cx="1013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Optymalizujemy funkcję </a:t>
            </a:r>
            <a:r>
              <a:rPr 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dirty="0"/>
              <a:t> (poprzez </a:t>
            </a:r>
            <a:r>
              <a:rPr lang="pl-PL" dirty="0" err="1"/>
              <a:t>tuning</a:t>
            </a:r>
            <a:r>
              <a:rPr lang="pl-PL" dirty="0"/>
              <a:t> </a:t>
            </a:r>
            <a:r>
              <a:rPr lang="pl-PL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dirty="0">
                <a:cs typeface="Times New Roman" panose="02020603050405020304" pitchFamily="18" charset="0"/>
              </a:rPr>
              <a:t>minimalizując błąd MSE, czyli uzyskujemy </a:t>
            </a:r>
            <a:r>
              <a:rPr lang="pl-PL" b="1" dirty="0">
                <a:cs typeface="Times New Roman" panose="02020603050405020304" pitchFamily="18" charset="0"/>
              </a:rPr>
              <a:t>funkcję straty.</a:t>
            </a:r>
            <a:r>
              <a:rPr lang="pl-PL" dirty="0">
                <a:cs typeface="Times New Roman" panose="02020603050405020304" pitchFamily="18" charset="0"/>
              </a:rPr>
              <a:t> Jest to funkcja </a:t>
            </a:r>
            <a:r>
              <a:rPr lang="pl-PL" dirty="0" err="1">
                <a:cs typeface="Times New Roman" panose="02020603050405020304" pitchFamily="18" charset="0"/>
              </a:rPr>
              <a:t>convex</a:t>
            </a:r>
            <a:r>
              <a:rPr lang="pl-PL" dirty="0">
                <a:cs typeface="Times New Roman" panose="02020603050405020304" pitchFamily="18" charset="0"/>
              </a:rPr>
              <a:t> z minimum paraboli w punkcje </a:t>
            </a:r>
            <a:r>
              <a:rPr lang="pl-PL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b="1" i="1" dirty="0">
                <a:cs typeface="Times New Roman" panose="02020603050405020304" pitchFamily="18" charset="0"/>
              </a:rPr>
              <a:t>=</a:t>
            </a:r>
            <a:r>
              <a:rPr lang="pl-PL" dirty="0">
                <a:cs typeface="Times New Roman" panose="02020603050405020304" pitchFamily="18" charset="0"/>
              </a:rPr>
              <a:t> 2.</a:t>
            </a:r>
            <a:r>
              <a:rPr lang="pl-PL" b="1" dirty="0"/>
              <a:t> </a:t>
            </a:r>
            <a:endParaRPr lang="en-GB" b="1" dirty="0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FFEC51C9-98CA-BC20-0F47-3E8A14F1E29C}"/>
              </a:ext>
            </a:extLst>
          </p:cNvPr>
          <p:cNvCxnSpPr/>
          <p:nvPr/>
        </p:nvCxnSpPr>
        <p:spPr>
          <a:xfrm flipH="1">
            <a:off x="4834550" y="613776"/>
            <a:ext cx="2263367" cy="16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63AA5E6-8025-80E8-FA2A-17D2FAF939EA}"/>
              </a:ext>
            </a:extLst>
          </p:cNvPr>
          <p:cNvSpPr txBox="1"/>
          <p:nvPr/>
        </p:nvSpPr>
        <p:spPr>
          <a:xfrm>
            <a:off x="5151422" y="4897925"/>
            <a:ext cx="4336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Definiujemy model sieci neuronowej (</a:t>
            </a:r>
            <a:r>
              <a:rPr lang="pl-PL" dirty="0" err="1"/>
              <a:t>nn</a:t>
            </a:r>
            <a:r>
              <a:rPr lang="pl-PL" dirty="0"/>
              <a:t>) i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funkcję straty (y do 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6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48F2D8A-F4D0-4C01-A987-A9A2918F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59" y="381000"/>
            <a:ext cx="10191750" cy="6477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76C6DD9-C604-3213-8EFD-F2D8E5B29AF0}"/>
              </a:ext>
            </a:extLst>
          </p:cNvPr>
          <p:cNvSpPr txBox="1"/>
          <p:nvPr/>
        </p:nvSpPr>
        <p:spPr>
          <a:xfrm>
            <a:off x="7097917" y="126748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Wizualizujemy funkcję straty z wagą </a:t>
            </a:r>
            <a:r>
              <a:rPr lang="pl-PL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GB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1C3C895-733C-243F-CA32-69E8BA5F0180}"/>
              </a:ext>
            </a:extLst>
          </p:cNvPr>
          <p:cNvSpPr txBox="1"/>
          <p:nvPr/>
        </p:nvSpPr>
        <p:spPr>
          <a:xfrm>
            <a:off x="7097917" y="1913816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minimum = 2</a:t>
            </a:r>
            <a:endParaRPr lang="en-GB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32EAA0B-FAF4-D61A-234A-96F6C804AACA}"/>
              </a:ext>
            </a:extLst>
          </p:cNvPr>
          <p:cNvSpPr txBox="1"/>
          <p:nvPr/>
        </p:nvSpPr>
        <p:spPr>
          <a:xfrm>
            <a:off x="7116024" y="2372008"/>
            <a:ext cx="272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relacji do błędu </a:t>
            </a:r>
            <a:endParaRPr lang="en-GB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C3308F04-E072-7504-D121-5C3CB07A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718" y="2372008"/>
            <a:ext cx="16859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8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399C47B-A77E-40DF-AD37-84C05D552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58" y="0"/>
            <a:ext cx="7914884" cy="68580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413C56CD-6332-DC8F-F755-2AEE3E9ED2EE}"/>
              </a:ext>
            </a:extLst>
          </p:cNvPr>
          <p:cNvSpPr txBox="1"/>
          <p:nvPr/>
        </p:nvSpPr>
        <p:spPr>
          <a:xfrm>
            <a:off x="3793402" y="0"/>
            <a:ext cx="177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01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7F2F5DA-CDF8-4CAF-8D39-649804288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41" y="776287"/>
            <a:ext cx="9315450" cy="5305425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61FC0E93-32AB-495E-A3DF-B34EE31BB1A4}"/>
              </a:ext>
            </a:extLst>
          </p:cNvPr>
          <p:cNvCxnSpPr>
            <a:cxnSpLocks/>
          </p:cNvCxnSpPr>
          <p:nvPr/>
        </p:nvCxnSpPr>
        <p:spPr>
          <a:xfrm>
            <a:off x="1647731" y="2598345"/>
            <a:ext cx="805758" cy="103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5A0A903-DD88-4C47-BEBD-8729B39237CF}"/>
              </a:ext>
            </a:extLst>
          </p:cNvPr>
          <p:cNvSpPr txBox="1"/>
          <p:nvPr/>
        </p:nvSpPr>
        <p:spPr>
          <a:xfrm>
            <a:off x="27161" y="1043195"/>
            <a:ext cx="2118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Oblicz i pokaż dwa inne przykłady gradient </a:t>
            </a:r>
            <a:r>
              <a:rPr lang="pl-PL" dirty="0" err="1"/>
              <a:t>descent</a:t>
            </a:r>
            <a:r>
              <a:rPr lang="pl-PL" dirty="0"/>
              <a:t> tej funkcji lin. r. (osiągając minima) poprzez zmianę learning </a:t>
            </a:r>
            <a:r>
              <a:rPr lang="pl-PL" dirty="0" err="1"/>
              <a:t>rate</a:t>
            </a:r>
            <a:r>
              <a:rPr lang="pl-PL" dirty="0"/>
              <a:t> i liczby iteracji
</a:t>
            </a:r>
            <a:endParaRPr lang="en-GB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7275746-526A-2899-AEA6-50D14823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52" y="136097"/>
            <a:ext cx="10345139" cy="544481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133EA54-A527-4C48-0545-BD28A1188C3D}"/>
              </a:ext>
            </a:extLst>
          </p:cNvPr>
          <p:cNvCxnSpPr/>
          <p:nvPr/>
        </p:nvCxnSpPr>
        <p:spPr>
          <a:xfrm>
            <a:off x="1647731" y="2589291"/>
            <a:ext cx="805758" cy="52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6B15B082-EF3C-BF56-FC30-1EFE9415F7B5}"/>
              </a:ext>
            </a:extLst>
          </p:cNvPr>
          <p:cNvCxnSpPr/>
          <p:nvPr/>
        </p:nvCxnSpPr>
        <p:spPr>
          <a:xfrm flipH="1">
            <a:off x="4155541" y="408337"/>
            <a:ext cx="1004934" cy="50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B000A3E3-3FEC-0652-0B84-3034C0EC41F5}"/>
              </a:ext>
            </a:extLst>
          </p:cNvPr>
          <p:cNvCxnSpPr/>
          <p:nvPr/>
        </p:nvCxnSpPr>
        <p:spPr>
          <a:xfrm flipH="1">
            <a:off x="5205743" y="408337"/>
            <a:ext cx="4001631" cy="137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0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50E920F-9090-482E-AB11-7048C2E4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86" y="0"/>
            <a:ext cx="8170427" cy="6858000"/>
          </a:xfrm>
          <a:prstGeom prst="rect">
            <a:avLst/>
          </a:prstGeom>
        </p:spPr>
      </p:pic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9CF5E3DF-9735-4DC6-A5C4-FC028B6D314C}"/>
              </a:ext>
            </a:extLst>
          </p:cNvPr>
          <p:cNvCxnSpPr/>
          <p:nvPr/>
        </p:nvCxnSpPr>
        <p:spPr>
          <a:xfrm>
            <a:off x="1430448" y="3639493"/>
            <a:ext cx="814811" cy="66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061EC1A-3B53-47B3-BB77-0DD3E161FEA8}"/>
              </a:ext>
            </a:extLst>
          </p:cNvPr>
          <p:cNvSpPr txBox="1"/>
          <p:nvPr/>
        </p:nvSpPr>
        <p:spPr>
          <a:xfrm>
            <a:off x="244443" y="2842788"/>
            <a:ext cx="1305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Pokaż dwie „twoje” aktualizacje spadku gradientu (osiąganie </a:t>
            </a:r>
            <a:r>
              <a:rPr lang="pl-PL" dirty="0" err="1"/>
              <a:t>minim</a:t>
            </a:r>
            <a:r>
              <a:rPr lang="pl-PL" dirty="0"/>
              <a:t>) 
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2443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11" ma:contentTypeDescription="Utwórz nowy dokument." ma:contentTypeScope="" ma:versionID="c1fcd85718c0de72a4ac370e68030232">
  <xsd:schema xmlns:xsd="http://www.w3.org/2001/XMLSchema" xmlns:xs="http://www.w3.org/2001/XMLSchema" xmlns:p="http://schemas.microsoft.com/office/2006/metadata/properties" xmlns:ns2="85e4739b-d0e0-4065-a80d-7c3a869519f7" xmlns:ns3="0273692e-26d7-4667-8c57-198464497e5a" targetNamespace="http://schemas.microsoft.com/office/2006/metadata/properties" ma:root="true" ma:fieldsID="7080ac7e8e54d768dd4df00d74394f87" ns2:_="" ns3:_="">
    <xsd:import namespace="85e4739b-d0e0-4065-a80d-7c3a869519f7"/>
    <xsd:import namespace="0273692e-26d7-4667-8c57-198464497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4739b-d0e0-4065-a80d-7c3a86951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3692e-26d7-4667-8c57-198464497e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60dd90-7e46-4dd5-86e1-b6f25227d0a7}" ma:internalName="TaxCatchAll" ma:showField="CatchAllData" ma:web="0273692e-26d7-4667-8c57-198464497e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73692e-26d7-4667-8c57-198464497e5a" xsi:nil="true"/>
    <lcf76f155ced4ddcb4097134ff3c332f xmlns="85e4739b-d0e0-4065-a80d-7c3a869519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DDA476B-629B-4FB4-8A3C-1FBFAB21F385}"/>
</file>

<file path=customXml/itemProps2.xml><?xml version="1.0" encoding="utf-8"?>
<ds:datastoreItem xmlns:ds="http://schemas.openxmlformats.org/officeDocument/2006/customXml" ds:itemID="{2A583641-9E78-454B-8DE4-87EEC8AE0330}"/>
</file>

<file path=customXml/itemProps3.xml><?xml version="1.0" encoding="utf-8"?>
<ds:datastoreItem xmlns:ds="http://schemas.openxmlformats.org/officeDocument/2006/customXml" ds:itemID="{54792998-98C7-47ED-80D3-3EB223EF5DAE}"/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195</Words>
  <Application>Microsoft Office PowerPoint</Application>
  <PresentationFormat>Panoramiczny</PresentationFormat>
  <Paragraphs>23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system-ui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11</cp:revision>
  <dcterms:created xsi:type="dcterms:W3CDTF">2021-04-14T09:33:13Z</dcterms:created>
  <dcterms:modified xsi:type="dcterms:W3CDTF">2023-04-17T06:49:51Z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</Properties>
</file>