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6471F3-4740-46EF-6F25-B653D817D835}" v="4" dt="2025-06-12T14:29:2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weł Deptuła" userId="S::155257@student.uwm.edu.pl::6fde4986-9526-4a21-9706-a6d184c53cdf" providerId="AD" clId="Web-{CB6471F3-4740-46EF-6F25-B653D817D835}"/>
    <pc:docChg chg="addSld delSld">
      <pc:chgData name="Paweł Deptuła" userId="S::155257@student.uwm.edu.pl::6fde4986-9526-4a21-9706-a6d184c53cdf" providerId="AD" clId="Web-{CB6471F3-4740-46EF-6F25-B653D817D835}" dt="2025-06-12T14:29:22.937" v="1"/>
      <pc:docMkLst>
        <pc:docMk/>
      </pc:docMkLst>
      <pc:sldChg chg="add del">
        <pc:chgData name="Paweł Deptuła" userId="S::155257@student.uwm.edu.pl::6fde4986-9526-4a21-9706-a6d184c53cdf" providerId="AD" clId="Web-{CB6471F3-4740-46EF-6F25-B653D817D835}" dt="2025-06-12T14:29:22.937" v="1"/>
        <pc:sldMkLst>
          <pc:docMk/>
          <pc:sldMk cId="55258470"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5E302B-26E4-5A21-5147-947F8A31C6AF}"/>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62A50F7E-7F25-AA49-5242-A015354F4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D7CF379B-EBF1-F316-C76A-A0C2D5501187}"/>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5" name="Symbol zastępczy stopki 4">
            <a:extLst>
              <a:ext uri="{FF2B5EF4-FFF2-40B4-BE49-F238E27FC236}">
                <a16:creationId xmlns:a16="http://schemas.microsoft.com/office/drawing/2014/main" id="{FB579561-8018-2985-9AA1-D7DB67EC5E26}"/>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8281F59C-4B97-4CF7-A54D-17B9D780EF16}"/>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264130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2C8015-F5F2-51EB-7C1E-DBF8BE1DED02}"/>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4D89BBE6-E612-2CE9-BAEB-903E9A751D92}"/>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19397FC3-D159-1E24-5B18-457DC0591B01}"/>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5" name="Symbol zastępczy stopki 4">
            <a:extLst>
              <a:ext uri="{FF2B5EF4-FFF2-40B4-BE49-F238E27FC236}">
                <a16:creationId xmlns:a16="http://schemas.microsoft.com/office/drawing/2014/main" id="{194C1D52-1F38-83E5-CA4C-0124784F9F16}"/>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551AA2D0-F578-E3D5-33D6-3FDFC9D9EB60}"/>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357522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8C416F05-20C2-FF17-CD88-EF7910C4E72F}"/>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7920E1DE-8A3A-542D-BC22-E577AD6CB56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29CCB120-6AD1-CBB1-48B7-22C34C800818}"/>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5" name="Symbol zastępczy stopki 4">
            <a:extLst>
              <a:ext uri="{FF2B5EF4-FFF2-40B4-BE49-F238E27FC236}">
                <a16:creationId xmlns:a16="http://schemas.microsoft.com/office/drawing/2014/main" id="{842DC687-62E3-77E0-F431-21E943E29FE5}"/>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7763AF2E-6667-61C5-A0A9-FB65AEB7D936}"/>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352411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4667F1-1405-E371-8F7A-BDDC87838F2D}"/>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910615EC-A5FE-2B99-9EBA-E35B2022D0C5}"/>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C3BD3D22-87B3-DC76-39DB-89DE4685B193}"/>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5" name="Symbol zastępczy stopki 4">
            <a:extLst>
              <a:ext uri="{FF2B5EF4-FFF2-40B4-BE49-F238E27FC236}">
                <a16:creationId xmlns:a16="http://schemas.microsoft.com/office/drawing/2014/main" id="{5C3B27CF-AB23-93D3-44DD-20C5A7186854}"/>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A000628-2B0A-F342-9CB3-27C16669E12F}"/>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49933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292CCCC-1467-85A7-9AC7-4DEA04CB0377}"/>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F66BE0B2-B8B5-3783-F5CA-0B1C3D574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F6A2696-0114-77E8-9F59-11D57FCE2EBF}"/>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5" name="Symbol zastępczy stopki 4">
            <a:extLst>
              <a:ext uri="{FF2B5EF4-FFF2-40B4-BE49-F238E27FC236}">
                <a16:creationId xmlns:a16="http://schemas.microsoft.com/office/drawing/2014/main" id="{0E8A5238-1785-3619-A029-1660D99DAF01}"/>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145F75B4-85CB-EB84-C8A4-881B3F14382B}"/>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232634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57E21A-9B14-FC23-9B7A-EDE858FFE693}"/>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099AAC61-E020-B7E2-2CFB-0C4DE8F70327}"/>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0A982C1E-555F-1C76-5B4C-931416C5612F}"/>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E03A0296-EC29-3650-2D26-E54D65430C2B}"/>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6" name="Symbol zastępczy stopki 5">
            <a:extLst>
              <a:ext uri="{FF2B5EF4-FFF2-40B4-BE49-F238E27FC236}">
                <a16:creationId xmlns:a16="http://schemas.microsoft.com/office/drawing/2014/main" id="{6525467C-82E4-5783-BABC-5445DE4A5D20}"/>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A7FE6C4C-015C-20E4-298B-B72840A1EC65}"/>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18064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AE3B62-5C80-58DB-183A-15C656CF1F2D}"/>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BF40875C-B882-3528-9122-3A61985B9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9CC20888-A294-820E-C044-1F448EAC79C6}"/>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3EADF76E-D11D-653F-585D-884BA0D5D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BA564E57-87B9-A2E5-69A8-D846126BC408}"/>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55D616DA-CC8B-426A-E19D-188422884040}"/>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8" name="Symbol zastępczy stopki 7">
            <a:extLst>
              <a:ext uri="{FF2B5EF4-FFF2-40B4-BE49-F238E27FC236}">
                <a16:creationId xmlns:a16="http://schemas.microsoft.com/office/drawing/2014/main" id="{0E1874DB-71AF-D14A-E4C4-3C33D2642D4E}"/>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118FE6BA-4447-BF1D-BA6F-BC03925DBBB8}"/>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72550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A6A9D0-D6E5-96A3-61DE-F94BAC601F2E}"/>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3099FE76-9FE9-27A6-018F-023462E7A586}"/>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4" name="Symbol zastępczy stopki 3">
            <a:extLst>
              <a:ext uri="{FF2B5EF4-FFF2-40B4-BE49-F238E27FC236}">
                <a16:creationId xmlns:a16="http://schemas.microsoft.com/office/drawing/2014/main" id="{F2046178-520E-AC6C-90E5-F770A1F4A406}"/>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0A479BF4-A8A5-574F-55A3-E14026083779}"/>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161368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2D78EFCF-F50E-E552-BEE1-A6D0CC794E89}"/>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3" name="Symbol zastępczy stopki 2">
            <a:extLst>
              <a:ext uri="{FF2B5EF4-FFF2-40B4-BE49-F238E27FC236}">
                <a16:creationId xmlns:a16="http://schemas.microsoft.com/office/drawing/2014/main" id="{3FAF1753-C037-4EC1-8B8F-EAB2CBA50CA1}"/>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6276D97C-971D-3F5F-9B93-231583333EC5}"/>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160579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3D629A-0FF7-82DD-7DDD-8FC136205031}"/>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CB9A4051-F8E7-AEE6-015B-FD5D17EAF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A9D841AA-A541-C3FF-344A-AE1E92CA8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051DD30-712D-7290-8176-3B4FAE29C7BA}"/>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6" name="Symbol zastępczy stopki 5">
            <a:extLst>
              <a:ext uri="{FF2B5EF4-FFF2-40B4-BE49-F238E27FC236}">
                <a16:creationId xmlns:a16="http://schemas.microsoft.com/office/drawing/2014/main" id="{A7997042-E37C-71D8-F1AF-BC965D89A5E2}"/>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DD5003BD-E958-D23E-5FCE-63F844ECB276}"/>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111479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F5581A-3DB8-AD0D-F3A5-16975352030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3BF990A6-6D2B-326D-C042-DAE325AA7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83BAB4C7-77FC-5DDA-DC06-C9657717F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0A83A253-9719-4184-ED43-6545CC7E3FB8}"/>
              </a:ext>
            </a:extLst>
          </p:cNvPr>
          <p:cNvSpPr>
            <a:spLocks noGrp="1"/>
          </p:cNvSpPr>
          <p:nvPr>
            <p:ph type="dt" sz="half" idx="10"/>
          </p:nvPr>
        </p:nvSpPr>
        <p:spPr/>
        <p:txBody>
          <a:bodyPr/>
          <a:lstStyle/>
          <a:p>
            <a:fld id="{A4291E00-895B-474D-8B31-139E517BA422}" type="datetimeFigureOut">
              <a:rPr lang="en-GB" smtClean="0"/>
              <a:t>12/06/2025</a:t>
            </a:fld>
            <a:endParaRPr lang="en-GB"/>
          </a:p>
        </p:txBody>
      </p:sp>
      <p:sp>
        <p:nvSpPr>
          <p:cNvPr id="6" name="Symbol zastępczy stopki 5">
            <a:extLst>
              <a:ext uri="{FF2B5EF4-FFF2-40B4-BE49-F238E27FC236}">
                <a16:creationId xmlns:a16="http://schemas.microsoft.com/office/drawing/2014/main" id="{DC1E8B4F-0461-03D2-1CE3-82565B40BAA1}"/>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BFF4B9F1-D50C-7FB3-6FB5-421D4ACB9CC7}"/>
              </a:ext>
            </a:extLst>
          </p:cNvPr>
          <p:cNvSpPr>
            <a:spLocks noGrp="1"/>
          </p:cNvSpPr>
          <p:nvPr>
            <p:ph type="sldNum" sz="quarter" idx="12"/>
          </p:nvPr>
        </p:nvSpPr>
        <p:spPr/>
        <p:txBody>
          <a:bodyPr/>
          <a:lstStyle/>
          <a:p>
            <a:fld id="{DF876F07-02F5-4E2A-8018-E294C8BE6FA9}" type="slidenum">
              <a:rPr lang="en-GB" smtClean="0"/>
              <a:t>‹#›</a:t>
            </a:fld>
            <a:endParaRPr lang="en-GB"/>
          </a:p>
        </p:txBody>
      </p:sp>
    </p:spTree>
    <p:extLst>
      <p:ext uri="{BB962C8B-B14F-4D97-AF65-F5344CB8AC3E}">
        <p14:creationId xmlns:p14="http://schemas.microsoft.com/office/powerpoint/2010/main" val="136227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6F43BBBC-7EF2-9069-7298-424AAAF5B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0EFAA5DC-36E2-82DA-1A0A-B36708C4B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1446226D-E8C0-7D20-1A23-9BB9F8FBFB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91E00-895B-474D-8B31-139E517BA422}" type="datetimeFigureOut">
              <a:rPr lang="en-GB" smtClean="0"/>
              <a:t>12/06/2025</a:t>
            </a:fld>
            <a:endParaRPr lang="en-GB"/>
          </a:p>
        </p:txBody>
      </p:sp>
      <p:sp>
        <p:nvSpPr>
          <p:cNvPr id="5" name="Symbol zastępczy stopki 4">
            <a:extLst>
              <a:ext uri="{FF2B5EF4-FFF2-40B4-BE49-F238E27FC236}">
                <a16:creationId xmlns:a16="http://schemas.microsoft.com/office/drawing/2014/main" id="{F3DE3DBE-175E-3B3D-304C-99AD8FE0AA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91CD1956-17C9-FCF2-750C-52EB25D2B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76F07-02F5-4E2A-8018-E294C8BE6FA9}" type="slidenum">
              <a:rPr lang="en-GB" smtClean="0"/>
              <a:t>‹#›</a:t>
            </a:fld>
            <a:endParaRPr lang="en-GB"/>
          </a:p>
        </p:txBody>
      </p:sp>
    </p:spTree>
    <p:extLst>
      <p:ext uri="{BB962C8B-B14F-4D97-AF65-F5344CB8AC3E}">
        <p14:creationId xmlns:p14="http://schemas.microsoft.com/office/powerpoint/2010/main" val="1856940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492F50BE-AD67-233A-05F2-A526C1DB4550}"/>
              </a:ext>
            </a:extLst>
          </p:cNvPr>
          <p:cNvSpPr txBox="1"/>
          <p:nvPr/>
        </p:nvSpPr>
        <p:spPr>
          <a:xfrm>
            <a:off x="1493822" y="254520"/>
            <a:ext cx="10139881" cy="1077218"/>
          </a:xfrm>
          <a:prstGeom prst="rect">
            <a:avLst/>
          </a:prstGeom>
          <a:noFill/>
        </p:spPr>
        <p:txBody>
          <a:bodyPr wrap="square">
            <a:spAutoFit/>
          </a:bodyPr>
          <a:lstStyle/>
          <a:p>
            <a:pPr algn="l" fontAlgn="base"/>
            <a:r>
              <a:rPr lang="pl-PL" sz="2800" b="1" i="0" cap="all">
                <a:solidFill>
                  <a:srgbClr val="FF0000"/>
                </a:solidFill>
                <a:effectLst/>
                <a:latin typeface="inherit"/>
              </a:rPr>
              <a:t>KONWOLUCYJNE SIECI NEURONOWE (CNN)</a:t>
            </a:r>
          </a:p>
          <a:p>
            <a:pPr algn="l" fontAlgn="base"/>
            <a:endParaRPr lang="pl-PL" b="1" i="0" cap="a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Poniżej podano strukturę sieci neuronowych.</a:t>
            </a:r>
          </a:p>
        </p:txBody>
      </p:sp>
      <p:pic>
        <p:nvPicPr>
          <p:cNvPr id="7" name="Obraz 6">
            <a:extLst>
              <a:ext uri="{FF2B5EF4-FFF2-40B4-BE49-F238E27FC236}">
                <a16:creationId xmlns:a16="http://schemas.microsoft.com/office/drawing/2014/main" id="{ABC951CA-86CE-9854-35B0-9DB636768B9E}"/>
              </a:ext>
            </a:extLst>
          </p:cNvPr>
          <p:cNvPicPr>
            <a:picLocks noChangeAspect="1"/>
          </p:cNvPicPr>
          <p:nvPr/>
        </p:nvPicPr>
        <p:blipFill>
          <a:blip r:embed="rId2"/>
          <a:stretch>
            <a:fillRect/>
          </a:stretch>
        </p:blipFill>
        <p:spPr>
          <a:xfrm>
            <a:off x="1460626" y="1273025"/>
            <a:ext cx="3609975" cy="2543175"/>
          </a:xfrm>
          <a:prstGeom prst="rect">
            <a:avLst/>
          </a:prstGeom>
        </p:spPr>
      </p:pic>
      <p:pic>
        <p:nvPicPr>
          <p:cNvPr id="9" name="Obraz 8">
            <a:extLst>
              <a:ext uri="{FF2B5EF4-FFF2-40B4-BE49-F238E27FC236}">
                <a16:creationId xmlns:a16="http://schemas.microsoft.com/office/drawing/2014/main" id="{2AB3E8F5-B872-FDD0-4531-5867F7C2EB6E}"/>
              </a:ext>
            </a:extLst>
          </p:cNvPr>
          <p:cNvPicPr>
            <a:picLocks noChangeAspect="1"/>
          </p:cNvPicPr>
          <p:nvPr/>
        </p:nvPicPr>
        <p:blipFill>
          <a:blip r:embed="rId3"/>
          <a:stretch>
            <a:fillRect/>
          </a:stretch>
        </p:blipFill>
        <p:spPr>
          <a:xfrm>
            <a:off x="938637" y="3874913"/>
            <a:ext cx="8286750" cy="2971800"/>
          </a:xfrm>
          <a:prstGeom prst="rect">
            <a:avLst/>
          </a:prstGeom>
        </p:spPr>
      </p:pic>
      <p:sp>
        <p:nvSpPr>
          <p:cNvPr id="11" name="pole tekstowe 10">
            <a:extLst>
              <a:ext uri="{FF2B5EF4-FFF2-40B4-BE49-F238E27FC236}">
                <a16:creationId xmlns:a16="http://schemas.microsoft.com/office/drawing/2014/main" id="{832828FB-EBF4-277D-EA4D-9F9A1AB283F0}"/>
              </a:ext>
            </a:extLst>
          </p:cNvPr>
          <p:cNvSpPr txBox="1"/>
          <p:nvPr/>
        </p:nvSpPr>
        <p:spPr>
          <a:xfrm>
            <a:off x="6717670" y="1449163"/>
            <a:ext cx="5389075" cy="2308324"/>
          </a:xfrm>
          <a:prstGeom prst="rect">
            <a:avLst/>
          </a:prstGeom>
          <a:noFill/>
        </p:spPr>
        <p:txBody>
          <a:bodyPr wrap="square">
            <a:spAutoFit/>
          </a:bodyPr>
          <a:lstStyle/>
          <a:p>
            <a:r>
              <a:rPr lang="pl-PL" sz="1600" b="0" i="0">
                <a:solidFill>
                  <a:srgbClr val="0A0A0A"/>
                </a:solidFill>
                <a:effectLst/>
                <a:latin typeface="Open Sans" panose="020B0606030504020204" pitchFamily="34" charset="0"/>
              </a:rPr>
              <a:t>Zasadniczo klasyfikator obrazu CNN pobiera obraz wejściowy, przetwarza go i klasyfikuje w określonych kategoriach. </a:t>
            </a:r>
          </a:p>
          <a:p>
            <a:endParaRPr lang="pl-PL" sz="1600">
              <a:solidFill>
                <a:srgbClr val="0A0A0A"/>
              </a:solidFill>
              <a:latin typeface="Open Sans" panose="020B0606030504020204" pitchFamily="34" charset="0"/>
            </a:endParaRPr>
          </a:p>
          <a:p>
            <a:r>
              <a:rPr lang="pl-PL" sz="1600" b="0" i="0">
                <a:solidFill>
                  <a:srgbClr val="0A0A0A"/>
                </a:solidFill>
                <a:effectLst/>
                <a:latin typeface="Open Sans" panose="020B0606030504020204" pitchFamily="34" charset="0"/>
              </a:rPr>
              <a:t>Modele CNN pobierają obraz i przepuszczają go przez szereg warstw splotu z filtrami, różnymi operacjami łączenia, w pełni połączonymi warstwami, a następnie stosują funkcję </a:t>
            </a:r>
            <a:r>
              <a:rPr lang="pl-PL" sz="1600" b="0" i="0" err="1">
                <a:solidFill>
                  <a:srgbClr val="0A0A0A"/>
                </a:solidFill>
                <a:effectLst/>
                <a:latin typeface="Open Sans" panose="020B0606030504020204" pitchFamily="34" charset="0"/>
              </a:rPr>
              <a:t>Softmax</a:t>
            </a:r>
            <a:r>
              <a:rPr lang="pl-PL" sz="1600" b="0" i="0">
                <a:solidFill>
                  <a:srgbClr val="0A0A0A"/>
                </a:solidFill>
                <a:effectLst/>
                <a:latin typeface="Open Sans" panose="020B0606030504020204" pitchFamily="34" charset="0"/>
              </a:rPr>
              <a:t>, aby sklasyfikować obiekt z prawdopodobieństwem od 0 do 1.</a:t>
            </a:r>
            <a:endParaRPr lang="en-GB" sz="1600"/>
          </a:p>
        </p:txBody>
      </p:sp>
    </p:spTree>
    <p:extLst>
      <p:ext uri="{BB962C8B-B14F-4D97-AF65-F5344CB8AC3E}">
        <p14:creationId xmlns:p14="http://schemas.microsoft.com/office/powerpoint/2010/main" val="404412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560A446-9337-FC81-6C41-0A01F79EAD00}"/>
              </a:ext>
            </a:extLst>
          </p:cNvPr>
          <p:cNvSpPr txBox="1"/>
          <p:nvPr/>
        </p:nvSpPr>
        <p:spPr>
          <a:xfrm>
            <a:off x="392317" y="255666"/>
            <a:ext cx="4288325" cy="6370975"/>
          </a:xfrm>
          <a:prstGeom prst="rect">
            <a:avLst/>
          </a:prstGeom>
          <a:noFill/>
        </p:spPr>
        <p:txBody>
          <a:bodyPr wrap="square">
            <a:spAutoFit/>
          </a:bodyPr>
          <a:lstStyle/>
          <a:p>
            <a:pPr fontAlgn="base"/>
            <a:r>
              <a:rPr lang="pl-PL" b="1" cap="all">
                <a:effectLst/>
                <a:latin typeface="inherit"/>
              </a:rPr>
              <a:t>TRENOWANIE SIECI</a:t>
            </a:r>
            <a:endParaRPr lang="pl-PL" b="1" cap="all">
              <a:effectLst/>
              <a:latin typeface="Open Sans" panose="020B0606030504020204" pitchFamily="34" charset="0"/>
            </a:endParaRPr>
          </a:p>
          <a:p>
            <a:pPr fontAlgn="base"/>
            <a:r>
              <a:rPr lang="pl-PL" sz="1600">
                <a:effectLst/>
                <a:latin typeface="inherit"/>
              </a:rPr>
              <a:t>Wszystkie te kroki wymienione powyżej są po to, abyśmy mogli wykonać ten krok TRAIN i wytrenować nasz model na zbiorze danych treningowych (za pomocą programu ładującego). </a:t>
            </a:r>
          </a:p>
          <a:p>
            <a:pPr fontAlgn="base"/>
            <a:endParaRPr lang="pl-PL" sz="1600">
              <a:latin typeface="inherit"/>
            </a:endParaRPr>
          </a:p>
          <a:p>
            <a:pPr fontAlgn="base"/>
            <a:r>
              <a:rPr lang="pl-PL" sz="1600">
                <a:effectLst/>
                <a:latin typeface="inherit"/>
              </a:rPr>
              <a:t>Ponieważ ustawiliśmy </a:t>
            </a:r>
            <a:r>
              <a:rPr lang="pl-PL" sz="1600" b="1">
                <a:effectLst/>
                <a:latin typeface="inherit"/>
              </a:rPr>
              <a:t>liczbę </a:t>
            </a:r>
            <a:r>
              <a:rPr lang="pl-PL" sz="1600" b="1" err="1">
                <a:effectLst/>
                <a:latin typeface="inherit"/>
              </a:rPr>
              <a:t>epoch</a:t>
            </a:r>
            <a:r>
              <a:rPr lang="pl-PL" sz="1600" b="1">
                <a:effectLst/>
                <a:latin typeface="inherit"/>
              </a:rPr>
              <a:t> na 5 </a:t>
            </a:r>
            <a:r>
              <a:rPr lang="pl-PL" sz="1600">
                <a:effectLst/>
                <a:latin typeface="inherit"/>
              </a:rPr>
              <a:t>(epoka to nazwa przekazywania zestawu danych przez sieć neuronową), dokładność wzrasta, a straty maleją dla każdej epoki, a sieć neuronowa uczy się więcej. Dodajemy </a:t>
            </a:r>
            <a:r>
              <a:rPr lang="pl-PL" sz="1600" b="1">
                <a:effectLst/>
                <a:latin typeface="inherit"/>
              </a:rPr>
              <a:t>straty, iteracje i dokładność (</a:t>
            </a:r>
            <a:r>
              <a:rPr lang="pl-PL" sz="1600" b="1" err="1">
                <a:effectLst/>
                <a:latin typeface="inherit"/>
              </a:rPr>
              <a:t>accuracy</a:t>
            </a:r>
            <a:r>
              <a:rPr lang="pl-PL" sz="1600">
                <a:effectLst/>
                <a:latin typeface="inherit"/>
              </a:rPr>
              <a:t>) po każdej epoce na liście, abyśmy mogli je później wykreślić. </a:t>
            </a:r>
          </a:p>
          <a:p>
            <a:pPr fontAlgn="base"/>
            <a:endParaRPr lang="pl-PL" sz="1600">
              <a:latin typeface="inherit"/>
            </a:endParaRPr>
          </a:p>
          <a:p>
            <a:pPr fontAlgn="base"/>
            <a:r>
              <a:rPr lang="pl-PL" sz="1600">
                <a:effectLst/>
                <a:latin typeface="inherit"/>
              </a:rPr>
              <a:t>Używając funkcji </a:t>
            </a:r>
            <a:r>
              <a:rPr lang="pl-PL" sz="1600" b="1" err="1">
                <a:effectLst/>
                <a:latin typeface="inherit"/>
              </a:rPr>
              <a:t>Optimizer.zero_grad</a:t>
            </a:r>
            <a:r>
              <a:rPr lang="pl-PL" sz="1600" b="1">
                <a:effectLst/>
                <a:latin typeface="inherit"/>
              </a:rPr>
              <a:t>()</a:t>
            </a:r>
            <a:r>
              <a:rPr lang="pl-PL" sz="1600">
                <a:effectLst/>
                <a:latin typeface="inherit"/>
              </a:rPr>
              <a:t>, zerujemy wszystkie gradienty, ponieważ funkcja </a:t>
            </a:r>
            <a:r>
              <a:rPr lang="pl-PL" sz="1600" b="1" err="1">
                <a:effectLst/>
                <a:latin typeface="inherit"/>
              </a:rPr>
              <a:t>reverse</a:t>
            </a:r>
            <a:r>
              <a:rPr lang="pl-PL" sz="1600" b="1">
                <a:effectLst/>
                <a:latin typeface="inherit"/>
              </a:rPr>
              <a:t>() </a:t>
            </a:r>
            <a:r>
              <a:rPr lang="pl-PL" sz="1600">
                <a:effectLst/>
                <a:latin typeface="inherit"/>
              </a:rPr>
              <a:t>gromadzi gradienty i nie chcemy mieszać gradientów między partiami. Na koniec wartości gradientów są aktualizowane za pomocą </a:t>
            </a:r>
            <a:r>
              <a:rPr lang="pl-PL" sz="1600" b="1" err="1">
                <a:latin typeface="inherit"/>
              </a:rPr>
              <a:t>Opimizer</a:t>
            </a:r>
            <a:r>
              <a:rPr lang="pl-PL" sz="1600" b="1" err="1">
                <a:effectLst/>
                <a:latin typeface="inherit"/>
              </a:rPr>
              <a:t>.step</a:t>
            </a:r>
            <a:r>
              <a:rPr lang="pl-PL" sz="1600" b="1">
                <a:effectLst/>
                <a:latin typeface="inherit"/>
              </a:rPr>
              <a:t>()</a:t>
            </a:r>
            <a:r>
              <a:rPr lang="pl-PL" sz="1600">
                <a:effectLst/>
                <a:latin typeface="inherit"/>
              </a:rPr>
              <a:t>. Podczas testowania naszego modelu na zestawie testowym (za pomocą programu ładującego),</a:t>
            </a:r>
          </a:p>
          <a:p>
            <a:pPr algn="ctr" fontAlgn="base"/>
            <a:r>
              <a:rPr lang="pl-PL" b="1" i="0" cap="all">
                <a:solidFill>
                  <a:srgbClr val="FFFFFF"/>
                </a:solidFill>
                <a:effectLst/>
                <a:latin typeface="Arial" panose="020B0604020202020204" pitchFamily="34" charset="0"/>
              </a:rPr>
              <a:t>PYTON</a:t>
            </a:r>
          </a:p>
          <a:p>
            <a:br>
              <a:rPr lang="pl-PL">
                <a:effectLst/>
              </a:rPr>
            </a:br>
            <a:endParaRPr lang="en-GB"/>
          </a:p>
        </p:txBody>
      </p:sp>
      <p:pic>
        <p:nvPicPr>
          <p:cNvPr id="5" name="Obraz 4">
            <a:extLst>
              <a:ext uri="{FF2B5EF4-FFF2-40B4-BE49-F238E27FC236}">
                <a16:creationId xmlns:a16="http://schemas.microsoft.com/office/drawing/2014/main" id="{0142713A-321F-3CDE-D085-1C21C31FDC42}"/>
              </a:ext>
            </a:extLst>
          </p:cNvPr>
          <p:cNvPicPr>
            <a:picLocks noChangeAspect="1"/>
          </p:cNvPicPr>
          <p:nvPr/>
        </p:nvPicPr>
        <p:blipFill rotWithShape="1">
          <a:blip r:embed="rId2"/>
          <a:srcRect r="23465"/>
          <a:stretch/>
        </p:blipFill>
        <p:spPr>
          <a:xfrm>
            <a:off x="6371364" y="0"/>
            <a:ext cx="5334767" cy="6858000"/>
          </a:xfrm>
          <a:prstGeom prst="rect">
            <a:avLst/>
          </a:prstGeom>
        </p:spPr>
      </p:pic>
    </p:spTree>
    <p:extLst>
      <p:ext uri="{BB962C8B-B14F-4D97-AF65-F5344CB8AC3E}">
        <p14:creationId xmlns:p14="http://schemas.microsoft.com/office/powerpoint/2010/main" val="42490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0D9CFF65-5D88-3134-939D-1CF7E3BD3204}"/>
              </a:ext>
            </a:extLst>
          </p:cNvPr>
          <p:cNvSpPr txBox="1"/>
          <p:nvPr/>
        </p:nvSpPr>
        <p:spPr>
          <a:xfrm>
            <a:off x="452673" y="510900"/>
            <a:ext cx="11525062" cy="3323987"/>
          </a:xfrm>
          <a:prstGeom prst="rect">
            <a:avLst/>
          </a:prstGeom>
          <a:noFill/>
        </p:spPr>
        <p:txBody>
          <a:bodyPr wrap="square">
            <a:spAutoFit/>
          </a:bodyPr>
          <a:lstStyle/>
          <a:p>
            <a:pPr algn="l" fontAlgn="base"/>
            <a:r>
              <a:rPr lang="pl-PL" sz="2400" b="1" i="0" cap="all">
                <a:solidFill>
                  <a:srgbClr val="00B050"/>
                </a:solidFill>
                <a:effectLst/>
                <a:latin typeface="inherit"/>
              </a:rPr>
              <a:t>KLASYFIKACJA OBRAZU</a:t>
            </a:r>
          </a:p>
          <a:p>
            <a:pPr algn="l" fontAlgn="base"/>
            <a:endParaRPr lang="pl-PL" sz="2400" b="1" i="0" cap="all">
              <a:solidFill>
                <a:srgbClr val="00B050"/>
              </a:solidFi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Jednym z głównych zastosowań głębokiego uczenia się jest rozpoznawanie i klasyfikacja obrazów. Ma różnorodne zastosowania. Na przykład automatyzacja łamania CAPTCHA i odczytywania tablic rejestracyjnych samochodów. Co więcej, istnieje wiele innych aplikacji do wykrywania obiektów i segmentacji semantycznej dla samojezdnych samochodów, analizy obrazu dla sektora opieki zdrowotnej i rozpoznawania twarzy, które są obecnie używane w różnych aplikacjach. </a:t>
            </a:r>
          </a:p>
          <a:p>
            <a:pPr algn="l" fontAlgn="base"/>
            <a:endParaRPr lang="pl-PL" b="0" i="0">
              <a:solidFill>
                <a:srgbClr val="0A0A0A"/>
              </a:solidFi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Użyjemy zestawu danych </a:t>
            </a:r>
            <a:r>
              <a:rPr lang="pl-PL" b="1" i="0">
                <a:solidFill>
                  <a:srgbClr val="0A0A0A"/>
                </a:solidFill>
                <a:effectLst/>
                <a:latin typeface="Open Sans" panose="020B0606030504020204" pitchFamily="34" charset="0"/>
              </a:rPr>
              <a:t>MNIST</a:t>
            </a:r>
            <a:r>
              <a:rPr lang="pl-PL" b="0" i="0">
                <a:solidFill>
                  <a:srgbClr val="0A0A0A"/>
                </a:solidFill>
                <a:effectLst/>
                <a:latin typeface="Open Sans" panose="020B0606030504020204" pitchFamily="34" charset="0"/>
              </a:rPr>
              <a:t>. Ma 70 000 obrazów, z czego 60 000 to obrazy szkoleniowe, a 10 000 to obrazy testowe. Do kodowania będziemy używać </a:t>
            </a:r>
            <a:r>
              <a:rPr lang="pl-PL" b="0" i="0" u="sng">
                <a:solidFill>
                  <a:srgbClr val="0A0A0A"/>
                </a:solidFill>
                <a:effectLst/>
                <a:latin typeface="Open Sans" panose="020B0606030504020204" pitchFamily="34" charset="0"/>
              </a:rPr>
              <a:t>Google </a:t>
            </a:r>
            <a:r>
              <a:rPr lang="pl-PL" b="0" i="0" u="sng" err="1">
                <a:solidFill>
                  <a:srgbClr val="0A0A0A"/>
                </a:solidFill>
                <a:effectLst/>
                <a:latin typeface="Open Sans" panose="020B0606030504020204" pitchFamily="34" charset="0"/>
              </a:rPr>
              <a:t>Colaboratory</a:t>
            </a:r>
            <a:r>
              <a:rPr lang="pl-PL" b="0" i="0" u="sng">
                <a:solidFill>
                  <a:srgbClr val="0A0A0A"/>
                </a:solidFill>
                <a:effectLst/>
                <a:latin typeface="Open Sans" panose="020B0606030504020204" pitchFamily="34" charset="0"/>
              </a:rPr>
              <a:t> lub Jupiter Notebook</a:t>
            </a:r>
            <a:r>
              <a:rPr lang="pl-PL" b="0" i="0">
                <a:solidFill>
                  <a:srgbClr val="0A0A0A"/>
                </a:solidFill>
                <a:effectLst/>
                <a:latin typeface="Open Sans" panose="020B0606030504020204" pitchFamily="34" charset="0"/>
              </a:rPr>
              <a:t>. A więc zacznijmy!</a:t>
            </a:r>
          </a:p>
        </p:txBody>
      </p:sp>
      <p:pic>
        <p:nvPicPr>
          <p:cNvPr id="5" name="Obraz 4">
            <a:extLst>
              <a:ext uri="{FF2B5EF4-FFF2-40B4-BE49-F238E27FC236}">
                <a16:creationId xmlns:a16="http://schemas.microsoft.com/office/drawing/2014/main" id="{B75757C7-B55E-F5D8-2515-18E2295A5FF6}"/>
              </a:ext>
            </a:extLst>
          </p:cNvPr>
          <p:cNvPicPr>
            <a:picLocks noChangeAspect="1"/>
          </p:cNvPicPr>
          <p:nvPr/>
        </p:nvPicPr>
        <p:blipFill>
          <a:blip r:embed="rId2"/>
          <a:stretch>
            <a:fillRect/>
          </a:stretch>
        </p:blipFill>
        <p:spPr>
          <a:xfrm>
            <a:off x="6855264" y="5507099"/>
            <a:ext cx="3936432" cy="531562"/>
          </a:xfrm>
          <a:prstGeom prst="rect">
            <a:avLst/>
          </a:prstGeom>
        </p:spPr>
      </p:pic>
      <p:sp>
        <p:nvSpPr>
          <p:cNvPr id="6" name="pole tekstowe 5">
            <a:extLst>
              <a:ext uri="{FF2B5EF4-FFF2-40B4-BE49-F238E27FC236}">
                <a16:creationId xmlns:a16="http://schemas.microsoft.com/office/drawing/2014/main" id="{4B6E32CE-C364-F2DD-B88E-A6E41D0901C0}"/>
              </a:ext>
            </a:extLst>
          </p:cNvPr>
          <p:cNvSpPr txBox="1"/>
          <p:nvPr/>
        </p:nvSpPr>
        <p:spPr>
          <a:xfrm>
            <a:off x="6958466" y="4892467"/>
            <a:ext cx="3730028" cy="369332"/>
          </a:xfrm>
          <a:prstGeom prst="rect">
            <a:avLst/>
          </a:prstGeom>
          <a:noFill/>
        </p:spPr>
        <p:txBody>
          <a:bodyPr wrap="square" rtlCol="0">
            <a:spAutoFit/>
          </a:bodyPr>
          <a:lstStyle/>
          <a:p>
            <a:r>
              <a:rPr lang="pl-PL" b="1"/>
              <a:t>INSTALACJA</a:t>
            </a:r>
            <a:endParaRPr lang="en-GB" b="1"/>
          </a:p>
        </p:txBody>
      </p:sp>
      <p:sp>
        <p:nvSpPr>
          <p:cNvPr id="7" name="pole tekstowe 6">
            <a:extLst>
              <a:ext uri="{FF2B5EF4-FFF2-40B4-BE49-F238E27FC236}">
                <a16:creationId xmlns:a16="http://schemas.microsoft.com/office/drawing/2014/main" id="{3FC08830-F94B-2DAF-7B77-DA23025A03AD}"/>
              </a:ext>
            </a:extLst>
          </p:cNvPr>
          <p:cNvSpPr txBox="1"/>
          <p:nvPr/>
        </p:nvSpPr>
        <p:spPr>
          <a:xfrm>
            <a:off x="653358" y="4661634"/>
            <a:ext cx="5561846" cy="1200329"/>
          </a:xfrm>
          <a:prstGeom prst="rect">
            <a:avLst/>
          </a:prstGeom>
          <a:noFill/>
        </p:spPr>
        <p:txBody>
          <a:bodyPr wrap="square" rtlCol="0">
            <a:spAutoFit/>
          </a:bodyPr>
          <a:lstStyle/>
          <a:p>
            <a:r>
              <a:rPr lang="pl-PL"/>
              <a:t>Wykonaj poniższy kod, pokaż </a:t>
            </a:r>
            <a:r>
              <a:rPr lang="pl-PL" err="1"/>
              <a:t>outups</a:t>
            </a:r>
            <a:r>
              <a:rPr lang="pl-PL"/>
              <a:t> i generuj uczenie sieci.</a:t>
            </a:r>
          </a:p>
          <a:p>
            <a:endParaRPr lang="pl-PL"/>
          </a:p>
          <a:p>
            <a:r>
              <a:rPr lang="pl-PL" err="1"/>
              <a:t>Całośc</a:t>
            </a:r>
            <a:r>
              <a:rPr lang="pl-PL"/>
              <a:t> prześlij do TEAMS</a:t>
            </a:r>
            <a:endParaRPr lang="en-GB"/>
          </a:p>
        </p:txBody>
      </p:sp>
      <p:sp>
        <p:nvSpPr>
          <p:cNvPr id="8" name="pole tekstowe 7">
            <a:extLst>
              <a:ext uri="{FF2B5EF4-FFF2-40B4-BE49-F238E27FC236}">
                <a16:creationId xmlns:a16="http://schemas.microsoft.com/office/drawing/2014/main" id="{11FD719A-A496-2749-B408-966C3F614F43}"/>
              </a:ext>
            </a:extLst>
          </p:cNvPr>
          <p:cNvSpPr txBox="1"/>
          <p:nvPr/>
        </p:nvSpPr>
        <p:spPr>
          <a:xfrm>
            <a:off x="1258432" y="3834887"/>
            <a:ext cx="4155540" cy="523220"/>
          </a:xfrm>
          <a:prstGeom prst="rect">
            <a:avLst/>
          </a:prstGeom>
          <a:noFill/>
        </p:spPr>
        <p:txBody>
          <a:bodyPr wrap="square" rtlCol="0">
            <a:spAutoFit/>
          </a:bodyPr>
          <a:lstStyle/>
          <a:p>
            <a:r>
              <a:rPr lang="pl-PL" sz="2800" b="1">
                <a:solidFill>
                  <a:srgbClr val="FF0000"/>
                </a:solidFill>
              </a:rPr>
              <a:t>ZADANIE</a:t>
            </a:r>
            <a:endParaRPr lang="en-GB" sz="2800" b="1">
              <a:solidFill>
                <a:srgbClr val="FF0000"/>
              </a:solidFill>
            </a:endParaRPr>
          </a:p>
        </p:txBody>
      </p:sp>
    </p:spTree>
    <p:extLst>
      <p:ext uri="{BB962C8B-B14F-4D97-AF65-F5344CB8AC3E}">
        <p14:creationId xmlns:p14="http://schemas.microsoft.com/office/powerpoint/2010/main" val="4041320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BD61578-1BDF-D499-DCD8-8C54775E7F26}"/>
              </a:ext>
            </a:extLst>
          </p:cNvPr>
          <p:cNvSpPr txBox="1"/>
          <p:nvPr/>
        </p:nvSpPr>
        <p:spPr>
          <a:xfrm>
            <a:off x="588475" y="242770"/>
            <a:ext cx="10846052" cy="1477328"/>
          </a:xfrm>
          <a:prstGeom prst="rect">
            <a:avLst/>
          </a:prstGeom>
          <a:noFill/>
        </p:spPr>
        <p:txBody>
          <a:bodyPr wrap="square">
            <a:spAutoFit/>
          </a:bodyPr>
          <a:lstStyle/>
          <a:p>
            <a:pPr algn="l" fontAlgn="base"/>
            <a:r>
              <a:rPr lang="pl-PL" b="1" i="0" cap="all">
                <a:effectLst/>
                <a:latin typeface="inherit"/>
              </a:rPr>
              <a:t>IMPORTOWANIE NIEZBĘDNYCH BIBLIOTEK</a:t>
            </a:r>
            <a:endParaRPr lang="pl-PL" b="1" i="0" cap="a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Zaczniemy od zaimportowania niezbędnych bibliotek. </a:t>
            </a:r>
            <a:r>
              <a:rPr lang="pl-PL" b="0" i="0" err="1">
                <a:solidFill>
                  <a:srgbClr val="0A0A0A"/>
                </a:solidFill>
                <a:effectLst/>
                <a:latin typeface="Open Sans" panose="020B0606030504020204" pitchFamily="34" charset="0"/>
              </a:rPr>
              <a:t>Torch</a:t>
            </a:r>
            <a:r>
              <a:rPr lang="pl-PL" b="0" i="0">
                <a:solidFill>
                  <a:srgbClr val="0A0A0A"/>
                </a:solidFill>
                <a:effectLst/>
                <a:latin typeface="Open Sans" panose="020B0606030504020204" pitchFamily="34" charset="0"/>
              </a:rPr>
              <a:t> jest biblioteką typu open </a:t>
            </a:r>
            <a:r>
              <a:rPr lang="pl-PL" b="0" i="0" err="1">
                <a:solidFill>
                  <a:srgbClr val="0A0A0A"/>
                </a:solidFill>
                <a:effectLst/>
                <a:latin typeface="Open Sans" panose="020B0606030504020204" pitchFamily="34" charset="0"/>
              </a:rPr>
              <a:t>source</a:t>
            </a:r>
            <a:r>
              <a:rPr lang="pl-PL" b="0" i="0">
                <a:solidFill>
                  <a:srgbClr val="0A0A0A"/>
                </a:solidFill>
                <a:effectLst/>
                <a:latin typeface="Open Sans" panose="020B0606030504020204" pitchFamily="34" charset="0"/>
              </a:rPr>
              <a:t> do uczenia maszynowego, a pakiet </a:t>
            </a:r>
            <a:r>
              <a:rPr lang="pl-PL" b="0" i="0" err="1">
                <a:solidFill>
                  <a:srgbClr val="0A0A0A"/>
                </a:solidFill>
                <a:effectLst/>
                <a:latin typeface="Open Sans" panose="020B0606030504020204" pitchFamily="34" charset="0"/>
              </a:rPr>
              <a:t>nn</a:t>
            </a:r>
            <a:r>
              <a:rPr lang="pl-PL" b="0" i="0">
                <a:solidFill>
                  <a:srgbClr val="0A0A0A"/>
                </a:solidFill>
                <a:effectLst/>
                <a:latin typeface="Open Sans" panose="020B0606030504020204" pitchFamily="34" charset="0"/>
              </a:rPr>
              <a:t> służy do budowania sieci neuronowych. </a:t>
            </a:r>
            <a:r>
              <a:rPr lang="pl-PL" b="0" i="0" err="1">
                <a:solidFill>
                  <a:srgbClr val="0A0A0A"/>
                </a:solidFill>
                <a:effectLst/>
                <a:latin typeface="Open Sans" panose="020B0606030504020204" pitchFamily="34" charset="0"/>
              </a:rPr>
              <a:t>torchvision</a:t>
            </a:r>
            <a:r>
              <a:rPr lang="pl-PL" b="0" i="0">
                <a:solidFill>
                  <a:srgbClr val="0A0A0A"/>
                </a:solidFill>
                <a:effectLst/>
                <a:latin typeface="Open Sans" panose="020B0606030504020204" pitchFamily="34" charset="0"/>
              </a:rPr>
              <a:t> to pakiet wizji komputerowej firmy </a:t>
            </a:r>
            <a:r>
              <a:rPr lang="pl-PL" b="0" i="0" err="1">
                <a:solidFill>
                  <a:srgbClr val="0A0A0A"/>
                </a:solidFill>
                <a:effectLst/>
                <a:latin typeface="Open Sans" panose="020B0606030504020204" pitchFamily="34" charset="0"/>
              </a:rPr>
              <a:t>Pytorch</a:t>
            </a:r>
            <a:r>
              <a:rPr lang="pl-PL" b="0" i="0">
                <a:solidFill>
                  <a:srgbClr val="0A0A0A"/>
                </a:solidFill>
                <a:effectLst/>
                <a:latin typeface="Open Sans" panose="020B0606030504020204" pitchFamily="34" charset="0"/>
              </a:rPr>
              <a:t>. Wreszcie, </a:t>
            </a:r>
            <a:r>
              <a:rPr lang="pl-PL" b="0" i="0" err="1">
                <a:solidFill>
                  <a:srgbClr val="0A0A0A"/>
                </a:solidFill>
                <a:effectLst/>
                <a:latin typeface="Open Sans" panose="020B0606030504020204" pitchFamily="34" charset="0"/>
              </a:rPr>
              <a:t>Matplotlib</a:t>
            </a:r>
            <a:r>
              <a:rPr lang="pl-PL" b="0" i="0">
                <a:solidFill>
                  <a:srgbClr val="0A0A0A"/>
                </a:solidFill>
                <a:effectLst/>
                <a:latin typeface="Open Sans" panose="020B0606030504020204" pitchFamily="34" charset="0"/>
              </a:rPr>
              <a:t> jest powszechnie używaną biblioteką do celów wizualizacji danych.</a:t>
            </a:r>
          </a:p>
        </p:txBody>
      </p:sp>
      <p:pic>
        <p:nvPicPr>
          <p:cNvPr id="5" name="Obraz 4">
            <a:extLst>
              <a:ext uri="{FF2B5EF4-FFF2-40B4-BE49-F238E27FC236}">
                <a16:creationId xmlns:a16="http://schemas.microsoft.com/office/drawing/2014/main" id="{02A426EC-E7F5-13AE-98EC-A4D1559F2BE6}"/>
              </a:ext>
            </a:extLst>
          </p:cNvPr>
          <p:cNvPicPr>
            <a:picLocks noChangeAspect="1"/>
          </p:cNvPicPr>
          <p:nvPr/>
        </p:nvPicPr>
        <p:blipFill>
          <a:blip r:embed="rId2"/>
          <a:stretch>
            <a:fillRect/>
          </a:stretch>
        </p:blipFill>
        <p:spPr>
          <a:xfrm>
            <a:off x="3373265" y="1764777"/>
            <a:ext cx="3922614" cy="1762030"/>
          </a:xfrm>
          <a:prstGeom prst="rect">
            <a:avLst/>
          </a:prstGeom>
        </p:spPr>
      </p:pic>
      <p:sp>
        <p:nvSpPr>
          <p:cNvPr id="7" name="pole tekstowe 6">
            <a:extLst>
              <a:ext uri="{FF2B5EF4-FFF2-40B4-BE49-F238E27FC236}">
                <a16:creationId xmlns:a16="http://schemas.microsoft.com/office/drawing/2014/main" id="{90F01158-AAEF-A5CA-9336-A9C8A6FC6386}"/>
              </a:ext>
            </a:extLst>
          </p:cNvPr>
          <p:cNvSpPr txBox="1"/>
          <p:nvPr/>
        </p:nvSpPr>
        <p:spPr>
          <a:xfrm>
            <a:off x="602904" y="3685783"/>
            <a:ext cx="10976478" cy="1200329"/>
          </a:xfrm>
          <a:prstGeom prst="rect">
            <a:avLst/>
          </a:prstGeom>
          <a:noFill/>
        </p:spPr>
        <p:txBody>
          <a:bodyPr wrap="square">
            <a:spAutoFit/>
          </a:bodyPr>
          <a:lstStyle/>
          <a:p>
            <a:pPr algn="l" fontAlgn="base"/>
            <a:r>
              <a:rPr lang="pl-PL" b="1" i="0" cap="all">
                <a:effectLst/>
                <a:latin typeface="inherit"/>
              </a:rPr>
              <a:t>PRACA Z CUDA (</a:t>
            </a:r>
            <a:r>
              <a:rPr lang="pl-PL" b="1" i="0" cap="all" err="1">
                <a:effectLst/>
                <a:latin typeface="inherit"/>
              </a:rPr>
              <a:t>Colab</a:t>
            </a:r>
            <a:r>
              <a:rPr lang="pl-PL" b="1" i="0" cap="all">
                <a:effectLst/>
                <a:latin typeface="inherit"/>
              </a:rPr>
              <a:t>) </a:t>
            </a:r>
            <a:r>
              <a:rPr lang="pl-PL" i="0" cap="all">
                <a:effectLst/>
                <a:latin typeface="inherit"/>
              </a:rPr>
              <a:t>lub</a:t>
            </a:r>
            <a:r>
              <a:rPr lang="pl-PL" b="1" i="0" cap="all">
                <a:effectLst/>
                <a:latin typeface="inherit"/>
              </a:rPr>
              <a:t> CPU (</a:t>
            </a:r>
            <a:r>
              <a:rPr lang="pl-PL" b="1" i="0" cap="all" err="1">
                <a:effectLst/>
                <a:latin typeface="inherit"/>
              </a:rPr>
              <a:t>Jnot</a:t>
            </a:r>
            <a:r>
              <a:rPr lang="pl-PL" b="1" i="0" cap="all">
                <a:effectLst/>
                <a:latin typeface="inherit"/>
              </a:rPr>
              <a:t>)</a:t>
            </a:r>
            <a:endParaRPr lang="pl-PL" b="1" i="0" cap="a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CUDA to równoległa platforma obliczeniowa i model programowania. Pomaga programistom przyspieszyć aplikacje wymagające dużej mocy obliczeniowej, wykorzystując moc GPU, ponieważ GPU jest akceleratorem sprzętowym.</a:t>
            </a:r>
          </a:p>
        </p:txBody>
      </p:sp>
      <p:pic>
        <p:nvPicPr>
          <p:cNvPr id="9" name="Obraz 8">
            <a:extLst>
              <a:ext uri="{FF2B5EF4-FFF2-40B4-BE49-F238E27FC236}">
                <a16:creationId xmlns:a16="http://schemas.microsoft.com/office/drawing/2014/main" id="{E8AB4912-03DE-C40B-93A9-88826D6C871D}"/>
              </a:ext>
            </a:extLst>
          </p:cNvPr>
          <p:cNvPicPr>
            <a:picLocks noChangeAspect="1"/>
          </p:cNvPicPr>
          <p:nvPr/>
        </p:nvPicPr>
        <p:blipFill>
          <a:blip r:embed="rId3"/>
          <a:stretch>
            <a:fillRect/>
          </a:stretch>
        </p:blipFill>
        <p:spPr>
          <a:xfrm>
            <a:off x="2495550" y="5030214"/>
            <a:ext cx="7755708" cy="646309"/>
          </a:xfrm>
          <a:prstGeom prst="rect">
            <a:avLst/>
          </a:prstGeom>
        </p:spPr>
      </p:pic>
    </p:spTree>
    <p:extLst>
      <p:ext uri="{BB962C8B-B14F-4D97-AF65-F5344CB8AC3E}">
        <p14:creationId xmlns:p14="http://schemas.microsoft.com/office/powerpoint/2010/main" val="5525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7C7FB3A7-936F-B3C5-8FAB-419677750167}"/>
              </a:ext>
            </a:extLst>
          </p:cNvPr>
          <p:cNvSpPr txBox="1"/>
          <p:nvPr/>
        </p:nvSpPr>
        <p:spPr>
          <a:xfrm>
            <a:off x="425512" y="151458"/>
            <a:ext cx="11117655" cy="2585323"/>
          </a:xfrm>
          <a:prstGeom prst="rect">
            <a:avLst/>
          </a:prstGeom>
          <a:noFill/>
        </p:spPr>
        <p:txBody>
          <a:bodyPr wrap="square">
            <a:spAutoFit/>
          </a:bodyPr>
          <a:lstStyle/>
          <a:p>
            <a:pPr algn="l" fontAlgn="base"/>
            <a:r>
              <a:rPr lang="pl-PL" b="1" i="0" cap="all">
                <a:effectLst/>
                <a:latin typeface="inherit"/>
              </a:rPr>
              <a:t>PRZYGOTOWANIE ZESTAWU DANYCH</a:t>
            </a:r>
            <a:endParaRPr lang="pl-PL" b="1" i="0" cap="a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Najpierw pobierzemy zestaw danych. Po drugie,</a:t>
            </a:r>
          </a:p>
          <a:p>
            <a:pPr algn="l" fontAlgn="base"/>
            <a:r>
              <a:rPr lang="pl-PL" b="0" i="0">
                <a:solidFill>
                  <a:srgbClr val="0A0A0A"/>
                </a:solidFill>
                <a:effectLst/>
                <a:latin typeface="Open Sans" panose="020B0606030504020204" pitchFamily="34" charset="0"/>
              </a:rPr>
              <a:t>dokonamy na nim pewnych przekształceń. </a:t>
            </a:r>
            <a:r>
              <a:rPr lang="pl-PL" b="0" i="0" err="1">
                <a:solidFill>
                  <a:srgbClr val="0A0A0A"/>
                </a:solidFill>
                <a:effectLst/>
                <a:latin typeface="Open Sans" panose="020B0606030504020204" pitchFamily="34" charset="0"/>
              </a:rPr>
              <a:t>Compose</a:t>
            </a:r>
            <a:r>
              <a:rPr lang="pl-PL" b="0" i="0">
                <a:solidFill>
                  <a:srgbClr val="0A0A0A"/>
                </a:solidFill>
                <a:effectLst/>
                <a:latin typeface="Open Sans" panose="020B0606030504020204" pitchFamily="34" charset="0"/>
              </a:rPr>
              <a:t> konwertuje obrazy na liczby, aby nasze modele je rozumiały. Zmień rozmiar wejściowego obrazu PIL do podanego rozmiaru. </a:t>
            </a:r>
            <a:r>
              <a:rPr lang="pl-PL" b="0" i="0" err="1">
                <a:solidFill>
                  <a:srgbClr val="0A0A0A"/>
                </a:solidFill>
                <a:effectLst/>
                <a:latin typeface="Open Sans" panose="020B0606030504020204" pitchFamily="34" charset="0"/>
              </a:rPr>
              <a:t>ToTensor</a:t>
            </a:r>
            <a:r>
              <a:rPr lang="pl-PL" b="0" i="0">
                <a:solidFill>
                  <a:srgbClr val="0A0A0A"/>
                </a:solidFill>
                <a:effectLst/>
                <a:latin typeface="Open Sans" panose="020B0606030504020204" pitchFamily="34" charset="0"/>
              </a:rPr>
              <a:t>() konwertuje obraz wejściowy na tensor. Zasadniczo tensor można rozumieć jako strukturę danych </a:t>
            </a:r>
            <a:r>
              <a:rPr lang="pl-PL" b="0" i="0" err="1">
                <a:solidFill>
                  <a:srgbClr val="0A0A0A"/>
                </a:solidFill>
                <a:effectLst/>
                <a:latin typeface="Open Sans" panose="020B0606030504020204" pitchFamily="34" charset="0"/>
              </a:rPr>
              <a:t>Pytorcha</a:t>
            </a:r>
            <a:r>
              <a:rPr lang="pl-PL" b="0" i="0">
                <a:solidFill>
                  <a:srgbClr val="0A0A0A"/>
                </a:solidFill>
                <a:effectLst/>
                <a:latin typeface="Open Sans" panose="020B0606030504020204" pitchFamily="34" charset="0"/>
              </a:rPr>
              <a:t>. Normalizacja znormalizuje obraz tensora ze średnią i odchyleniem standardowym. Tutaj zarówno średnia, jak i odchylenie standardowe wynoszą 0,5.</a:t>
            </a:r>
          </a:p>
          <a:p>
            <a:pPr fontAlgn="base"/>
            <a:r>
              <a:rPr lang="pl-PL" b="1" i="0">
                <a:solidFill>
                  <a:srgbClr val="0A0A0A"/>
                </a:solidFill>
                <a:effectLst/>
                <a:latin typeface="inherit"/>
              </a:rPr>
              <a:t>NORMALIZACJA</a:t>
            </a:r>
            <a:r>
              <a:rPr lang="pl-PL" b="0" i="0">
                <a:solidFill>
                  <a:srgbClr val="0A0A0A"/>
                </a:solidFill>
                <a:effectLst/>
                <a:latin typeface="Open Sans" panose="020B0606030504020204" pitchFamily="34" charset="0"/>
              </a:rPr>
              <a:t> :</a:t>
            </a:r>
            <a:r>
              <a:rPr lang="en-GB" b="0" i="0">
                <a:solidFill>
                  <a:srgbClr val="0A0A0A"/>
                </a:solidFill>
                <a:effectLst/>
                <a:latin typeface="Open Sans" panose="020B0606030504020204" pitchFamily="34" charset="0"/>
              </a:rPr>
              <a:t>output[channel]=(input[channel] – mean[channel]) / std[channel]</a:t>
            </a:r>
            <a:endParaRPr lang="en-GB"/>
          </a:p>
          <a:p>
            <a:pPr algn="l" fontAlgn="base"/>
            <a:endParaRPr lang="pl-PL" b="0" i="0">
              <a:solidFill>
                <a:srgbClr val="0A0A0A"/>
              </a:solidFill>
              <a:effectLst/>
              <a:latin typeface="Open Sans" panose="020B0606030504020204" pitchFamily="34" charset="0"/>
            </a:endParaRPr>
          </a:p>
        </p:txBody>
      </p:sp>
      <p:pic>
        <p:nvPicPr>
          <p:cNvPr id="7" name="Obraz 6">
            <a:extLst>
              <a:ext uri="{FF2B5EF4-FFF2-40B4-BE49-F238E27FC236}">
                <a16:creationId xmlns:a16="http://schemas.microsoft.com/office/drawing/2014/main" id="{19E2EE85-1A15-274E-345D-7090CDA673D9}"/>
              </a:ext>
            </a:extLst>
          </p:cNvPr>
          <p:cNvPicPr>
            <a:picLocks noChangeAspect="1"/>
          </p:cNvPicPr>
          <p:nvPr/>
        </p:nvPicPr>
        <p:blipFill>
          <a:blip r:embed="rId2"/>
          <a:stretch>
            <a:fillRect/>
          </a:stretch>
        </p:blipFill>
        <p:spPr>
          <a:xfrm>
            <a:off x="3778548" y="3013780"/>
            <a:ext cx="6391275" cy="3676650"/>
          </a:xfrm>
          <a:prstGeom prst="rect">
            <a:avLst/>
          </a:prstGeom>
        </p:spPr>
      </p:pic>
    </p:spTree>
    <p:extLst>
      <p:ext uri="{BB962C8B-B14F-4D97-AF65-F5344CB8AC3E}">
        <p14:creationId xmlns:p14="http://schemas.microsoft.com/office/powerpoint/2010/main" val="399137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1DC450D5-3A08-C55B-9D7F-CA95EBF966A1}"/>
              </a:ext>
            </a:extLst>
          </p:cNvPr>
          <p:cNvSpPr txBox="1"/>
          <p:nvPr/>
        </p:nvSpPr>
        <p:spPr>
          <a:xfrm>
            <a:off x="360629" y="261061"/>
            <a:ext cx="11470741" cy="3970318"/>
          </a:xfrm>
          <a:prstGeom prst="rect">
            <a:avLst/>
          </a:prstGeom>
          <a:noFill/>
        </p:spPr>
        <p:txBody>
          <a:bodyPr wrap="square">
            <a:spAutoFit/>
          </a:bodyPr>
          <a:lstStyle/>
          <a:p>
            <a:pPr algn="l" fontAlgn="base"/>
            <a:r>
              <a:rPr lang="pl-PL" b="1" i="0" cap="all">
                <a:effectLst/>
                <a:latin typeface="inherit"/>
              </a:rPr>
              <a:t>DEFINIOWANIE MODUŁÓW ŁADUJĄCYCH DANE:</a:t>
            </a:r>
          </a:p>
          <a:p>
            <a:pPr algn="l" fontAlgn="base"/>
            <a:endParaRPr lang="pl-PL" b="1" i="0" cap="a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Podstawowym zadaniem modułu ładującego dane jest połączenie zestawu danych i </a:t>
            </a:r>
            <a:r>
              <a:rPr lang="pl-PL" b="0" i="0" err="1">
                <a:solidFill>
                  <a:srgbClr val="0A0A0A"/>
                </a:solidFill>
                <a:effectLst/>
                <a:latin typeface="Open Sans" panose="020B0606030504020204" pitchFamily="34" charset="0"/>
              </a:rPr>
              <a:t>samplera</a:t>
            </a:r>
            <a:r>
              <a:rPr lang="pl-PL" b="0" i="0">
                <a:solidFill>
                  <a:srgbClr val="0A0A0A"/>
                </a:solidFill>
                <a:effectLst/>
                <a:latin typeface="Open Sans" panose="020B0606030504020204" pitchFamily="34" charset="0"/>
              </a:rPr>
              <a:t>. W rezultacie zapewnia </a:t>
            </a:r>
            <a:r>
              <a:rPr lang="pl-PL" b="0" i="0" err="1">
                <a:solidFill>
                  <a:srgbClr val="0A0A0A"/>
                </a:solidFill>
                <a:effectLst/>
                <a:latin typeface="Open Sans" panose="020B0606030504020204" pitchFamily="34" charset="0"/>
              </a:rPr>
              <a:t>iteratory</a:t>
            </a:r>
            <a:r>
              <a:rPr lang="pl-PL" b="0" i="0">
                <a:solidFill>
                  <a:srgbClr val="0A0A0A"/>
                </a:solidFill>
                <a:effectLst/>
                <a:latin typeface="Open Sans" panose="020B0606030504020204" pitchFamily="34" charset="0"/>
              </a:rPr>
              <a:t> jednego/wielu procesów w zbiorze danych. Tutaj przekażemy 3 parametry (z których </a:t>
            </a:r>
            <a:r>
              <a:rPr lang="pl-PL" b="0" i="0" err="1">
                <a:solidFill>
                  <a:srgbClr val="0A0A0A"/>
                </a:solidFill>
                <a:effectLst/>
                <a:latin typeface="Open Sans" panose="020B0606030504020204" pitchFamily="34" charset="0"/>
              </a:rPr>
              <a:t>partie_size</a:t>
            </a:r>
            <a:r>
              <a:rPr lang="pl-PL" b="0" i="0">
                <a:solidFill>
                  <a:srgbClr val="0A0A0A"/>
                </a:solidFill>
                <a:effectLst/>
                <a:latin typeface="Open Sans" panose="020B0606030504020204" pitchFamily="34" charset="0"/>
              </a:rPr>
              <a:t> i </a:t>
            </a:r>
            <a:r>
              <a:rPr lang="pl-PL" b="0" i="0" err="1">
                <a:solidFill>
                  <a:srgbClr val="0A0A0A"/>
                </a:solidFill>
                <a:effectLst/>
                <a:latin typeface="Open Sans" panose="020B0606030504020204" pitchFamily="34" charset="0"/>
              </a:rPr>
              <a:t>shuffle</a:t>
            </a:r>
            <a:r>
              <a:rPr lang="pl-PL" b="0" i="0">
                <a:solidFill>
                  <a:srgbClr val="0A0A0A"/>
                </a:solidFill>
                <a:effectLst/>
                <a:latin typeface="Open Sans" panose="020B0606030504020204" pitchFamily="34" charset="0"/>
              </a:rPr>
              <a:t>) są opcjonalne. </a:t>
            </a:r>
          </a:p>
          <a:p>
            <a:pPr algn="l" fontAlgn="base"/>
            <a:endParaRPr lang="pl-PL" b="0" i="0">
              <a:solidFill>
                <a:srgbClr val="0A0A0A"/>
              </a:solidFill>
              <a:effectLst/>
              <a:latin typeface="Open Sans" panose="020B0606030504020204" pitchFamily="34" charset="0"/>
            </a:endParaRPr>
          </a:p>
          <a:p>
            <a:pPr algn="l" fontAlgn="base">
              <a:buFont typeface="Arial" panose="020B0604020202020204" pitchFamily="34" charset="0"/>
              <a:buChar char="•"/>
            </a:pPr>
            <a:r>
              <a:rPr lang="pl-PL" b="0" i="0">
                <a:solidFill>
                  <a:srgbClr val="0A0A0A"/>
                </a:solidFill>
                <a:effectLst/>
                <a:latin typeface="Open Sans" panose="020B0606030504020204" pitchFamily="34" charset="0"/>
              </a:rPr>
              <a:t>Obowiązkowe jest przekazanie zestawu danych, z którego dane są ładowane. </a:t>
            </a:r>
          </a:p>
          <a:p>
            <a:pPr algn="l" fontAlgn="base">
              <a:buFont typeface="Arial" panose="020B0604020202020204" pitchFamily="34" charset="0"/>
              <a:buChar char="•"/>
            </a:pPr>
            <a:endParaRPr lang="pl-PL" b="0" i="0">
              <a:solidFill>
                <a:srgbClr val="0A0A0A"/>
              </a:solidFill>
              <a:effectLst/>
              <a:latin typeface="Open Sans" panose="020B0606030504020204" pitchFamily="34" charset="0"/>
            </a:endParaRPr>
          </a:p>
          <a:p>
            <a:pPr algn="l" fontAlgn="base">
              <a:buFont typeface="Arial" panose="020B0604020202020204" pitchFamily="34" charset="0"/>
              <a:buChar char="•"/>
            </a:pPr>
            <a:r>
              <a:rPr lang="pl-PL" b="0" i="0">
                <a:solidFill>
                  <a:srgbClr val="0A0A0A"/>
                </a:solidFill>
                <a:effectLst/>
                <a:latin typeface="Open Sans" panose="020B0606030504020204" pitchFamily="34" charset="0"/>
              </a:rPr>
              <a:t>Liczba próbek na partię do załadowania jest określona przez wielkość partii. </a:t>
            </a:r>
          </a:p>
          <a:p>
            <a:pPr algn="l" fontAlgn="base">
              <a:buFont typeface="Arial" panose="020B0604020202020204" pitchFamily="34" charset="0"/>
              <a:buChar char="•"/>
            </a:pPr>
            <a:endParaRPr lang="pl-PL" b="0" i="0">
              <a:solidFill>
                <a:srgbClr val="0A0A0A"/>
              </a:solidFill>
              <a:effectLst/>
              <a:latin typeface="Open Sans" panose="020B0606030504020204" pitchFamily="34" charset="0"/>
            </a:endParaRPr>
          </a:p>
          <a:p>
            <a:pPr algn="l" fontAlgn="base">
              <a:buFont typeface="Arial" panose="020B0604020202020204" pitchFamily="34" charset="0"/>
              <a:buChar char="•"/>
            </a:pPr>
            <a:r>
              <a:rPr lang="pl-PL" b="0" i="0" err="1">
                <a:solidFill>
                  <a:srgbClr val="0A0A0A"/>
                </a:solidFill>
                <a:effectLst/>
                <a:latin typeface="Open Sans" panose="020B0606030504020204" pitchFamily="34" charset="0"/>
              </a:rPr>
              <a:t>Shuffle</a:t>
            </a:r>
            <a:r>
              <a:rPr lang="pl-PL" b="0" i="0">
                <a:solidFill>
                  <a:srgbClr val="0A0A0A"/>
                </a:solidFill>
                <a:effectLst/>
                <a:latin typeface="Open Sans" panose="020B0606030504020204" pitchFamily="34" charset="0"/>
              </a:rPr>
              <a:t> to operator boolowski, który określa, czy dane muszą zostać przetasowane.</a:t>
            </a:r>
          </a:p>
          <a:p>
            <a:pPr algn="l" fontAlgn="base">
              <a:buFont typeface="Arial" panose="020B0604020202020204" pitchFamily="34" charset="0"/>
              <a:buChar char="•"/>
            </a:pPr>
            <a:endParaRPr lang="pl-PL" b="0" i="0">
              <a:solidFill>
                <a:srgbClr val="0A0A0A"/>
              </a:solidFill>
              <a:effectLst/>
              <a:latin typeface="Open Sans" panose="020B0606030504020204" pitchFamily="34" charset="0"/>
            </a:endParaRPr>
          </a:p>
          <a:p>
            <a:pPr algn="l" fontAlgn="base">
              <a:buFont typeface="Arial" panose="020B0604020202020204" pitchFamily="34" charset="0"/>
              <a:buChar char="•"/>
            </a:pPr>
            <a:r>
              <a:rPr lang="pl-PL" b="0" i="0" err="1">
                <a:solidFill>
                  <a:srgbClr val="0A0A0A"/>
                </a:solidFill>
                <a:effectLst/>
                <a:latin typeface="Open Sans" panose="020B0606030504020204" pitchFamily="34" charset="0"/>
              </a:rPr>
              <a:t>Drop_last</a:t>
            </a:r>
            <a:r>
              <a:rPr lang="pl-PL" b="0" i="0">
                <a:solidFill>
                  <a:srgbClr val="0A0A0A"/>
                </a:solidFill>
                <a:effectLst/>
                <a:latin typeface="Open Sans" panose="020B0606030504020204" pitchFamily="34" charset="0"/>
              </a:rPr>
              <a:t> jest tutaj bardzo istotnym parametrem. Rezygnujemy z ostatniej partii, ponieważ mamy tylko 16 obrazów w ostatniej partii, co spowodowałoby problem w zdefiniowaniu kształtu w pętli treningowej. </a:t>
            </a:r>
          </a:p>
        </p:txBody>
      </p:sp>
      <p:pic>
        <p:nvPicPr>
          <p:cNvPr id="5" name="Obraz 4">
            <a:extLst>
              <a:ext uri="{FF2B5EF4-FFF2-40B4-BE49-F238E27FC236}">
                <a16:creationId xmlns:a16="http://schemas.microsoft.com/office/drawing/2014/main" id="{BD0DC131-F0ED-6AFE-1ACC-22DDDB6A6B37}"/>
              </a:ext>
            </a:extLst>
          </p:cNvPr>
          <p:cNvPicPr>
            <a:picLocks noChangeAspect="1"/>
          </p:cNvPicPr>
          <p:nvPr/>
        </p:nvPicPr>
        <p:blipFill>
          <a:blip r:embed="rId2"/>
          <a:stretch>
            <a:fillRect/>
          </a:stretch>
        </p:blipFill>
        <p:spPr>
          <a:xfrm>
            <a:off x="494837" y="4702344"/>
            <a:ext cx="11336533" cy="936044"/>
          </a:xfrm>
          <a:prstGeom prst="rect">
            <a:avLst/>
          </a:prstGeom>
        </p:spPr>
      </p:pic>
    </p:spTree>
    <p:extLst>
      <p:ext uri="{BB962C8B-B14F-4D97-AF65-F5344CB8AC3E}">
        <p14:creationId xmlns:p14="http://schemas.microsoft.com/office/powerpoint/2010/main" val="68340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4B69238-0E65-B75F-D9FE-061D85272FC3}"/>
              </a:ext>
            </a:extLst>
          </p:cNvPr>
          <p:cNvSpPr txBox="1"/>
          <p:nvPr/>
        </p:nvSpPr>
        <p:spPr>
          <a:xfrm>
            <a:off x="694854" y="267231"/>
            <a:ext cx="10757780" cy="1754326"/>
          </a:xfrm>
          <a:prstGeom prst="rect">
            <a:avLst/>
          </a:prstGeom>
          <a:noFill/>
        </p:spPr>
        <p:txBody>
          <a:bodyPr wrap="square">
            <a:spAutoFit/>
          </a:bodyPr>
          <a:lstStyle/>
          <a:p>
            <a:pPr algn="l" fontAlgn="base"/>
            <a:r>
              <a:rPr lang="pl-PL" b="1" i="0" cap="all">
                <a:effectLst/>
                <a:latin typeface="inherit"/>
              </a:rPr>
              <a:t>ITERACJA W PARTII</a:t>
            </a:r>
            <a:endParaRPr lang="pl-PL" b="1" i="0" cap="a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Ważne jest, aby mieć funkcję pobierania pojedynczej partii z modułu </a:t>
            </a:r>
            <a:r>
              <a:rPr lang="pl-PL" b="0" i="0" err="1">
                <a:solidFill>
                  <a:srgbClr val="0A0A0A"/>
                </a:solidFill>
                <a:effectLst/>
                <a:latin typeface="Open Sans" panose="020B0606030504020204" pitchFamily="34" charset="0"/>
              </a:rPr>
              <a:t>DataLoader</a:t>
            </a:r>
            <a:r>
              <a:rPr lang="pl-PL" b="0" i="0">
                <a:solidFill>
                  <a:srgbClr val="0A0A0A"/>
                </a:solidFill>
                <a:effectLst/>
                <a:latin typeface="Open Sans" panose="020B0606030504020204" pitchFamily="34" charset="0"/>
              </a:rPr>
              <a:t>. Uniemożliwiłoby to nam utworzenie pętli i ręczne zwrócenie partii. Mamy do tego </a:t>
            </a:r>
            <a:r>
              <a:rPr lang="pl-PL" b="0" i="1" err="1">
                <a:solidFill>
                  <a:srgbClr val="0A0A0A"/>
                </a:solidFill>
                <a:effectLst/>
                <a:latin typeface="Open Sans" panose="020B0606030504020204" pitchFamily="34" charset="0"/>
              </a:rPr>
              <a:t>next</a:t>
            </a:r>
            <a:r>
              <a:rPr lang="pl-PL" b="0" i="1">
                <a:solidFill>
                  <a:srgbClr val="0A0A0A"/>
                </a:solidFill>
                <a:effectLst/>
                <a:latin typeface="Open Sans" panose="020B0606030504020204" pitchFamily="34" charset="0"/>
              </a:rPr>
              <a:t>(</a:t>
            </a:r>
            <a:r>
              <a:rPr lang="pl-PL" b="0" i="1" err="1">
                <a:solidFill>
                  <a:srgbClr val="0A0A0A"/>
                </a:solidFill>
                <a:effectLst/>
                <a:latin typeface="Open Sans" panose="020B0606030504020204" pitchFamily="34" charset="0"/>
              </a:rPr>
              <a:t>inter</a:t>
            </a:r>
            <a:r>
              <a:rPr lang="pl-PL" b="0" i="1">
                <a:solidFill>
                  <a:srgbClr val="0A0A0A"/>
                </a:solidFill>
                <a:effectLst/>
                <a:latin typeface="Open Sans" panose="020B0606030504020204" pitchFamily="34" charset="0"/>
              </a:rPr>
              <a:t>(</a:t>
            </a:r>
            <a:r>
              <a:rPr lang="pl-PL" b="0" i="1" err="1">
                <a:solidFill>
                  <a:srgbClr val="0A0A0A"/>
                </a:solidFill>
                <a:effectLst/>
                <a:latin typeface="Open Sans" panose="020B0606030504020204" pitchFamily="34" charset="0"/>
              </a:rPr>
              <a:t>Dataloader</a:t>
            </a:r>
            <a:r>
              <a:rPr lang="pl-PL" b="0" i="1">
                <a:solidFill>
                  <a:srgbClr val="0A0A0A"/>
                </a:solidFill>
                <a:effectLst/>
                <a:latin typeface="Open Sans" panose="020B0606030504020204" pitchFamily="34" charset="0"/>
              </a:rPr>
              <a:t>)). </a:t>
            </a:r>
          </a:p>
          <a:p>
            <a:pPr algn="l" fontAlgn="base"/>
            <a:endParaRPr lang="pl-PL" i="1">
              <a:solidFill>
                <a:srgbClr val="0A0A0A"/>
              </a:solidFill>
              <a:latin typeface="Open Sans" panose="020B0606030504020204" pitchFamily="34" charset="0"/>
            </a:endParaRPr>
          </a:p>
          <a:p>
            <a:pPr algn="l" fontAlgn="base"/>
            <a:r>
              <a:rPr lang="pl-PL" b="0" i="0">
                <a:solidFill>
                  <a:srgbClr val="0A0A0A"/>
                </a:solidFill>
                <a:effectLst/>
                <a:latin typeface="Open Sans" panose="020B0606030504020204" pitchFamily="34" charset="0"/>
              </a:rPr>
              <a:t>Kształt obrazu to 28*28. Kiedy drukujemy </a:t>
            </a:r>
            <a:r>
              <a:rPr lang="pl-PL" b="0" i="0" err="1">
                <a:solidFill>
                  <a:srgbClr val="0A0A0A"/>
                </a:solidFill>
                <a:effectLst/>
                <a:latin typeface="Open Sans" panose="020B0606030504020204" pitchFamily="34" charset="0"/>
              </a:rPr>
              <a:t>images.shape</a:t>
            </a:r>
            <a:r>
              <a:rPr lang="pl-PL" b="0" i="0">
                <a:solidFill>
                  <a:srgbClr val="0A0A0A"/>
                </a:solidFill>
                <a:effectLst/>
                <a:latin typeface="Open Sans" panose="020B0606030504020204" pitchFamily="34" charset="0"/>
              </a:rPr>
              <a:t>, otrzymujemy 64*1*28*28, co oznacza, że ​​mamy partię o wielkości 64, a każdy obraz ma wymiary 28*28. </a:t>
            </a:r>
          </a:p>
        </p:txBody>
      </p:sp>
      <p:pic>
        <p:nvPicPr>
          <p:cNvPr id="5" name="Obraz 4">
            <a:extLst>
              <a:ext uri="{FF2B5EF4-FFF2-40B4-BE49-F238E27FC236}">
                <a16:creationId xmlns:a16="http://schemas.microsoft.com/office/drawing/2014/main" id="{C0D11F67-9FE1-D786-99DC-EAEF08409F39}"/>
              </a:ext>
            </a:extLst>
          </p:cNvPr>
          <p:cNvPicPr>
            <a:picLocks noChangeAspect="1"/>
          </p:cNvPicPr>
          <p:nvPr/>
        </p:nvPicPr>
        <p:blipFill>
          <a:blip r:embed="rId2"/>
          <a:stretch>
            <a:fillRect/>
          </a:stretch>
        </p:blipFill>
        <p:spPr>
          <a:xfrm>
            <a:off x="770770" y="2804215"/>
            <a:ext cx="4898440" cy="1754325"/>
          </a:xfrm>
          <a:prstGeom prst="rect">
            <a:avLst/>
          </a:prstGeom>
        </p:spPr>
      </p:pic>
      <p:sp>
        <p:nvSpPr>
          <p:cNvPr id="6" name="pole tekstowe 5">
            <a:extLst>
              <a:ext uri="{FF2B5EF4-FFF2-40B4-BE49-F238E27FC236}">
                <a16:creationId xmlns:a16="http://schemas.microsoft.com/office/drawing/2014/main" id="{E636F816-A096-16F3-3FF0-5E4E850759E5}"/>
              </a:ext>
            </a:extLst>
          </p:cNvPr>
          <p:cNvSpPr txBox="1"/>
          <p:nvPr/>
        </p:nvSpPr>
        <p:spPr>
          <a:xfrm>
            <a:off x="1883121" y="2263366"/>
            <a:ext cx="2544024" cy="369332"/>
          </a:xfrm>
          <a:prstGeom prst="rect">
            <a:avLst/>
          </a:prstGeom>
          <a:noFill/>
        </p:spPr>
        <p:txBody>
          <a:bodyPr wrap="square" rtlCol="0">
            <a:spAutoFit/>
          </a:bodyPr>
          <a:lstStyle/>
          <a:p>
            <a:r>
              <a:rPr lang="pl-PL" err="1"/>
              <a:t>Colab</a:t>
            </a:r>
            <a:endParaRPr lang="en-GB"/>
          </a:p>
        </p:txBody>
      </p:sp>
      <p:pic>
        <p:nvPicPr>
          <p:cNvPr id="8" name="Obraz 7">
            <a:extLst>
              <a:ext uri="{FF2B5EF4-FFF2-40B4-BE49-F238E27FC236}">
                <a16:creationId xmlns:a16="http://schemas.microsoft.com/office/drawing/2014/main" id="{A4A5360C-212F-7C62-832C-B8D0610D6350}"/>
              </a:ext>
            </a:extLst>
          </p:cNvPr>
          <p:cNvPicPr>
            <a:picLocks noChangeAspect="1"/>
          </p:cNvPicPr>
          <p:nvPr/>
        </p:nvPicPr>
        <p:blipFill>
          <a:blip r:embed="rId3"/>
          <a:stretch>
            <a:fillRect/>
          </a:stretch>
        </p:blipFill>
        <p:spPr>
          <a:xfrm>
            <a:off x="7148087" y="2804215"/>
            <a:ext cx="4014619" cy="3587532"/>
          </a:xfrm>
          <a:prstGeom prst="rect">
            <a:avLst/>
          </a:prstGeom>
        </p:spPr>
      </p:pic>
      <p:sp>
        <p:nvSpPr>
          <p:cNvPr id="9" name="pole tekstowe 8">
            <a:extLst>
              <a:ext uri="{FF2B5EF4-FFF2-40B4-BE49-F238E27FC236}">
                <a16:creationId xmlns:a16="http://schemas.microsoft.com/office/drawing/2014/main" id="{45178E8A-20BC-40AF-DD33-F5BEE56D42F9}"/>
              </a:ext>
            </a:extLst>
          </p:cNvPr>
          <p:cNvSpPr txBox="1"/>
          <p:nvPr/>
        </p:nvSpPr>
        <p:spPr>
          <a:xfrm>
            <a:off x="7930836" y="2263366"/>
            <a:ext cx="2145671" cy="369332"/>
          </a:xfrm>
          <a:prstGeom prst="rect">
            <a:avLst/>
          </a:prstGeom>
          <a:noFill/>
        </p:spPr>
        <p:txBody>
          <a:bodyPr wrap="square" rtlCol="0">
            <a:spAutoFit/>
          </a:bodyPr>
          <a:lstStyle/>
          <a:p>
            <a:r>
              <a:rPr lang="pl-PL"/>
              <a:t>Jupiter Notebook</a:t>
            </a:r>
            <a:endParaRPr lang="en-GB"/>
          </a:p>
        </p:txBody>
      </p:sp>
    </p:spTree>
    <p:extLst>
      <p:ext uri="{BB962C8B-B14F-4D97-AF65-F5344CB8AC3E}">
        <p14:creationId xmlns:p14="http://schemas.microsoft.com/office/powerpoint/2010/main" val="186969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7FE66CDE-BB6E-D960-F24C-608209D1F61F}"/>
              </a:ext>
            </a:extLst>
          </p:cNvPr>
          <p:cNvPicPr>
            <a:picLocks noChangeAspect="1"/>
          </p:cNvPicPr>
          <p:nvPr/>
        </p:nvPicPr>
        <p:blipFill>
          <a:blip r:embed="rId2"/>
          <a:stretch>
            <a:fillRect/>
          </a:stretch>
        </p:blipFill>
        <p:spPr>
          <a:xfrm>
            <a:off x="2043112" y="95250"/>
            <a:ext cx="8105775" cy="6667500"/>
          </a:xfrm>
          <a:prstGeom prst="rect">
            <a:avLst/>
          </a:prstGeom>
        </p:spPr>
      </p:pic>
      <p:sp>
        <p:nvSpPr>
          <p:cNvPr id="4" name="pole tekstowe 3">
            <a:extLst>
              <a:ext uri="{FF2B5EF4-FFF2-40B4-BE49-F238E27FC236}">
                <a16:creationId xmlns:a16="http://schemas.microsoft.com/office/drawing/2014/main" id="{7C4401BD-264E-C926-35AB-55D29D852941}"/>
              </a:ext>
            </a:extLst>
          </p:cNvPr>
          <p:cNvSpPr txBox="1"/>
          <p:nvPr/>
        </p:nvSpPr>
        <p:spPr>
          <a:xfrm>
            <a:off x="235390" y="959667"/>
            <a:ext cx="1638677" cy="1754326"/>
          </a:xfrm>
          <a:prstGeom prst="rect">
            <a:avLst/>
          </a:prstGeom>
          <a:noFill/>
        </p:spPr>
        <p:txBody>
          <a:bodyPr wrap="square" rtlCol="0">
            <a:spAutoFit/>
          </a:bodyPr>
          <a:lstStyle/>
          <a:p>
            <a:r>
              <a:rPr lang="pl-PL" err="1"/>
              <a:t>Colab</a:t>
            </a:r>
            <a:endParaRPr lang="pl-PL"/>
          </a:p>
          <a:p>
            <a:endParaRPr lang="pl-PL"/>
          </a:p>
          <a:p>
            <a:r>
              <a:rPr lang="pl-PL" b="1">
                <a:solidFill>
                  <a:srgbClr val="FF0000"/>
                </a:solidFill>
              </a:rPr>
              <a:t>Tylko </a:t>
            </a:r>
            <a:r>
              <a:rPr lang="pl-PL" b="1" err="1">
                <a:solidFill>
                  <a:srgbClr val="FF0000"/>
                </a:solidFill>
              </a:rPr>
              <a:t>Colab</a:t>
            </a:r>
            <a:r>
              <a:rPr lang="pl-PL" b="1">
                <a:solidFill>
                  <a:srgbClr val="FF0000"/>
                </a:solidFill>
              </a:rPr>
              <a:t>!</a:t>
            </a:r>
          </a:p>
          <a:p>
            <a:endParaRPr lang="pl-PL" b="1">
              <a:solidFill>
                <a:srgbClr val="FF0000"/>
              </a:solidFill>
            </a:endParaRPr>
          </a:p>
          <a:p>
            <a:r>
              <a:rPr lang="pl-PL" b="1">
                <a:solidFill>
                  <a:srgbClr val="FF0000"/>
                </a:solidFill>
              </a:rPr>
              <a:t>Na JN wypada </a:t>
            </a:r>
            <a:r>
              <a:rPr lang="pl-PL" b="1" err="1">
                <a:solidFill>
                  <a:srgbClr val="FF0000"/>
                </a:solidFill>
              </a:rPr>
              <a:t>Kernel</a:t>
            </a:r>
            <a:endParaRPr lang="en-GB" b="1">
              <a:solidFill>
                <a:srgbClr val="FF0000"/>
              </a:solidFill>
            </a:endParaRPr>
          </a:p>
        </p:txBody>
      </p:sp>
    </p:spTree>
    <p:extLst>
      <p:ext uri="{BB962C8B-B14F-4D97-AF65-F5344CB8AC3E}">
        <p14:creationId xmlns:p14="http://schemas.microsoft.com/office/powerpoint/2010/main" val="197051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1E61A7D-151C-2105-7119-722E5EF3C29A}"/>
              </a:ext>
            </a:extLst>
          </p:cNvPr>
          <p:cNvSpPr txBox="1"/>
          <p:nvPr/>
        </p:nvSpPr>
        <p:spPr>
          <a:xfrm>
            <a:off x="371191" y="146064"/>
            <a:ext cx="10981853" cy="2308324"/>
          </a:xfrm>
          <a:prstGeom prst="rect">
            <a:avLst/>
          </a:prstGeom>
          <a:noFill/>
        </p:spPr>
        <p:txBody>
          <a:bodyPr wrap="square">
            <a:spAutoFit/>
          </a:bodyPr>
          <a:lstStyle/>
          <a:p>
            <a:pPr algn="l" fontAlgn="base"/>
            <a:r>
              <a:rPr lang="pl-PL" b="1" i="0" cap="all">
                <a:effectLst/>
                <a:latin typeface="inherit"/>
              </a:rPr>
              <a:t>TWORZENIE KONWOLUCYJNEJ STRUKTURY SIECI NEURONOWEJ</a:t>
            </a:r>
            <a:endParaRPr lang="pl-PL" b="1" i="0" cap="a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W tym kroku skonstruujemy sieć, która będzie używana do uczenia naszego modelu. To bardzo ważny krok. </a:t>
            </a:r>
            <a:r>
              <a:rPr lang="pl-PL" b="1" i="0">
                <a:solidFill>
                  <a:srgbClr val="0A0A0A"/>
                </a:solidFill>
                <a:effectLst/>
                <a:latin typeface="Open Sans" panose="020B0606030504020204" pitchFamily="34" charset="0"/>
              </a:rPr>
              <a:t>Conv2d</a:t>
            </a:r>
            <a:r>
              <a:rPr lang="pl-PL" b="0" i="0">
                <a:solidFill>
                  <a:srgbClr val="0A0A0A"/>
                </a:solidFill>
                <a:effectLst/>
                <a:latin typeface="Open Sans" panose="020B0606030504020204" pitchFamily="34" charset="0"/>
              </a:rPr>
              <a:t> stosuje splot 2D na sygnale wejściowym składającym się z kilku płaszczyzn wejściowych. Po pierwsze, zauważymy, że </a:t>
            </a:r>
            <a:r>
              <a:rPr lang="pl-PL" b="1" i="0" err="1">
                <a:solidFill>
                  <a:srgbClr val="0A0A0A"/>
                </a:solidFill>
                <a:effectLst/>
                <a:latin typeface="Open Sans" panose="020B0606030504020204" pitchFamily="34" charset="0"/>
              </a:rPr>
              <a:t>out_channels</a:t>
            </a:r>
            <a:r>
              <a:rPr lang="pl-PL" b="1" i="0">
                <a:solidFill>
                  <a:srgbClr val="0A0A0A"/>
                </a:solidFill>
                <a:effectLst/>
                <a:latin typeface="Open Sans" panose="020B0606030504020204" pitchFamily="34" charset="0"/>
              </a:rPr>
              <a:t> </a:t>
            </a:r>
            <a:r>
              <a:rPr lang="pl-PL" b="0" i="0">
                <a:solidFill>
                  <a:srgbClr val="0A0A0A"/>
                </a:solidFill>
                <a:effectLst/>
                <a:latin typeface="Open Sans" panose="020B0606030504020204" pitchFamily="34" charset="0"/>
              </a:rPr>
              <a:t>i </a:t>
            </a:r>
            <a:r>
              <a:rPr lang="pl-PL" b="1" i="0" err="1">
                <a:solidFill>
                  <a:srgbClr val="0A0A0A"/>
                </a:solidFill>
                <a:effectLst/>
                <a:latin typeface="Open Sans" panose="020B0606030504020204" pitchFamily="34" charset="0"/>
              </a:rPr>
              <a:t>out_features</a:t>
            </a:r>
            <a:r>
              <a:rPr lang="pl-PL" b="1" i="0">
                <a:solidFill>
                  <a:srgbClr val="0A0A0A"/>
                </a:solidFill>
                <a:effectLst/>
                <a:latin typeface="Open Sans" panose="020B0606030504020204" pitchFamily="34" charset="0"/>
              </a:rPr>
              <a:t> </a:t>
            </a:r>
            <a:r>
              <a:rPr lang="pl-PL" b="0" i="0">
                <a:solidFill>
                  <a:srgbClr val="0A0A0A"/>
                </a:solidFill>
                <a:effectLst/>
                <a:latin typeface="Open Sans" panose="020B0606030504020204" pitchFamily="34" charset="0"/>
              </a:rPr>
              <a:t>w jednym kroku są odpowiednio </a:t>
            </a:r>
            <a:r>
              <a:rPr lang="pl-PL" b="1" i="0" err="1">
                <a:solidFill>
                  <a:srgbClr val="0A0A0A"/>
                </a:solidFill>
                <a:effectLst/>
                <a:latin typeface="Open Sans" panose="020B0606030504020204" pitchFamily="34" charset="0"/>
              </a:rPr>
              <a:t>in_channels</a:t>
            </a:r>
            <a:r>
              <a:rPr lang="pl-PL" b="1" i="0">
                <a:solidFill>
                  <a:srgbClr val="0A0A0A"/>
                </a:solidFill>
                <a:effectLst/>
                <a:latin typeface="Open Sans" panose="020B0606030504020204" pitchFamily="34" charset="0"/>
              </a:rPr>
              <a:t> </a:t>
            </a:r>
            <a:r>
              <a:rPr lang="pl-PL" b="0" i="0">
                <a:solidFill>
                  <a:srgbClr val="0A0A0A"/>
                </a:solidFill>
                <a:effectLst/>
                <a:latin typeface="Open Sans" panose="020B0606030504020204" pitchFamily="34" charset="0"/>
              </a:rPr>
              <a:t>i </a:t>
            </a:r>
            <a:r>
              <a:rPr lang="pl-PL" b="1" i="0" err="1">
                <a:solidFill>
                  <a:srgbClr val="0A0A0A"/>
                </a:solidFill>
                <a:effectLst/>
                <a:latin typeface="Open Sans" panose="020B0606030504020204" pitchFamily="34" charset="0"/>
              </a:rPr>
              <a:t>in_features</a:t>
            </a:r>
            <a:r>
              <a:rPr lang="pl-PL" b="1" i="0">
                <a:solidFill>
                  <a:srgbClr val="0A0A0A"/>
                </a:solidFill>
                <a:effectLst/>
                <a:latin typeface="Open Sans" panose="020B0606030504020204" pitchFamily="34" charset="0"/>
              </a:rPr>
              <a:t> </a:t>
            </a:r>
            <a:r>
              <a:rPr lang="pl-PL" b="0" i="0">
                <a:solidFill>
                  <a:srgbClr val="0A0A0A"/>
                </a:solidFill>
                <a:effectLst/>
                <a:latin typeface="Open Sans" panose="020B0606030504020204" pitchFamily="34" charset="0"/>
              </a:rPr>
              <a:t>następnej warstwy. Następnie, w metodzie </a:t>
            </a:r>
            <a:r>
              <a:rPr lang="pl-PL" b="1" i="0" err="1">
                <a:solidFill>
                  <a:srgbClr val="0A0A0A"/>
                </a:solidFill>
                <a:effectLst/>
                <a:latin typeface="Open Sans" panose="020B0606030504020204" pitchFamily="34" charset="0"/>
              </a:rPr>
              <a:t>forward</a:t>
            </a:r>
            <a:r>
              <a:rPr lang="pl-PL" b="0" i="0">
                <a:solidFill>
                  <a:srgbClr val="0A0A0A"/>
                </a:solidFill>
                <a:effectLst/>
                <a:latin typeface="Open Sans" panose="020B0606030504020204" pitchFamily="34" charset="0"/>
              </a:rPr>
              <a:t> (jak sugeruje nazwa), dane wejściowe są podawane w kierunku do przodu, przez warstwy ukryte i funkcję aktywacji, dając wynik. Spośród wielu funkcji aktywacji (</a:t>
            </a:r>
            <a:r>
              <a:rPr lang="pl-PL" b="0" i="0" err="1">
                <a:solidFill>
                  <a:srgbClr val="0A0A0A"/>
                </a:solidFill>
                <a:effectLst/>
                <a:latin typeface="Open Sans" panose="020B0606030504020204" pitchFamily="34" charset="0"/>
              </a:rPr>
              <a:t>tanh</a:t>
            </a:r>
            <a:r>
              <a:rPr lang="pl-PL" b="0" i="0">
                <a:solidFill>
                  <a:srgbClr val="0A0A0A"/>
                </a:solidFill>
                <a:effectLst/>
                <a:latin typeface="Open Sans" panose="020B0606030504020204" pitchFamily="34" charset="0"/>
              </a:rPr>
              <a:t>, </a:t>
            </a:r>
            <a:r>
              <a:rPr lang="pl-PL" b="0" i="0" err="1">
                <a:solidFill>
                  <a:srgbClr val="0A0A0A"/>
                </a:solidFill>
                <a:effectLst/>
                <a:latin typeface="Open Sans" panose="020B0606030504020204" pitchFamily="34" charset="0"/>
              </a:rPr>
              <a:t>sigmoid</a:t>
            </a:r>
            <a:r>
              <a:rPr lang="pl-PL" b="0" i="0">
                <a:solidFill>
                  <a:srgbClr val="0A0A0A"/>
                </a:solidFill>
                <a:effectLst/>
                <a:latin typeface="Open Sans" panose="020B0606030504020204" pitchFamily="34" charset="0"/>
              </a:rPr>
              <a:t>, wykładnicza jednostka liniowa itp.) użyjemy funkcji </a:t>
            </a:r>
            <a:r>
              <a:rPr lang="pl-PL" b="1" i="0" err="1">
                <a:solidFill>
                  <a:srgbClr val="0A0A0A"/>
                </a:solidFill>
                <a:effectLst/>
                <a:latin typeface="Open Sans" panose="020B0606030504020204" pitchFamily="34" charset="0"/>
              </a:rPr>
              <a:t>ReLu</a:t>
            </a:r>
            <a:r>
              <a:rPr lang="pl-PL" b="0" i="0">
                <a:solidFill>
                  <a:srgbClr val="0A0A0A"/>
                </a:solidFill>
                <a:effectLst/>
                <a:latin typeface="Open Sans" panose="020B0606030504020204" pitchFamily="34" charset="0"/>
              </a:rPr>
              <a:t>, ponieważ jest ona najbardziej popularna i daje wiarygodne wyniki.</a:t>
            </a:r>
          </a:p>
        </p:txBody>
      </p:sp>
      <p:pic>
        <p:nvPicPr>
          <p:cNvPr id="5" name="Obraz 4">
            <a:extLst>
              <a:ext uri="{FF2B5EF4-FFF2-40B4-BE49-F238E27FC236}">
                <a16:creationId xmlns:a16="http://schemas.microsoft.com/office/drawing/2014/main" id="{E386DF9F-3BEE-5AA0-9670-961E0C31FD5E}"/>
              </a:ext>
            </a:extLst>
          </p:cNvPr>
          <p:cNvPicPr>
            <a:picLocks noChangeAspect="1"/>
          </p:cNvPicPr>
          <p:nvPr/>
        </p:nvPicPr>
        <p:blipFill>
          <a:blip r:embed="rId2"/>
          <a:stretch>
            <a:fillRect/>
          </a:stretch>
        </p:blipFill>
        <p:spPr>
          <a:xfrm>
            <a:off x="3511471" y="2651013"/>
            <a:ext cx="6175737" cy="3952472"/>
          </a:xfrm>
          <a:prstGeom prst="rect">
            <a:avLst/>
          </a:prstGeom>
        </p:spPr>
      </p:pic>
    </p:spTree>
    <p:extLst>
      <p:ext uri="{BB962C8B-B14F-4D97-AF65-F5344CB8AC3E}">
        <p14:creationId xmlns:p14="http://schemas.microsoft.com/office/powerpoint/2010/main" val="374321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5B5D66C4-3ABA-DA8D-6924-E2D669952E6E}"/>
              </a:ext>
            </a:extLst>
          </p:cNvPr>
          <p:cNvSpPr txBox="1"/>
          <p:nvPr/>
        </p:nvSpPr>
        <p:spPr>
          <a:xfrm>
            <a:off x="2107194" y="181131"/>
            <a:ext cx="8421985" cy="646331"/>
          </a:xfrm>
          <a:prstGeom prst="rect">
            <a:avLst/>
          </a:prstGeom>
          <a:noFill/>
        </p:spPr>
        <p:txBody>
          <a:bodyPr wrap="square">
            <a:spAutoFit/>
          </a:bodyPr>
          <a:lstStyle/>
          <a:p>
            <a:pPr algn="l" fontAlgn="base"/>
            <a:r>
              <a:rPr lang="pl-PL" b="1" i="0" cap="all">
                <a:effectLst/>
                <a:latin typeface="inherit"/>
              </a:rPr>
              <a:t>TWORZENIE OBIEKTU</a:t>
            </a:r>
            <a:endParaRPr lang="pl-PL" b="1" i="0" cap="all">
              <a:effectLst/>
              <a:latin typeface="Open Sans" panose="020B0606030504020204" pitchFamily="34" charset="0"/>
            </a:endParaRPr>
          </a:p>
          <a:p>
            <a:pPr algn="l" fontAlgn="base"/>
            <a:r>
              <a:rPr lang="pl-PL" b="0" i="0">
                <a:solidFill>
                  <a:srgbClr val="0A0A0A"/>
                </a:solidFill>
                <a:effectLst/>
                <a:latin typeface="Open Sans" panose="020B0606030504020204" pitchFamily="34" charset="0"/>
              </a:rPr>
              <a:t>Teraz stworzyliśmy obiekt klasy Network. Obiekt jest instancją klasy.</a:t>
            </a:r>
          </a:p>
        </p:txBody>
      </p:sp>
      <p:pic>
        <p:nvPicPr>
          <p:cNvPr id="5" name="Obraz 4">
            <a:extLst>
              <a:ext uri="{FF2B5EF4-FFF2-40B4-BE49-F238E27FC236}">
                <a16:creationId xmlns:a16="http://schemas.microsoft.com/office/drawing/2014/main" id="{52F0AE29-FC93-C1FC-6EF8-FD540D9C4E9F}"/>
              </a:ext>
            </a:extLst>
          </p:cNvPr>
          <p:cNvPicPr>
            <a:picLocks noChangeAspect="1"/>
          </p:cNvPicPr>
          <p:nvPr/>
        </p:nvPicPr>
        <p:blipFill>
          <a:blip r:embed="rId2"/>
          <a:stretch>
            <a:fillRect/>
          </a:stretch>
        </p:blipFill>
        <p:spPr>
          <a:xfrm>
            <a:off x="2558108" y="1023042"/>
            <a:ext cx="3842692" cy="745350"/>
          </a:xfrm>
          <a:prstGeom prst="rect">
            <a:avLst/>
          </a:prstGeom>
        </p:spPr>
      </p:pic>
      <p:sp>
        <p:nvSpPr>
          <p:cNvPr id="7" name="pole tekstowe 6">
            <a:extLst>
              <a:ext uri="{FF2B5EF4-FFF2-40B4-BE49-F238E27FC236}">
                <a16:creationId xmlns:a16="http://schemas.microsoft.com/office/drawing/2014/main" id="{38E17EDA-4DAD-3C88-BF6A-5478F68841B0}"/>
              </a:ext>
            </a:extLst>
          </p:cNvPr>
          <p:cNvSpPr txBox="1"/>
          <p:nvPr/>
        </p:nvSpPr>
        <p:spPr>
          <a:xfrm>
            <a:off x="604319" y="1963972"/>
            <a:ext cx="5796481" cy="4585871"/>
          </a:xfrm>
          <a:prstGeom prst="rect">
            <a:avLst/>
          </a:prstGeom>
          <a:noFill/>
        </p:spPr>
        <p:txBody>
          <a:bodyPr wrap="square">
            <a:spAutoFit/>
          </a:bodyPr>
          <a:lstStyle/>
          <a:p>
            <a:pPr algn="l" fontAlgn="base"/>
            <a:r>
              <a:rPr lang="pl-PL" b="1" i="0" cap="all">
                <a:effectLst/>
                <a:latin typeface="inherit"/>
              </a:rPr>
              <a:t>DEFINIOWANIE STRATY (LOSS), WSPÓŁCZYNNIKA UCZENIA SIĘ (LEARNING RATE) I OPTYMALIZATORA</a:t>
            </a:r>
            <a:endParaRPr lang="pl-PL" b="1" i="0" cap="all">
              <a:effectLst/>
              <a:latin typeface="Open Sans" panose="020B0606030504020204" pitchFamily="34" charset="0"/>
            </a:endParaRPr>
          </a:p>
          <a:p>
            <a:pPr algn="l" fontAlgn="base"/>
            <a:r>
              <a:rPr lang="pl-PL" sz="1600" b="0" i="0">
                <a:solidFill>
                  <a:srgbClr val="0A0A0A"/>
                </a:solidFill>
                <a:effectLst/>
                <a:latin typeface="Open Sans" panose="020B0606030504020204" pitchFamily="34" charset="0"/>
              </a:rPr>
              <a:t>Strata między entropią (zwana także stratą logarytmiczną) mierzy wydajność modelu klasyfikacyjnego i generuje prawdopodobieństwo między 0 a 1. Strata między entropią wzrasta, gdy prawdopodobieństwo przewidywania odbiega od rzeczywistej etykiety (dlatego dążymy do uzyskania niskiej wartości utraty entropii krzyżowej). </a:t>
            </a:r>
          </a:p>
          <a:p>
            <a:pPr algn="l" fontAlgn="base"/>
            <a:endParaRPr lang="pl-PL" sz="1600" b="0" i="0">
              <a:solidFill>
                <a:srgbClr val="0A0A0A"/>
              </a:solidFill>
              <a:effectLst/>
              <a:latin typeface="Open Sans" panose="020B0606030504020204" pitchFamily="34" charset="0"/>
            </a:endParaRPr>
          </a:p>
          <a:p>
            <a:pPr algn="l" fontAlgn="base"/>
            <a:r>
              <a:rPr lang="pl-PL" sz="1600" b="1" i="0">
                <a:solidFill>
                  <a:srgbClr val="0A0A0A"/>
                </a:solidFill>
                <a:effectLst/>
                <a:latin typeface="Open Sans" panose="020B0606030504020204" pitchFamily="34" charset="0"/>
              </a:rPr>
              <a:t>Adam </a:t>
            </a:r>
            <a:r>
              <a:rPr lang="pl-PL" sz="1600" b="0" i="0">
                <a:solidFill>
                  <a:srgbClr val="0A0A0A"/>
                </a:solidFill>
                <a:effectLst/>
                <a:latin typeface="Open Sans" panose="020B0606030504020204" pitchFamily="34" charset="0"/>
              </a:rPr>
              <a:t>to algorytm optymalizacyjny dla stochastycznego spadku gradientu. Po tym możesz pomyśleć, dlaczego nie ustawić bardzo wysokiego współczynnika uczenia, aby model uczył się bardzo szybko? Nie, tak nie jest. Dzieje się tak, ponieważ będzie miał niepożądaną rozbieżność w funkcji straty. A jeśli jest bardzo niska, będzie zbiegać się bardzo powoli/nie zbiegać się, ponieważ będziemy wprowadzać bardzo niewielkie zmiany w naszych </a:t>
            </a:r>
            <a:r>
              <a:rPr lang="pl-PL" sz="1600">
                <a:solidFill>
                  <a:srgbClr val="0A0A0A"/>
                </a:solidFill>
                <a:latin typeface="Open Sans" panose="020B0606030504020204" pitchFamily="34" charset="0"/>
              </a:rPr>
              <a:t>obciążeniach</a:t>
            </a:r>
            <a:r>
              <a:rPr lang="pl-PL" sz="1600" b="0" i="0">
                <a:solidFill>
                  <a:srgbClr val="0A0A0A"/>
                </a:solidFill>
                <a:effectLst/>
                <a:latin typeface="Open Sans" panose="020B0606030504020204" pitchFamily="34" charset="0"/>
              </a:rPr>
              <a:t> podczas procesu treningowego.</a:t>
            </a:r>
          </a:p>
        </p:txBody>
      </p:sp>
      <p:pic>
        <p:nvPicPr>
          <p:cNvPr id="9" name="Obraz 8">
            <a:extLst>
              <a:ext uri="{FF2B5EF4-FFF2-40B4-BE49-F238E27FC236}">
                <a16:creationId xmlns:a16="http://schemas.microsoft.com/office/drawing/2014/main" id="{794704E7-6062-1BFF-7EF8-550CE9034EC0}"/>
              </a:ext>
            </a:extLst>
          </p:cNvPr>
          <p:cNvPicPr>
            <a:picLocks noChangeAspect="1"/>
          </p:cNvPicPr>
          <p:nvPr/>
        </p:nvPicPr>
        <p:blipFill>
          <a:blip r:embed="rId3"/>
          <a:stretch>
            <a:fillRect/>
          </a:stretch>
        </p:blipFill>
        <p:spPr>
          <a:xfrm>
            <a:off x="6546263" y="3806273"/>
            <a:ext cx="5337731" cy="1426630"/>
          </a:xfrm>
          <a:prstGeom prst="rect">
            <a:avLst/>
          </a:prstGeom>
        </p:spPr>
      </p:pic>
    </p:spTree>
    <p:extLst>
      <p:ext uri="{BB962C8B-B14F-4D97-AF65-F5344CB8AC3E}">
        <p14:creationId xmlns:p14="http://schemas.microsoft.com/office/powerpoint/2010/main" val="152365637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B32FE34E1E1B240A5BEF7D8EA5C8703" ma:contentTypeVersion="11" ma:contentTypeDescription="Utwórz nowy dokument." ma:contentTypeScope="" ma:versionID="c1fcd85718c0de72a4ac370e68030232">
  <xsd:schema xmlns:xsd="http://www.w3.org/2001/XMLSchema" xmlns:xs="http://www.w3.org/2001/XMLSchema" xmlns:p="http://schemas.microsoft.com/office/2006/metadata/properties" xmlns:ns2="85e4739b-d0e0-4065-a80d-7c3a869519f7" xmlns:ns3="0273692e-26d7-4667-8c57-198464497e5a" targetNamespace="http://schemas.microsoft.com/office/2006/metadata/properties" ma:root="true" ma:fieldsID="7080ac7e8e54d768dd4df00d74394f87" ns2:_="" ns3:_="">
    <xsd:import namespace="85e4739b-d0e0-4065-a80d-7c3a869519f7"/>
    <xsd:import namespace="0273692e-26d7-4667-8c57-198464497e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e4739b-d0e0-4065-a80d-7c3a869519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i obrazów" ma:readOnly="false" ma:fieldId="{5cf76f15-5ced-4ddc-b409-7134ff3c332f}" ma:taxonomyMulti="true" ma:sspId="99f285bf-9bc8-44af-a2ef-b39ca4f7dad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73692e-26d7-4667-8c57-198464497e5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60dd90-7e46-4dd5-86e1-b6f25227d0a7}" ma:internalName="TaxCatchAll" ma:showField="CatchAllData" ma:web="0273692e-26d7-4667-8c57-198464497e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273692e-26d7-4667-8c57-198464497e5a" xsi:nil="true"/>
    <lcf76f155ced4ddcb4097134ff3c332f xmlns="85e4739b-d0e0-4065-a80d-7c3a869519f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681FAA-D3B0-4DF0-A250-72BC2D08701E}">
  <ds:schemaRefs>
    <ds:schemaRef ds:uri="0273692e-26d7-4667-8c57-198464497e5a"/>
    <ds:schemaRef ds:uri="85e4739b-d0e0-4065-a80d-7c3a869519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D0B87EF-0B61-4FFA-94BF-2896D3A6EE72}">
  <ds:schemaRefs>
    <ds:schemaRef ds:uri="0273692e-26d7-4667-8c57-198464497e5a"/>
    <ds:schemaRef ds:uri="85e4739b-d0e0-4065-a80d-7c3a869519f7"/>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84D421B-384E-4BF9-920D-74E30F3CB0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Marek Kruk</dc:creator>
  <cp:revision>1</cp:revision>
  <dcterms:created xsi:type="dcterms:W3CDTF">2023-05-22T08:26:18Z</dcterms:created>
  <dcterms:modified xsi:type="dcterms:W3CDTF">2025-06-12T14:29:29Z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0x0101003B32FE34E1E1B240A5BEF7D8EA5C8703</vt:lpwstr>
  </property>
  <property fmtid="{D5CDD505-2E9C-101B-9397-08002B2CF9AE}" pid="3" name="MediaServiceImageTags">
    <vt:lpwstr/>
  </property>
</Properties>
</file>