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82" r:id="rId5"/>
    <p:sldId id="283" r:id="rId6"/>
    <p:sldId id="284" r:id="rId7"/>
    <p:sldId id="285" r:id="rId8"/>
    <p:sldId id="286" r:id="rId9"/>
    <p:sldId id="272"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81424-266A-4A9D-ADDD-56A402D44296}" v="1" dt="2025-06-05T13:46:39.616"/>
    <p1510:client id="{95F5050F-ECF6-411C-910D-D6F032AE6F0C}" v="2" dt="2025-06-05T14:21:40.3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tosz Rybiński" userId="S::158060@student.uwm.edu.pl::c564eacd-385a-4566-8068-9a4912f998d5" providerId="AD" clId="Web-{81D81424-266A-4A9D-ADDD-56A402D44296}"/>
    <pc:docChg chg="modSld">
      <pc:chgData name="Bartosz Rybiński" userId="S::158060@student.uwm.edu.pl::c564eacd-385a-4566-8068-9a4912f998d5" providerId="AD" clId="Web-{81D81424-266A-4A9D-ADDD-56A402D44296}" dt="2025-06-05T13:46:39.616" v="0" actId="1076"/>
      <pc:docMkLst>
        <pc:docMk/>
      </pc:docMkLst>
      <pc:sldChg chg="modSp">
        <pc:chgData name="Bartosz Rybiński" userId="S::158060@student.uwm.edu.pl::c564eacd-385a-4566-8068-9a4912f998d5" providerId="AD" clId="Web-{81D81424-266A-4A9D-ADDD-56A402D44296}" dt="2025-06-05T13:46:39.616" v="0" actId="1076"/>
        <pc:sldMkLst>
          <pc:docMk/>
          <pc:sldMk cId="48404595" sldId="282"/>
        </pc:sldMkLst>
        <pc:spChg chg="mod">
          <ac:chgData name="Bartosz Rybiński" userId="S::158060@student.uwm.edu.pl::c564eacd-385a-4566-8068-9a4912f998d5" providerId="AD" clId="Web-{81D81424-266A-4A9D-ADDD-56A402D44296}" dt="2025-06-05T13:46:39.616" v="0" actId="1076"/>
          <ac:spMkLst>
            <pc:docMk/>
            <pc:sldMk cId="48404595" sldId="282"/>
            <ac:spMk id="2" creationId="{B13ADE8D-2E58-14AD-2A03-FD3D833BD9BF}"/>
          </ac:spMkLst>
        </pc:spChg>
      </pc:sldChg>
    </pc:docChg>
  </pc:docChgLst>
  <pc:docChgLst>
    <pc:chgData name="Igor Ozga" userId="S::162253@student.uwm.edu.pl::30cb0fd1-1caa-4c3c-8fd4-ad7de73b477f" providerId="AD" clId="Web-{95F5050F-ECF6-411C-910D-D6F032AE6F0C}"/>
    <pc:docChg chg="modSld">
      <pc:chgData name="Igor Ozga" userId="S::162253@student.uwm.edu.pl::30cb0fd1-1caa-4c3c-8fd4-ad7de73b477f" providerId="AD" clId="Web-{95F5050F-ECF6-411C-910D-D6F032AE6F0C}" dt="2025-06-05T14:21:40.353" v="1" actId="1076"/>
      <pc:docMkLst>
        <pc:docMk/>
      </pc:docMkLst>
      <pc:sldChg chg="modSp">
        <pc:chgData name="Igor Ozga" userId="S::162253@student.uwm.edu.pl::30cb0fd1-1caa-4c3c-8fd4-ad7de73b477f" providerId="AD" clId="Web-{95F5050F-ECF6-411C-910D-D6F032AE6F0C}" dt="2025-06-05T14:21:40.353" v="1" actId="1076"/>
        <pc:sldMkLst>
          <pc:docMk/>
          <pc:sldMk cId="2437634699" sldId="280"/>
        </pc:sldMkLst>
        <pc:spChg chg="mod">
          <ac:chgData name="Igor Ozga" userId="S::162253@student.uwm.edu.pl::30cb0fd1-1caa-4c3c-8fd4-ad7de73b477f" providerId="AD" clId="Web-{95F5050F-ECF6-411C-910D-D6F032AE6F0C}" dt="2025-06-05T14:21:40.353" v="1" actId="1076"/>
          <ac:spMkLst>
            <pc:docMk/>
            <pc:sldMk cId="2437634699" sldId="280"/>
            <ac:spMk id="5" creationId="{CCA05C87-CEBB-AA82-829F-8A011D8C5B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385A77-5785-4483-8121-38FD7F995D2E}"/>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FE60BA03-1531-4DD2-BCD9-63A111865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9EFC8E34-EE77-42E0-AC29-7B90C18E26DE}"/>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5" name="Symbol zastępczy stopki 4">
            <a:extLst>
              <a:ext uri="{FF2B5EF4-FFF2-40B4-BE49-F238E27FC236}">
                <a16:creationId xmlns:a16="http://schemas.microsoft.com/office/drawing/2014/main" id="{B575C097-852E-4DDF-945B-574AB809D75A}"/>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87676ACD-8F79-4276-B776-8E27749343BF}"/>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216681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1FA131C-EB48-4A1C-9FDB-A36EE1BBE082}"/>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E284C7FC-5DAA-4456-AFCB-000D816ED986}"/>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5F5A45F4-46D8-47CC-9B73-954354251B8C}"/>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5" name="Symbol zastępczy stopki 4">
            <a:extLst>
              <a:ext uri="{FF2B5EF4-FFF2-40B4-BE49-F238E27FC236}">
                <a16:creationId xmlns:a16="http://schemas.microsoft.com/office/drawing/2014/main" id="{DF4F710A-7CC0-4DF8-B3E2-25D43FFF4A4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5A1543EA-6C38-40BA-B03F-774BF6C44579}"/>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011671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149F9837-7646-4E16-8B95-26945D077147}"/>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7A722BD1-BE3C-4A68-BD48-E015C0DB6233}"/>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5B7FAA1-6BEC-48C7-AE9B-2EE514CC1CFF}"/>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5" name="Symbol zastępczy stopki 4">
            <a:extLst>
              <a:ext uri="{FF2B5EF4-FFF2-40B4-BE49-F238E27FC236}">
                <a16:creationId xmlns:a16="http://schemas.microsoft.com/office/drawing/2014/main" id="{65128126-7A00-451D-AD4A-4CE79770F1E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355301EF-635D-4F49-9698-5A22AF74D2B6}"/>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42155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E6FB54F-C021-4DB9-B13B-2517DFD713D5}"/>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2A20DD4-EF9D-4794-99D0-31732CF7676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5F40C13-3772-4A5F-89DE-E9468920A892}"/>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5" name="Symbol zastępczy stopki 4">
            <a:extLst>
              <a:ext uri="{FF2B5EF4-FFF2-40B4-BE49-F238E27FC236}">
                <a16:creationId xmlns:a16="http://schemas.microsoft.com/office/drawing/2014/main" id="{57D12FD0-981D-49F6-9315-AA69EFDF028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663E1F3-0A14-4FD4-A4F8-D027E14C3364}"/>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92676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941D30-4DCC-451F-800F-178968663707}"/>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D05CF650-2F67-4FFC-B5D1-7A469EE04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B375D2E8-38EA-46E0-88C0-05FD87E00E45}"/>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5" name="Symbol zastępczy stopki 4">
            <a:extLst>
              <a:ext uri="{FF2B5EF4-FFF2-40B4-BE49-F238E27FC236}">
                <a16:creationId xmlns:a16="http://schemas.microsoft.com/office/drawing/2014/main" id="{F4086FF7-C32C-4E0E-996F-CB3F954389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406F29C-814C-4152-BE49-875E0339F8BC}"/>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84009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56BC67-96AE-4B8A-9EB8-4C341B7AB798}"/>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D3C6835-115D-4FCA-A3ED-610F8870BE64}"/>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D4C427EB-780A-4965-BDFB-DA471AFF9E99}"/>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182408A4-7559-48B2-B079-08BBAEC1FBB6}"/>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6" name="Symbol zastępczy stopki 5">
            <a:extLst>
              <a:ext uri="{FF2B5EF4-FFF2-40B4-BE49-F238E27FC236}">
                <a16:creationId xmlns:a16="http://schemas.microsoft.com/office/drawing/2014/main" id="{EED1FF9B-82C0-4342-911B-6877CF843C13}"/>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C5F690F-0138-470F-962D-7C4E2897AB07}"/>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75680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5E67EE-9936-44F7-AA9B-34D7CC7705D6}"/>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05ED49C-3838-4093-A9C0-A5E758E231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A53F477-CE1C-4400-ACF1-67FA7D9189BF}"/>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1F374DD4-5645-43AF-8268-42FCABD428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338DFE2A-FF64-4477-9783-E27340FD4C77}"/>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9323F103-0C42-4A96-AF49-25C31B20D6DC}"/>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8" name="Symbol zastępczy stopki 7">
            <a:extLst>
              <a:ext uri="{FF2B5EF4-FFF2-40B4-BE49-F238E27FC236}">
                <a16:creationId xmlns:a16="http://schemas.microsoft.com/office/drawing/2014/main" id="{8ED6C230-5E99-4316-8EB4-904D9724391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3697DDD3-123E-4B59-BB4E-831C844CB36A}"/>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362838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4BAE09-BE40-435C-97F5-2406D33A1570}"/>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54DED756-8AA1-4CC9-8931-269511B413CF}"/>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4" name="Symbol zastępczy stopki 3">
            <a:extLst>
              <a:ext uri="{FF2B5EF4-FFF2-40B4-BE49-F238E27FC236}">
                <a16:creationId xmlns:a16="http://schemas.microsoft.com/office/drawing/2014/main" id="{976C4A6A-358A-4E19-935E-AA51207285FA}"/>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83E0BCA7-C7F9-4D4D-8257-D192C3641830}"/>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86170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BA85426-7102-42FE-AB85-F07F635F4C3A}"/>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3" name="Symbol zastępczy stopki 2">
            <a:extLst>
              <a:ext uri="{FF2B5EF4-FFF2-40B4-BE49-F238E27FC236}">
                <a16:creationId xmlns:a16="http://schemas.microsoft.com/office/drawing/2014/main" id="{3AC39500-A96B-4C7A-A797-C2B723D3F03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23DBDC32-3C57-49C0-9C84-11B0897C1B41}"/>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266504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A4B132-452E-4E8F-914A-13D2CC47168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0FF82009-A1CF-4A1A-B652-650DCA7071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68599B40-E2D6-42AD-A66A-5EFDD727F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B7AA4C93-047E-4284-96D5-6A1A2079EC49}"/>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6" name="Symbol zastępczy stopki 5">
            <a:extLst>
              <a:ext uri="{FF2B5EF4-FFF2-40B4-BE49-F238E27FC236}">
                <a16:creationId xmlns:a16="http://schemas.microsoft.com/office/drawing/2014/main" id="{621D51CE-B2D6-441D-BAD8-9926145F6FF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FF8F9E1D-C47F-4AE0-95A7-7EC53A402E0A}"/>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89205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5700FB8-A7AD-47D7-99D1-099FCDF5138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EE78493E-80B0-4B85-822F-598E61B59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A75DBCE7-8F14-4710-A57D-A76613B4E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A765FF8-9D05-4669-AC96-B911E7BA4C45}"/>
              </a:ext>
            </a:extLst>
          </p:cNvPr>
          <p:cNvSpPr>
            <a:spLocks noGrp="1"/>
          </p:cNvSpPr>
          <p:nvPr>
            <p:ph type="dt" sz="half" idx="10"/>
          </p:nvPr>
        </p:nvSpPr>
        <p:spPr/>
        <p:txBody>
          <a:bodyPr/>
          <a:lstStyle/>
          <a:p>
            <a:fld id="{9C557D83-16A8-4220-A57E-6054451DF6CA}" type="datetimeFigureOut">
              <a:rPr lang="pl-PL" smtClean="0"/>
              <a:t>05.06.2025</a:t>
            </a:fld>
            <a:endParaRPr lang="pl-PL"/>
          </a:p>
        </p:txBody>
      </p:sp>
      <p:sp>
        <p:nvSpPr>
          <p:cNvPr id="6" name="Symbol zastępczy stopki 5">
            <a:extLst>
              <a:ext uri="{FF2B5EF4-FFF2-40B4-BE49-F238E27FC236}">
                <a16:creationId xmlns:a16="http://schemas.microsoft.com/office/drawing/2014/main" id="{8DB1F12E-D46C-402A-BA31-2E20E9CED2E5}"/>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7CA41A39-42FA-408D-A8E7-C8275E9DA005}"/>
              </a:ext>
            </a:extLst>
          </p:cNvPr>
          <p:cNvSpPr>
            <a:spLocks noGrp="1"/>
          </p:cNvSpPr>
          <p:nvPr>
            <p:ph type="sldNum" sz="quarter" idx="12"/>
          </p:nvPr>
        </p:nvSpPr>
        <p:spPr/>
        <p:txBody>
          <a:bodyPr/>
          <a:lstStyle/>
          <a:p>
            <a:fld id="{8C16DC77-8310-4985-A9D6-8BE8CAC2924F}" type="slidenum">
              <a:rPr lang="pl-PL" smtClean="0"/>
              <a:t>‹#›</a:t>
            </a:fld>
            <a:endParaRPr lang="pl-PL"/>
          </a:p>
        </p:txBody>
      </p:sp>
    </p:spTree>
    <p:extLst>
      <p:ext uri="{BB962C8B-B14F-4D97-AF65-F5344CB8AC3E}">
        <p14:creationId xmlns:p14="http://schemas.microsoft.com/office/powerpoint/2010/main" val="1301085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015CE5B9-451B-4C1F-8227-071036150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1DD90A49-4B73-4740-BDBD-E60A5B166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40082E5-0EB5-4321-BEC5-7E3467189A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557D83-16A8-4220-A57E-6054451DF6CA}" type="datetimeFigureOut">
              <a:rPr lang="pl-PL" smtClean="0"/>
              <a:t>05.06.2025</a:t>
            </a:fld>
            <a:endParaRPr lang="pl-PL"/>
          </a:p>
        </p:txBody>
      </p:sp>
      <p:sp>
        <p:nvSpPr>
          <p:cNvPr id="5" name="Symbol zastępczy stopki 4">
            <a:extLst>
              <a:ext uri="{FF2B5EF4-FFF2-40B4-BE49-F238E27FC236}">
                <a16:creationId xmlns:a16="http://schemas.microsoft.com/office/drawing/2014/main" id="{349B6AB8-ADEC-42B3-B51D-546C4F19BB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168E58F8-AEEA-4C3E-9121-C7196CF4B9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6DC77-8310-4985-A9D6-8BE8CAC2924F}" type="slidenum">
              <a:rPr lang="pl-PL" smtClean="0"/>
              <a:t>‹#›</a:t>
            </a:fld>
            <a:endParaRPr lang="pl-PL"/>
          </a:p>
        </p:txBody>
      </p:sp>
    </p:spTree>
    <p:extLst>
      <p:ext uri="{BB962C8B-B14F-4D97-AF65-F5344CB8AC3E}">
        <p14:creationId xmlns:p14="http://schemas.microsoft.com/office/powerpoint/2010/main" val="343396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F1E204A1-28DA-4D3B-B96E-88E48B1E32E4}"/>
              </a:ext>
            </a:extLst>
          </p:cNvPr>
          <p:cNvSpPr txBox="1"/>
          <p:nvPr/>
        </p:nvSpPr>
        <p:spPr>
          <a:xfrm>
            <a:off x="731520" y="90790"/>
            <a:ext cx="6814685" cy="1384995"/>
          </a:xfrm>
          <a:prstGeom prst="rect">
            <a:avLst/>
          </a:prstGeom>
          <a:noFill/>
        </p:spPr>
        <p:txBody>
          <a:bodyPr wrap="square" rtlCol="0">
            <a:spAutoFit/>
          </a:bodyPr>
          <a:lstStyle/>
          <a:p>
            <a:r>
              <a:rPr lang="pl-PL" sz="2800" b="1">
                <a:solidFill>
                  <a:srgbClr val="FF0000"/>
                </a:solidFill>
              </a:rPr>
              <a:t>Głębokie uczenie – 2 warstwy
Wprowadzenie do rozpoznawania obrazów
</a:t>
            </a:r>
          </a:p>
        </p:txBody>
      </p:sp>
      <p:sp>
        <p:nvSpPr>
          <p:cNvPr id="5" name="pole tekstowe 4">
            <a:extLst>
              <a:ext uri="{FF2B5EF4-FFF2-40B4-BE49-F238E27FC236}">
                <a16:creationId xmlns:a16="http://schemas.microsoft.com/office/drawing/2014/main" id="{28EB8303-0DA2-4983-81E0-30E30BDF9FE9}"/>
              </a:ext>
            </a:extLst>
          </p:cNvPr>
          <p:cNvSpPr txBox="1"/>
          <p:nvPr/>
        </p:nvSpPr>
        <p:spPr>
          <a:xfrm>
            <a:off x="1961964" y="1210154"/>
            <a:ext cx="5442013" cy="646331"/>
          </a:xfrm>
          <a:prstGeom prst="rect">
            <a:avLst/>
          </a:prstGeom>
          <a:noFill/>
        </p:spPr>
        <p:txBody>
          <a:bodyPr wrap="square" rtlCol="0">
            <a:spAutoFit/>
          </a:bodyPr>
          <a:lstStyle/>
          <a:p>
            <a:r>
              <a:rPr lang="pl-PL"/>
              <a:t>Dokładność rozróżnienia   
</a:t>
            </a:r>
          </a:p>
        </p:txBody>
      </p:sp>
      <p:sp>
        <p:nvSpPr>
          <p:cNvPr id="7" name="pole tekstowe 6">
            <a:extLst>
              <a:ext uri="{FF2B5EF4-FFF2-40B4-BE49-F238E27FC236}">
                <a16:creationId xmlns:a16="http://schemas.microsoft.com/office/drawing/2014/main" id="{06E08FDA-AA8B-48B4-975B-1C6E2D1E492A}"/>
              </a:ext>
            </a:extLst>
          </p:cNvPr>
          <p:cNvSpPr txBox="1"/>
          <p:nvPr/>
        </p:nvSpPr>
        <p:spPr>
          <a:xfrm>
            <a:off x="4527612" y="1207950"/>
            <a:ext cx="6094520" cy="369332"/>
          </a:xfrm>
          <a:prstGeom prst="rect">
            <a:avLst/>
          </a:prstGeom>
          <a:noFill/>
        </p:spPr>
        <p:txBody>
          <a:bodyPr wrap="square">
            <a:spAutoFit/>
          </a:bodyPr>
          <a:lstStyle/>
          <a:p>
            <a:r>
              <a:rPr lang="pl-PL" b="0" i="0">
                <a:solidFill>
                  <a:srgbClr val="595858"/>
                </a:solidFill>
                <a:effectLst/>
                <a:latin typeface="roboto" panose="02000000000000000000" pitchFamily="2" charset="0"/>
              </a:rPr>
              <a:t> </a:t>
            </a:r>
            <a:r>
              <a:rPr lang="pl-PL" b="1" i="0" err="1">
                <a:solidFill>
                  <a:srgbClr val="595858"/>
                </a:solidFill>
                <a:effectLst/>
                <a:latin typeface="roboto" panose="02000000000000000000" pitchFamily="2" charset="0"/>
              </a:rPr>
              <a:t>Sign</a:t>
            </a:r>
            <a:r>
              <a:rPr lang="pl-PL" b="1" i="0">
                <a:solidFill>
                  <a:srgbClr val="595858"/>
                </a:solidFill>
                <a:effectLst/>
                <a:latin typeface="roboto" panose="02000000000000000000" pitchFamily="2" charset="0"/>
              </a:rPr>
              <a:t> Language </a:t>
            </a:r>
            <a:r>
              <a:rPr lang="pl-PL" b="1" i="0" err="1">
                <a:solidFill>
                  <a:srgbClr val="595858"/>
                </a:solidFill>
                <a:effectLst/>
                <a:latin typeface="roboto" panose="02000000000000000000" pitchFamily="2" charset="0"/>
              </a:rPr>
              <a:t>Digits</a:t>
            </a:r>
            <a:r>
              <a:rPr lang="pl-PL" b="1" i="0">
                <a:solidFill>
                  <a:srgbClr val="595858"/>
                </a:solidFill>
                <a:effectLst/>
                <a:latin typeface="roboto" panose="02000000000000000000" pitchFamily="2" charset="0"/>
              </a:rPr>
              <a:t> </a:t>
            </a:r>
            <a:endParaRPr lang="pl-PL"/>
          </a:p>
        </p:txBody>
      </p:sp>
      <p:pic>
        <p:nvPicPr>
          <p:cNvPr id="9" name="Obraz 8">
            <a:extLst>
              <a:ext uri="{FF2B5EF4-FFF2-40B4-BE49-F238E27FC236}">
                <a16:creationId xmlns:a16="http://schemas.microsoft.com/office/drawing/2014/main" id="{27612154-C4F4-492B-BEE7-696A72565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610" y="1820588"/>
            <a:ext cx="4476821" cy="4565268"/>
          </a:xfrm>
          <a:prstGeom prst="rect">
            <a:avLst/>
          </a:prstGeom>
        </p:spPr>
      </p:pic>
      <p:sp>
        <p:nvSpPr>
          <p:cNvPr id="15" name="pole tekstowe 14">
            <a:extLst>
              <a:ext uri="{FF2B5EF4-FFF2-40B4-BE49-F238E27FC236}">
                <a16:creationId xmlns:a16="http://schemas.microsoft.com/office/drawing/2014/main" id="{849219E0-3215-4A25-9DEC-C9A13713BC3A}"/>
              </a:ext>
            </a:extLst>
          </p:cNvPr>
          <p:cNvSpPr txBox="1"/>
          <p:nvPr/>
        </p:nvSpPr>
        <p:spPr>
          <a:xfrm>
            <a:off x="4758431" y="2066810"/>
            <a:ext cx="7306323" cy="4770537"/>
          </a:xfrm>
          <a:prstGeom prst="rect">
            <a:avLst/>
          </a:prstGeom>
          <a:noFill/>
        </p:spPr>
        <p:txBody>
          <a:bodyPr wrap="square">
            <a:spAutoFit/>
          </a:bodyPr>
          <a:lstStyle/>
          <a:p>
            <a:r>
              <a:rPr lang="en-US" sz="1600" b="1" err="1">
                <a:solidFill>
                  <a:srgbClr val="333333"/>
                </a:solidFill>
                <a:latin typeface="poppins"/>
              </a:rPr>
              <a:t>Przegląd</a:t>
            </a:r>
            <a:r>
              <a:rPr lang="en-US" sz="1600" b="1">
                <a:solidFill>
                  <a:srgbClr val="333333"/>
                </a:solidFill>
                <a:latin typeface="poppins"/>
              </a:rPr>
              <a:t> </a:t>
            </a:r>
            <a:r>
              <a:rPr lang="en-US" sz="1600" b="1" err="1">
                <a:solidFill>
                  <a:srgbClr val="333333"/>
                </a:solidFill>
                <a:latin typeface="poppins"/>
              </a:rPr>
              <a:t>danych</a:t>
            </a:r>
            <a:r>
              <a:rPr lang="en-US" sz="1600" b="1">
                <a:solidFill>
                  <a:srgbClr val="333333"/>
                </a:solidFill>
                <a:latin typeface="poppins"/>
              </a:rPr>
              <a:t>
</a:t>
            </a:r>
            <a:endParaRPr lang="en-US" sz="1600" b="1" i="0">
              <a:solidFill>
                <a:srgbClr val="333333"/>
              </a:solidFill>
              <a:effectLst/>
              <a:latin typeface="poppins"/>
            </a:endParaRPr>
          </a:p>
          <a:p>
            <a:pPr>
              <a:buFont typeface="Arial" panose="020B0604020202020204" pitchFamily="34" charset="0"/>
              <a:buChar char="•"/>
            </a:pPr>
            <a:r>
              <a:rPr lang="pl-PL" sz="1600">
                <a:solidFill>
                  <a:srgbClr val="595858"/>
                </a:solidFill>
                <a:latin typeface="roboto" panose="02000000000000000000" pitchFamily="2" charset="0"/>
              </a:rPr>
              <a:t>W tym zbiorze danych znajduje się 2062 obrazów cyfrowych w języku migowym</a:t>
            </a:r>
            <a:r>
              <a:rPr lang="en-US" sz="1600" b="0" i="0">
                <a:solidFill>
                  <a:srgbClr val="595858"/>
                </a:solidFill>
                <a:effectLst/>
                <a:latin typeface="roboto" panose="02000000000000000000" pitchFamily="2" charset="0"/>
              </a:rPr>
              <a:t>.</a:t>
            </a:r>
            <a:endParaRPr lang="pl-PL" sz="1600" b="0" i="0">
              <a:solidFill>
                <a:srgbClr val="595858"/>
              </a:solidFill>
              <a:effectLst/>
              <a:latin typeface="roboto" panose="02000000000000000000" pitchFamily="2" charset="0"/>
            </a:endParaRPr>
          </a:p>
          <a:p>
            <a:pPr algn="l">
              <a:buFont typeface="Arial" panose="020B0604020202020204" pitchFamily="34" charset="0"/>
              <a:buChar char="•"/>
            </a:pPr>
            <a:endParaRPr lang="en-US" sz="1600" b="0" i="0">
              <a:solidFill>
                <a:srgbClr val="595858"/>
              </a:solidFill>
              <a:effectLst/>
              <a:latin typeface="roboto" panose="02000000000000000000" pitchFamily="2" charset="0"/>
            </a:endParaRPr>
          </a:p>
          <a:p>
            <a:pPr>
              <a:buFont typeface="Arial" panose="020B0604020202020204" pitchFamily="34" charset="0"/>
              <a:buChar char="•"/>
            </a:pPr>
            <a:r>
              <a:rPr lang="pl-PL" sz="1600">
                <a:solidFill>
                  <a:srgbClr val="595858"/>
                </a:solidFill>
                <a:latin typeface="roboto" panose="02000000000000000000" pitchFamily="2" charset="0"/>
              </a:rPr>
              <a:t>Ponieważ istnieje 10 cyfr od 0 do 9, istnieje 10 unikalnych obrazów znaków</a:t>
            </a:r>
            <a:r>
              <a:rPr lang="en-US" sz="1600" b="0" i="0">
                <a:solidFill>
                  <a:srgbClr val="595858"/>
                </a:solidFill>
                <a:effectLst/>
                <a:latin typeface="roboto" panose="02000000000000000000" pitchFamily="2" charset="0"/>
              </a:rPr>
              <a:t>.</a:t>
            </a:r>
            <a:endParaRPr lang="pl-PL" sz="1600" b="0" i="0">
              <a:solidFill>
                <a:srgbClr val="595858"/>
              </a:solidFill>
              <a:effectLst/>
              <a:latin typeface="roboto" panose="02000000000000000000" pitchFamily="2" charset="0"/>
            </a:endParaRPr>
          </a:p>
          <a:p>
            <a:pPr algn="l">
              <a:buFont typeface="Arial" panose="020B0604020202020204" pitchFamily="34" charset="0"/>
              <a:buChar char="•"/>
            </a:pPr>
            <a:endParaRPr lang="en-US" sz="1600" b="0" i="0">
              <a:solidFill>
                <a:srgbClr val="595858"/>
              </a:solidFill>
              <a:effectLst/>
              <a:latin typeface="roboto" panose="02000000000000000000" pitchFamily="2" charset="0"/>
            </a:endParaRPr>
          </a:p>
          <a:p>
            <a:pPr>
              <a:buFont typeface="Arial" panose="020B0604020202020204" pitchFamily="34" charset="0"/>
              <a:buChar char="•"/>
            </a:pPr>
            <a:r>
              <a:rPr lang="pl-PL" sz="1600">
                <a:solidFill>
                  <a:srgbClr val="595858"/>
                </a:solidFill>
                <a:latin typeface="roboto" panose="02000000000000000000" pitchFamily="2" charset="0"/>
              </a:rPr>
              <a:t>Będziemy używać tylko 0 i 1 (Aby było to proste dla uczniów</a:t>
            </a:r>
            <a:r>
              <a:rPr lang="en-US" sz="1600" b="0" i="0">
                <a:solidFill>
                  <a:srgbClr val="595858"/>
                </a:solidFill>
                <a:effectLst/>
                <a:latin typeface="roboto" panose="02000000000000000000" pitchFamily="2" charset="0"/>
              </a:rPr>
              <a:t>)</a:t>
            </a:r>
            <a:endParaRPr lang="pl-PL" sz="1600" b="0" i="0">
              <a:solidFill>
                <a:srgbClr val="595858"/>
              </a:solidFill>
              <a:effectLst/>
              <a:latin typeface="roboto" panose="02000000000000000000" pitchFamily="2" charset="0"/>
            </a:endParaRPr>
          </a:p>
          <a:p>
            <a:pPr algn="l">
              <a:buFont typeface="Arial" panose="020B0604020202020204" pitchFamily="34" charset="0"/>
              <a:buChar char="•"/>
            </a:pPr>
            <a:endParaRPr lang="en-US" sz="1600" b="0" i="0">
              <a:solidFill>
                <a:srgbClr val="595858"/>
              </a:solidFill>
              <a:effectLst/>
              <a:latin typeface="roboto" panose="02000000000000000000" pitchFamily="2" charset="0"/>
            </a:endParaRPr>
          </a:p>
          <a:p>
            <a:pPr>
              <a:buFont typeface="Arial" panose="020B0604020202020204" pitchFamily="34" charset="0"/>
              <a:buChar char="•"/>
            </a:pPr>
            <a:r>
              <a:rPr lang="pl-PL" sz="1600">
                <a:solidFill>
                  <a:srgbClr val="595858"/>
                </a:solidFill>
                <a:latin typeface="roboto" panose="02000000000000000000" pitchFamily="2" charset="0"/>
              </a:rPr>
              <a:t>W danych znak dłoni dla 0 znajduje się między indeksami 204 i 408. Jest 205 próbek dla 0.
</a:t>
            </a:r>
            <a:endParaRPr lang="en-US" sz="1600" b="0" i="0">
              <a:solidFill>
                <a:srgbClr val="595858"/>
              </a:solidFill>
              <a:effectLst/>
              <a:latin typeface="roboto" panose="02000000000000000000" pitchFamily="2" charset="0"/>
            </a:endParaRPr>
          </a:p>
          <a:p>
            <a:pPr>
              <a:buFont typeface="Arial" panose="020B0604020202020204" pitchFamily="34" charset="0"/>
              <a:buChar char="•"/>
            </a:pPr>
            <a:r>
              <a:rPr lang="pl-PL" sz="1600">
                <a:solidFill>
                  <a:srgbClr val="595858"/>
                </a:solidFill>
                <a:latin typeface="roboto" panose="02000000000000000000" pitchFamily="2" charset="0"/>
              </a:rPr>
              <a:t>Ponadto znak dłoni dla 1 znajduje się między indeksami 822 i 1027. Istnieje 206 próbek.
</a:t>
            </a:r>
            <a:endParaRPr lang="en-US" sz="1600" b="0" i="0">
              <a:solidFill>
                <a:srgbClr val="595858"/>
              </a:solidFill>
              <a:effectLst/>
              <a:latin typeface="roboto" panose="02000000000000000000" pitchFamily="2" charset="0"/>
            </a:endParaRPr>
          </a:p>
          <a:p>
            <a:pPr>
              <a:buFont typeface="Arial" panose="020B0604020202020204" pitchFamily="34" charset="0"/>
              <a:buChar char="•"/>
            </a:pPr>
            <a:r>
              <a:rPr lang="pl-PL" sz="1600">
                <a:solidFill>
                  <a:srgbClr val="595858"/>
                </a:solidFill>
                <a:latin typeface="roboto" panose="02000000000000000000" pitchFamily="2" charset="0"/>
              </a:rPr>
              <a:t>Dlatego użyjemy 205 - 206 próbek z każdej klasy (</a:t>
            </a:r>
            <a:r>
              <a:rPr lang="pl-PL" sz="1600" i="1">
                <a:solidFill>
                  <a:srgbClr val="595858"/>
                </a:solidFill>
                <a:latin typeface="roboto" panose="02000000000000000000" pitchFamily="2" charset="0"/>
              </a:rPr>
              <a:t>Uwaga: w rzeczywistości 205 próbek to znacznie mniej dla właściwego modelu </a:t>
            </a:r>
            <a:r>
              <a:rPr lang="pl-PL" sz="1600" i="1" err="1">
                <a:solidFill>
                  <a:srgbClr val="595858"/>
                </a:solidFill>
                <a:latin typeface="roboto" panose="02000000000000000000" pitchFamily="2" charset="0"/>
              </a:rPr>
              <a:t>Deep</a:t>
            </a:r>
            <a:r>
              <a:rPr lang="pl-PL" sz="1600" i="1">
                <a:solidFill>
                  <a:srgbClr val="595858"/>
                </a:solidFill>
                <a:latin typeface="roboto" panose="02000000000000000000" pitchFamily="2" charset="0"/>
              </a:rPr>
              <a:t> Learning, ale ponieważ jest to samouczek, możemy to zignorować)</a:t>
            </a:r>
            <a:r>
              <a:rPr lang="pl-PL" sz="1600">
                <a:solidFill>
                  <a:srgbClr val="595858"/>
                </a:solidFill>
                <a:latin typeface="roboto" panose="02000000000000000000" pitchFamily="2" charset="0"/>
              </a:rPr>
              <a:t>
</a:t>
            </a:r>
            <a:endParaRPr lang="en-US" sz="1600" b="0" i="0">
              <a:solidFill>
                <a:srgbClr val="595858"/>
              </a:solidFill>
              <a:effectLst/>
              <a:latin typeface="roboto" panose="02000000000000000000" pitchFamily="2" charset="0"/>
            </a:endParaRPr>
          </a:p>
        </p:txBody>
      </p:sp>
      <p:cxnSp>
        <p:nvCxnSpPr>
          <p:cNvPr id="3" name="Łącznik prosty ze strzałką 2">
            <a:extLst>
              <a:ext uri="{FF2B5EF4-FFF2-40B4-BE49-F238E27FC236}">
                <a16:creationId xmlns:a16="http://schemas.microsoft.com/office/drawing/2014/main" id="{2078762D-BE63-45DC-9885-CA0536C9B963}"/>
              </a:ext>
            </a:extLst>
          </p:cNvPr>
          <p:cNvCxnSpPr/>
          <p:nvPr/>
        </p:nvCxnSpPr>
        <p:spPr>
          <a:xfrm flipH="1">
            <a:off x="4758431" y="3231472"/>
            <a:ext cx="1864311" cy="390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wal 5">
            <a:extLst>
              <a:ext uri="{FF2B5EF4-FFF2-40B4-BE49-F238E27FC236}">
                <a16:creationId xmlns:a16="http://schemas.microsoft.com/office/drawing/2014/main" id="{0E8DF5AA-3487-4658-A346-B161CCF4E44D}"/>
              </a:ext>
            </a:extLst>
          </p:cNvPr>
          <p:cNvSpPr/>
          <p:nvPr/>
        </p:nvSpPr>
        <p:spPr>
          <a:xfrm>
            <a:off x="9785744" y="4116847"/>
            <a:ext cx="1349406" cy="497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0" name="Łącznik prosty ze strzałką 9">
            <a:extLst>
              <a:ext uri="{FF2B5EF4-FFF2-40B4-BE49-F238E27FC236}">
                <a16:creationId xmlns:a16="http://schemas.microsoft.com/office/drawing/2014/main" id="{8D64674A-60F7-49EE-84D1-382AF6F7B94C}"/>
              </a:ext>
            </a:extLst>
          </p:cNvPr>
          <p:cNvCxnSpPr>
            <a:cxnSpLocks/>
            <a:stCxn id="6" idx="2"/>
          </p:cNvCxnSpPr>
          <p:nvPr/>
        </p:nvCxnSpPr>
        <p:spPr>
          <a:xfrm flipH="1" flipV="1">
            <a:off x="795917" y="3607937"/>
            <a:ext cx="8989827" cy="757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Owal 11">
            <a:extLst>
              <a:ext uri="{FF2B5EF4-FFF2-40B4-BE49-F238E27FC236}">
                <a16:creationId xmlns:a16="http://schemas.microsoft.com/office/drawing/2014/main" id="{9A6577E7-8E9F-43D6-B34D-B86D2DEF277F}"/>
              </a:ext>
            </a:extLst>
          </p:cNvPr>
          <p:cNvSpPr/>
          <p:nvPr/>
        </p:nvSpPr>
        <p:spPr>
          <a:xfrm>
            <a:off x="9915059" y="4906276"/>
            <a:ext cx="1349406" cy="4971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13" name="Łącznik prosty ze strzałką 12">
            <a:extLst>
              <a:ext uri="{FF2B5EF4-FFF2-40B4-BE49-F238E27FC236}">
                <a16:creationId xmlns:a16="http://schemas.microsoft.com/office/drawing/2014/main" id="{872B8D4F-C022-47B9-8FBB-32AB6AE4C0DC}"/>
              </a:ext>
            </a:extLst>
          </p:cNvPr>
          <p:cNvCxnSpPr>
            <a:cxnSpLocks/>
            <a:stCxn id="12" idx="1"/>
          </p:cNvCxnSpPr>
          <p:nvPr/>
        </p:nvCxnSpPr>
        <p:spPr>
          <a:xfrm flipH="1" flipV="1">
            <a:off x="1627160" y="3773369"/>
            <a:ext cx="8485515" cy="1205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pole tekstowe 1">
            <a:extLst>
              <a:ext uri="{FF2B5EF4-FFF2-40B4-BE49-F238E27FC236}">
                <a16:creationId xmlns:a16="http://schemas.microsoft.com/office/drawing/2014/main" id="{B13ADE8D-2E58-14AD-2A03-FD3D833BD9BF}"/>
              </a:ext>
            </a:extLst>
          </p:cNvPr>
          <p:cNvSpPr txBox="1"/>
          <p:nvPr/>
        </p:nvSpPr>
        <p:spPr>
          <a:xfrm>
            <a:off x="7355977" y="186790"/>
            <a:ext cx="4660777" cy="1200329"/>
          </a:xfrm>
          <a:prstGeom prst="rect">
            <a:avLst/>
          </a:prstGeom>
          <a:solidFill>
            <a:schemeClr val="accent4">
              <a:lumMod val="40000"/>
              <a:lumOff val="60000"/>
            </a:schemeClr>
          </a:solidFill>
        </p:spPr>
        <p:txBody>
          <a:bodyPr wrap="square" rtlCol="0">
            <a:spAutoFit/>
          </a:bodyPr>
          <a:lstStyle/>
          <a:p>
            <a:r>
              <a:rPr lang="pl-PL"/>
              <a:t>Twoja praca: załaduj dane, napisz kod ze zrozumieniem (postępuj zgodnie ze wszystkimi wyjaśnieniami), wprowadź zalecane zmiany i wyślij kod i wizualizacje do TEAMS.</a:t>
            </a:r>
            <a:endParaRPr lang="en-GB"/>
          </a:p>
        </p:txBody>
      </p:sp>
      <p:sp>
        <p:nvSpPr>
          <p:cNvPr id="11" name="pole tekstowe 10">
            <a:extLst>
              <a:ext uri="{FF2B5EF4-FFF2-40B4-BE49-F238E27FC236}">
                <a16:creationId xmlns:a16="http://schemas.microsoft.com/office/drawing/2014/main" id="{A8780B3C-B7A1-54AB-6425-785FF4C66398}"/>
              </a:ext>
            </a:extLst>
          </p:cNvPr>
          <p:cNvSpPr txBox="1"/>
          <p:nvPr/>
        </p:nvSpPr>
        <p:spPr>
          <a:xfrm>
            <a:off x="7093260" y="1399569"/>
            <a:ext cx="5188250" cy="954107"/>
          </a:xfrm>
          <a:prstGeom prst="rect">
            <a:avLst/>
          </a:prstGeom>
          <a:noFill/>
        </p:spPr>
        <p:txBody>
          <a:bodyPr wrap="square">
            <a:spAutoFit/>
          </a:bodyPr>
          <a:lstStyle/>
          <a:p>
            <a:r>
              <a:rPr lang="en-GB" sz="1400"/>
              <a:t>https://www.analyticsvidhya.com/blog/2021/05/a-comprehensive-tutorial-on-deep-learning-part-1/?utm_source=feedburner&amp;utm_medium=email&amp;utm_campaign=Feed%3A+AnalyticsVidhya+%28Analytics+Vidhya%29</a:t>
            </a:r>
          </a:p>
        </p:txBody>
      </p:sp>
    </p:spTree>
    <p:extLst>
      <p:ext uri="{BB962C8B-B14F-4D97-AF65-F5344CB8AC3E}">
        <p14:creationId xmlns:p14="http://schemas.microsoft.com/office/powerpoint/2010/main" val="48404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66C2DF4-498A-6B5A-5B2A-970E705669A1}"/>
              </a:ext>
            </a:extLst>
          </p:cNvPr>
          <p:cNvSpPr txBox="1"/>
          <p:nvPr/>
        </p:nvSpPr>
        <p:spPr>
          <a:xfrm>
            <a:off x="513413" y="404495"/>
            <a:ext cx="6093500" cy="1477328"/>
          </a:xfrm>
          <a:prstGeom prst="rect">
            <a:avLst/>
          </a:prstGeom>
          <a:noFill/>
        </p:spPr>
        <p:txBody>
          <a:bodyPr wrap="square">
            <a:spAutoFit/>
          </a:bodyPr>
          <a:lstStyle/>
          <a:p>
            <a:pPr algn="l"/>
            <a:r>
              <a:rPr lang="en-GB" b="1" i="0">
                <a:solidFill>
                  <a:srgbClr val="222222"/>
                </a:solidFill>
                <a:effectLst/>
                <a:latin typeface="Lato" panose="020F0502020204030203" pitchFamily="34" charset="0"/>
              </a:rPr>
              <a:t>3) Cost Function and Loss Function</a:t>
            </a:r>
            <a:endParaRPr lang="pl-PL" b="1" i="0">
              <a:solidFill>
                <a:srgbClr val="222222"/>
              </a:solidFill>
              <a:effectLst/>
              <a:latin typeface="Lato" panose="020F0502020204030203" pitchFamily="34" charset="0"/>
            </a:endParaRPr>
          </a:p>
          <a:p>
            <a:pPr algn="l"/>
            <a:endParaRPr lang="en-GB" b="0" i="0">
              <a:solidFill>
                <a:srgbClr val="222222"/>
              </a:solidFill>
              <a:effectLst/>
              <a:latin typeface="Lato" panose="020F0502020204030203" pitchFamily="34" charset="0"/>
            </a:endParaRPr>
          </a:p>
          <a:p>
            <a:r>
              <a:rPr lang="pl-PL">
                <a:solidFill>
                  <a:srgbClr val="222222"/>
                </a:solidFill>
                <a:latin typeface="Lato" panose="020F0502020204030203" pitchFamily="34" charset="0"/>
              </a:rPr>
              <a:t>Funkcje strat i kosztów są takie same jak regresja logistyczna.
Strata entropii krzyżowej</a:t>
            </a:r>
            <a:r>
              <a:rPr lang="en-GB" b="0" i="0">
                <a:solidFill>
                  <a:srgbClr val="222222"/>
                </a:solidFill>
                <a:effectLst/>
                <a:latin typeface="Lato" panose="020F0502020204030203" pitchFamily="34" charset="0"/>
              </a:rPr>
              <a:t>:</a:t>
            </a:r>
          </a:p>
        </p:txBody>
      </p:sp>
      <p:pic>
        <p:nvPicPr>
          <p:cNvPr id="5" name="Obraz 4">
            <a:extLst>
              <a:ext uri="{FF2B5EF4-FFF2-40B4-BE49-F238E27FC236}">
                <a16:creationId xmlns:a16="http://schemas.microsoft.com/office/drawing/2014/main" id="{E92E0696-5EDB-E746-675D-4BB98CA2E285}"/>
              </a:ext>
            </a:extLst>
          </p:cNvPr>
          <p:cNvPicPr>
            <a:picLocks noChangeAspect="1"/>
          </p:cNvPicPr>
          <p:nvPr/>
        </p:nvPicPr>
        <p:blipFill>
          <a:blip r:embed="rId2"/>
          <a:stretch>
            <a:fillRect/>
          </a:stretch>
        </p:blipFill>
        <p:spPr>
          <a:xfrm>
            <a:off x="2063333" y="1951671"/>
            <a:ext cx="8242946" cy="2755239"/>
          </a:xfrm>
          <a:prstGeom prst="rect">
            <a:avLst/>
          </a:prstGeom>
        </p:spPr>
      </p:pic>
      <p:cxnSp>
        <p:nvCxnSpPr>
          <p:cNvPr id="4" name="Łącznik prosty ze strzałką 3">
            <a:extLst>
              <a:ext uri="{FF2B5EF4-FFF2-40B4-BE49-F238E27FC236}">
                <a16:creationId xmlns:a16="http://schemas.microsoft.com/office/drawing/2014/main" id="{942BF834-9AC5-4265-99C6-96FC4DA1E98F}"/>
              </a:ext>
            </a:extLst>
          </p:cNvPr>
          <p:cNvCxnSpPr/>
          <p:nvPr/>
        </p:nvCxnSpPr>
        <p:spPr>
          <a:xfrm>
            <a:off x="878186" y="1566250"/>
            <a:ext cx="1720159" cy="2362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922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9EDCE5FC-E1D1-D970-E9D3-4F9B9EB54E88}"/>
              </a:ext>
            </a:extLst>
          </p:cNvPr>
          <p:cNvSpPr txBox="1"/>
          <p:nvPr/>
        </p:nvSpPr>
        <p:spPr>
          <a:xfrm>
            <a:off x="798225" y="632936"/>
            <a:ext cx="10279505" cy="923330"/>
          </a:xfrm>
          <a:prstGeom prst="rect">
            <a:avLst/>
          </a:prstGeom>
          <a:noFill/>
        </p:spPr>
        <p:txBody>
          <a:bodyPr wrap="square">
            <a:spAutoFit/>
          </a:bodyPr>
          <a:lstStyle/>
          <a:p>
            <a:pPr algn="l"/>
            <a:r>
              <a:rPr lang="en-GB" b="1" i="0">
                <a:solidFill>
                  <a:srgbClr val="222222"/>
                </a:solidFill>
                <a:effectLst/>
                <a:latin typeface="Lato" panose="020F0502020204030203" pitchFamily="34" charset="0"/>
              </a:rPr>
              <a:t>4) Back Propagation</a:t>
            </a:r>
            <a:endParaRPr lang="pl-PL" b="1" i="0">
              <a:solidFill>
                <a:srgbClr val="222222"/>
              </a:solidFill>
              <a:effectLst/>
              <a:latin typeface="Lato" panose="020F0502020204030203" pitchFamily="34" charset="0"/>
            </a:endParaRPr>
          </a:p>
          <a:p>
            <a:pPr algn="l"/>
            <a:endParaRPr lang="en-GB" b="0" i="0">
              <a:solidFill>
                <a:srgbClr val="222222"/>
              </a:solidFill>
              <a:effectLst/>
              <a:latin typeface="Lato" panose="020F0502020204030203" pitchFamily="34" charset="0"/>
            </a:endParaRPr>
          </a:p>
          <a:p>
            <a:r>
              <a:rPr lang="en-GB" b="1" i="0">
                <a:solidFill>
                  <a:srgbClr val="222222"/>
                </a:solidFill>
                <a:effectLst/>
                <a:latin typeface="Lato" panose="020F0502020204030203" pitchFamily="34" charset="0"/>
              </a:rPr>
              <a:t>Backward propagation </a:t>
            </a:r>
            <a:r>
              <a:rPr lang="pl-PL">
                <a:solidFill>
                  <a:srgbClr val="222222"/>
                </a:solidFill>
                <a:latin typeface="Lato" panose="020F0502020204030203" pitchFamily="34" charset="0"/>
              </a:rPr>
              <a:t>jest zasadniczo pochodną. Napiszmy kod:</a:t>
            </a:r>
            <a:endParaRPr lang="en-GB" b="0" i="0">
              <a:solidFill>
                <a:srgbClr val="222222"/>
              </a:solidFill>
              <a:effectLst/>
              <a:latin typeface="Lato" panose="020F0502020204030203" pitchFamily="34" charset="0"/>
            </a:endParaRPr>
          </a:p>
        </p:txBody>
      </p:sp>
      <p:pic>
        <p:nvPicPr>
          <p:cNvPr id="5" name="Obraz 4">
            <a:extLst>
              <a:ext uri="{FF2B5EF4-FFF2-40B4-BE49-F238E27FC236}">
                <a16:creationId xmlns:a16="http://schemas.microsoft.com/office/drawing/2014/main" id="{4367D400-5516-824A-C936-BC3ED309BDBE}"/>
              </a:ext>
            </a:extLst>
          </p:cNvPr>
          <p:cNvPicPr>
            <a:picLocks noChangeAspect="1"/>
          </p:cNvPicPr>
          <p:nvPr/>
        </p:nvPicPr>
        <p:blipFill>
          <a:blip r:embed="rId2"/>
          <a:stretch>
            <a:fillRect/>
          </a:stretch>
        </p:blipFill>
        <p:spPr>
          <a:xfrm>
            <a:off x="2153220" y="2368446"/>
            <a:ext cx="7638246" cy="3856618"/>
          </a:xfrm>
          <a:prstGeom prst="rect">
            <a:avLst/>
          </a:prstGeom>
        </p:spPr>
      </p:pic>
    </p:spTree>
    <p:extLst>
      <p:ext uri="{BB962C8B-B14F-4D97-AF65-F5344CB8AC3E}">
        <p14:creationId xmlns:p14="http://schemas.microsoft.com/office/powerpoint/2010/main" val="1971745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02769BB5-487A-E5AB-A24E-4A8F48023C37}"/>
              </a:ext>
            </a:extLst>
          </p:cNvPr>
          <p:cNvSpPr txBox="1"/>
          <p:nvPr/>
        </p:nvSpPr>
        <p:spPr>
          <a:xfrm>
            <a:off x="1982449" y="254594"/>
            <a:ext cx="8690548" cy="1754326"/>
          </a:xfrm>
          <a:prstGeom prst="rect">
            <a:avLst/>
          </a:prstGeom>
          <a:noFill/>
        </p:spPr>
        <p:txBody>
          <a:bodyPr wrap="square">
            <a:spAutoFit/>
          </a:bodyPr>
          <a:lstStyle/>
          <a:p>
            <a:pPr algn="l"/>
            <a:r>
              <a:rPr lang="en-GB" b="1" i="0">
                <a:solidFill>
                  <a:srgbClr val="222222"/>
                </a:solidFill>
                <a:effectLst/>
                <a:latin typeface="Lato" panose="020F0502020204030203" pitchFamily="34" charset="0"/>
              </a:rPr>
              <a:t>5) Updating Parameters</a:t>
            </a:r>
            <a:endParaRPr lang="pl-PL" b="1" i="0">
              <a:solidFill>
                <a:srgbClr val="222222"/>
              </a:solidFill>
              <a:effectLst/>
              <a:latin typeface="Lato" panose="020F0502020204030203" pitchFamily="34" charset="0"/>
            </a:endParaRPr>
          </a:p>
          <a:p>
            <a:pPr algn="l"/>
            <a:endParaRPr lang="en-GB" b="0" i="0">
              <a:solidFill>
                <a:srgbClr val="222222"/>
              </a:solidFill>
              <a:effectLst/>
              <a:latin typeface="Lato" panose="020F0502020204030203" pitchFamily="34" charset="0"/>
            </a:endParaRPr>
          </a:p>
          <a:p>
            <a:r>
              <a:rPr lang="pl-PL">
                <a:solidFill>
                  <a:srgbClr val="222222"/>
                </a:solidFill>
                <a:latin typeface="Lato" panose="020F0502020204030203" pitchFamily="34" charset="0"/>
              </a:rPr>
              <a:t>Aktualizacja parametrów jest również taka sama jak regresja logistyczna. Będziemy kilkakrotnie używać regresji logistycznej, ponieważ jest to budulec sztucznej sieci neuronowej.
</a:t>
            </a:r>
            <a:endParaRPr lang="en-GB" b="0" i="0">
              <a:solidFill>
                <a:srgbClr val="222222"/>
              </a:solidFill>
              <a:effectLst/>
              <a:latin typeface="Lato" panose="020F0502020204030203" pitchFamily="34" charset="0"/>
            </a:endParaRPr>
          </a:p>
        </p:txBody>
      </p:sp>
      <p:pic>
        <p:nvPicPr>
          <p:cNvPr id="8" name="Obraz 7">
            <a:extLst>
              <a:ext uri="{FF2B5EF4-FFF2-40B4-BE49-F238E27FC236}">
                <a16:creationId xmlns:a16="http://schemas.microsoft.com/office/drawing/2014/main" id="{8B720CC8-6F38-4373-4706-7E8894AF013B}"/>
              </a:ext>
            </a:extLst>
          </p:cNvPr>
          <p:cNvPicPr>
            <a:picLocks noChangeAspect="1"/>
          </p:cNvPicPr>
          <p:nvPr/>
        </p:nvPicPr>
        <p:blipFill>
          <a:blip r:embed="rId2"/>
          <a:stretch>
            <a:fillRect/>
          </a:stretch>
        </p:blipFill>
        <p:spPr>
          <a:xfrm>
            <a:off x="2107758" y="2040581"/>
            <a:ext cx="8196708" cy="2320665"/>
          </a:xfrm>
          <a:prstGeom prst="rect">
            <a:avLst/>
          </a:prstGeom>
          <a:solidFill>
            <a:schemeClr val="bg2"/>
          </a:solidFill>
          <a:ln w="28575">
            <a:solidFill>
              <a:srgbClr val="00B050"/>
            </a:solidFill>
          </a:ln>
        </p:spPr>
      </p:pic>
    </p:spTree>
    <p:extLst>
      <p:ext uri="{BB962C8B-B14F-4D97-AF65-F5344CB8AC3E}">
        <p14:creationId xmlns:p14="http://schemas.microsoft.com/office/powerpoint/2010/main" val="320858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A921FE4-6ECB-E2C1-DFB7-02D6713ABF07}"/>
              </a:ext>
            </a:extLst>
          </p:cNvPr>
          <p:cNvSpPr txBox="1"/>
          <p:nvPr/>
        </p:nvSpPr>
        <p:spPr>
          <a:xfrm>
            <a:off x="1457794" y="613719"/>
            <a:ext cx="6093500" cy="923330"/>
          </a:xfrm>
          <a:prstGeom prst="rect">
            <a:avLst/>
          </a:prstGeom>
          <a:noFill/>
        </p:spPr>
        <p:txBody>
          <a:bodyPr wrap="square">
            <a:spAutoFit/>
          </a:bodyPr>
          <a:lstStyle/>
          <a:p>
            <a:pPr algn="l"/>
            <a:r>
              <a:rPr lang="en-GB" b="1" i="0">
                <a:solidFill>
                  <a:srgbClr val="222222"/>
                </a:solidFill>
                <a:effectLst/>
                <a:latin typeface="Lato" panose="020F0502020204030203" pitchFamily="34" charset="0"/>
              </a:rPr>
              <a:t>6) Prediction</a:t>
            </a:r>
            <a:endParaRPr lang="pl-PL" b="1" i="0">
              <a:solidFill>
                <a:srgbClr val="222222"/>
              </a:solidFill>
              <a:effectLst/>
              <a:latin typeface="Lato" panose="020F0502020204030203" pitchFamily="34" charset="0"/>
            </a:endParaRPr>
          </a:p>
          <a:p>
            <a:pPr algn="l"/>
            <a:endParaRPr lang="en-GB" b="0" i="0">
              <a:solidFill>
                <a:srgbClr val="222222"/>
              </a:solidFill>
              <a:effectLst/>
              <a:latin typeface="Lato" panose="020F0502020204030203" pitchFamily="34" charset="0"/>
            </a:endParaRPr>
          </a:p>
          <a:p>
            <a:r>
              <a:rPr lang="en-GB" err="1">
                <a:solidFill>
                  <a:srgbClr val="222222"/>
                </a:solidFill>
                <a:latin typeface="Lato" panose="020F0502020204030203" pitchFamily="34" charset="0"/>
              </a:rPr>
              <a:t>Teraz</a:t>
            </a:r>
            <a:r>
              <a:rPr lang="en-GB">
                <a:solidFill>
                  <a:srgbClr val="222222"/>
                </a:solidFill>
                <a:latin typeface="Lato" panose="020F0502020204030203" pitchFamily="34" charset="0"/>
              </a:rPr>
              <a:t> </a:t>
            </a:r>
            <a:r>
              <a:rPr lang="en-GB" err="1">
                <a:solidFill>
                  <a:srgbClr val="222222"/>
                </a:solidFill>
                <a:latin typeface="Lato" panose="020F0502020204030203" pitchFamily="34" charset="0"/>
              </a:rPr>
              <a:t>tworzymy</a:t>
            </a:r>
            <a:r>
              <a:rPr lang="en-GB">
                <a:solidFill>
                  <a:srgbClr val="222222"/>
                </a:solidFill>
                <a:latin typeface="Lato" panose="020F0502020204030203" pitchFamily="34" charset="0"/>
              </a:rPr>
              <a:t> </a:t>
            </a:r>
            <a:r>
              <a:rPr lang="en-GB" err="1">
                <a:solidFill>
                  <a:srgbClr val="222222"/>
                </a:solidFill>
                <a:latin typeface="Lato" panose="020F0502020204030203" pitchFamily="34" charset="0"/>
              </a:rPr>
              <a:t>funkcję</a:t>
            </a:r>
            <a:r>
              <a:rPr lang="en-GB">
                <a:solidFill>
                  <a:srgbClr val="222222"/>
                </a:solidFill>
                <a:latin typeface="Lato" panose="020F0502020204030203" pitchFamily="34" charset="0"/>
              </a:rPr>
              <a:t> pr</a:t>
            </a:r>
            <a:r>
              <a:rPr lang="pl-PL" err="1">
                <a:solidFill>
                  <a:srgbClr val="222222"/>
                </a:solidFill>
                <a:latin typeface="Lato" panose="020F0502020204030203" pitchFamily="34" charset="0"/>
              </a:rPr>
              <a:t>edykcji</a:t>
            </a:r>
            <a:r>
              <a:rPr lang="en-GB">
                <a:solidFill>
                  <a:srgbClr val="222222"/>
                </a:solidFill>
                <a:latin typeface="Lato" panose="020F0502020204030203" pitchFamily="34" charset="0"/>
              </a:rPr>
              <a:t>:</a:t>
            </a:r>
            <a:endParaRPr lang="en-GB" b="0" i="0">
              <a:solidFill>
                <a:srgbClr val="222222"/>
              </a:solidFill>
              <a:effectLst/>
              <a:latin typeface="Lato" panose="020F0502020204030203" pitchFamily="34" charset="0"/>
            </a:endParaRPr>
          </a:p>
        </p:txBody>
      </p:sp>
      <p:pic>
        <p:nvPicPr>
          <p:cNvPr id="5" name="Obraz 4">
            <a:extLst>
              <a:ext uri="{FF2B5EF4-FFF2-40B4-BE49-F238E27FC236}">
                <a16:creationId xmlns:a16="http://schemas.microsoft.com/office/drawing/2014/main" id="{DD5F3181-2DCA-174B-9414-049139508861}"/>
              </a:ext>
            </a:extLst>
          </p:cNvPr>
          <p:cNvPicPr>
            <a:picLocks noChangeAspect="1"/>
          </p:cNvPicPr>
          <p:nvPr/>
        </p:nvPicPr>
        <p:blipFill>
          <a:blip r:embed="rId2"/>
          <a:stretch>
            <a:fillRect/>
          </a:stretch>
        </p:blipFill>
        <p:spPr>
          <a:xfrm>
            <a:off x="1770947" y="1668269"/>
            <a:ext cx="9241125" cy="4627043"/>
          </a:xfrm>
          <a:prstGeom prst="rect">
            <a:avLst/>
          </a:prstGeom>
        </p:spPr>
      </p:pic>
    </p:spTree>
    <p:extLst>
      <p:ext uri="{BB962C8B-B14F-4D97-AF65-F5344CB8AC3E}">
        <p14:creationId xmlns:p14="http://schemas.microsoft.com/office/powerpoint/2010/main" val="722503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5ADD2468-7A41-E57D-E2EF-8919E78A9543}"/>
              </a:ext>
            </a:extLst>
          </p:cNvPr>
          <p:cNvSpPr txBox="1"/>
          <p:nvPr/>
        </p:nvSpPr>
        <p:spPr>
          <a:xfrm>
            <a:off x="738265" y="145436"/>
            <a:ext cx="4703165" cy="1200329"/>
          </a:xfrm>
          <a:prstGeom prst="rect">
            <a:avLst/>
          </a:prstGeom>
          <a:noFill/>
        </p:spPr>
        <p:txBody>
          <a:bodyPr wrap="square">
            <a:spAutoFit/>
          </a:bodyPr>
          <a:lstStyle/>
          <a:p>
            <a:r>
              <a:rPr lang="en-GB" b="1" i="0">
                <a:solidFill>
                  <a:srgbClr val="222222"/>
                </a:solidFill>
                <a:effectLst/>
                <a:latin typeface="Lato" panose="020F0502020204030203" pitchFamily="34" charset="0"/>
              </a:rPr>
              <a:t>7) </a:t>
            </a:r>
            <a:r>
              <a:rPr lang="en-GB" b="1" err="1">
                <a:solidFill>
                  <a:srgbClr val="222222"/>
                </a:solidFill>
                <a:latin typeface="Lato" panose="020F0502020204030203" pitchFamily="34" charset="0"/>
              </a:rPr>
              <a:t>Tworzenie</a:t>
            </a:r>
            <a:r>
              <a:rPr lang="en-GB" b="1">
                <a:solidFill>
                  <a:srgbClr val="222222"/>
                </a:solidFill>
                <a:latin typeface="Lato" panose="020F0502020204030203" pitchFamily="34" charset="0"/>
              </a:rPr>
              <a:t> </a:t>
            </a:r>
            <a:r>
              <a:rPr lang="en-GB" b="1" err="1">
                <a:solidFill>
                  <a:srgbClr val="222222"/>
                </a:solidFill>
                <a:latin typeface="Lato" panose="020F0502020204030203" pitchFamily="34" charset="0"/>
              </a:rPr>
              <a:t>modelu</a:t>
            </a:r>
            <a:endParaRPr lang="en-GB" b="0" i="0">
              <a:solidFill>
                <a:srgbClr val="222222"/>
              </a:solidFill>
              <a:effectLst/>
              <a:latin typeface="Lato" panose="020F0502020204030203" pitchFamily="34" charset="0"/>
            </a:endParaRPr>
          </a:p>
          <a:p>
            <a:r>
              <a:rPr lang="pl-PL">
                <a:solidFill>
                  <a:srgbClr val="222222"/>
                </a:solidFill>
                <a:latin typeface="Lato" panose="020F0502020204030203" pitchFamily="34" charset="0"/>
              </a:rPr>
              <a:t>Teraz czas zebrać je wszystkie razem i zobaczyć, co się dzieje:
</a:t>
            </a:r>
            <a:endParaRPr lang="en-GB" b="0" i="0">
              <a:solidFill>
                <a:srgbClr val="222222"/>
              </a:solidFill>
              <a:effectLst/>
              <a:latin typeface="Lato" panose="020F0502020204030203" pitchFamily="34" charset="0"/>
            </a:endParaRPr>
          </a:p>
        </p:txBody>
      </p:sp>
      <p:sp>
        <p:nvSpPr>
          <p:cNvPr id="5" name="pole tekstowe 4">
            <a:extLst>
              <a:ext uri="{FF2B5EF4-FFF2-40B4-BE49-F238E27FC236}">
                <a16:creationId xmlns:a16="http://schemas.microsoft.com/office/drawing/2014/main" id="{CCA05C87-CEBB-AA82-829F-8A011D8C5B94}"/>
              </a:ext>
            </a:extLst>
          </p:cNvPr>
          <p:cNvSpPr txBox="1"/>
          <p:nvPr/>
        </p:nvSpPr>
        <p:spPr>
          <a:xfrm>
            <a:off x="5774960" y="145436"/>
            <a:ext cx="6093500" cy="6355586"/>
          </a:xfrm>
          <a:prstGeom prst="rect">
            <a:avLst/>
          </a:prstGeom>
          <a:noFill/>
          <a:ln w="38100">
            <a:solidFill>
              <a:srgbClr val="00B050"/>
            </a:solidFill>
          </a:ln>
        </p:spPr>
        <p:txBody>
          <a:bodyPr wrap="square">
            <a:spAutoFit/>
          </a:bodyPr>
          <a:lstStyle/>
          <a:p>
            <a:r>
              <a:rPr lang="en-GB" sz="1100"/>
              <a:t># 2 - Layer neural network</a:t>
            </a:r>
          </a:p>
          <a:p>
            <a:r>
              <a:rPr lang="en-GB" sz="1100"/>
              <a:t>def </a:t>
            </a:r>
            <a:r>
              <a:rPr lang="en-GB" sz="1100" err="1"/>
              <a:t>two_layer_neural_network</a:t>
            </a:r>
            <a:r>
              <a:rPr lang="en-GB" sz="1100"/>
              <a:t>(</a:t>
            </a:r>
            <a:r>
              <a:rPr lang="en-GB" sz="1100" err="1"/>
              <a:t>x_train</a:t>
            </a:r>
            <a:r>
              <a:rPr lang="en-GB" sz="1100"/>
              <a:t>, </a:t>
            </a:r>
            <a:r>
              <a:rPr lang="en-GB" sz="1100" err="1"/>
              <a:t>y_train,x_test,y_test</a:t>
            </a:r>
            <a:r>
              <a:rPr lang="en-GB" sz="1100"/>
              <a:t>, </a:t>
            </a:r>
            <a:r>
              <a:rPr lang="en-GB" sz="1100" err="1"/>
              <a:t>num_iterations</a:t>
            </a:r>
            <a:r>
              <a:rPr lang="en-GB" sz="1100"/>
              <a:t>):</a:t>
            </a:r>
          </a:p>
          <a:p>
            <a:r>
              <a:rPr lang="en-GB" sz="1100"/>
              <a:t>    </a:t>
            </a:r>
            <a:r>
              <a:rPr lang="en-GB" sz="1100" err="1"/>
              <a:t>cost_list</a:t>
            </a:r>
            <a:r>
              <a:rPr lang="en-GB" sz="1100"/>
              <a:t> = []</a:t>
            </a:r>
          </a:p>
          <a:p>
            <a:r>
              <a:rPr lang="en-GB" sz="1100"/>
              <a:t>    </a:t>
            </a:r>
            <a:r>
              <a:rPr lang="en-GB" sz="1100" err="1"/>
              <a:t>index_list</a:t>
            </a:r>
            <a:r>
              <a:rPr lang="en-GB" sz="1100"/>
              <a:t> = []</a:t>
            </a:r>
          </a:p>
          <a:p>
            <a:r>
              <a:rPr lang="en-GB" sz="1100"/>
              <a:t>    #initialize parameters and layer sizes</a:t>
            </a:r>
          </a:p>
          <a:p>
            <a:r>
              <a:rPr lang="en-GB" sz="1100"/>
              <a:t>    parameters = </a:t>
            </a:r>
            <a:r>
              <a:rPr lang="en-GB" sz="1100" err="1"/>
              <a:t>initialize_parameters_and_layer_sizes_NN</a:t>
            </a:r>
            <a:r>
              <a:rPr lang="en-GB" sz="1100"/>
              <a:t>(</a:t>
            </a:r>
            <a:r>
              <a:rPr lang="en-GB" sz="1100" err="1"/>
              <a:t>x_train</a:t>
            </a:r>
            <a:r>
              <a:rPr lang="en-GB" sz="1100"/>
              <a:t>, </a:t>
            </a:r>
            <a:r>
              <a:rPr lang="en-GB" sz="1100" err="1"/>
              <a:t>y_train</a:t>
            </a:r>
            <a:r>
              <a:rPr lang="en-GB" sz="1100"/>
              <a:t>)</a:t>
            </a:r>
          </a:p>
          <a:p>
            <a:endParaRPr lang="en-GB" sz="1100"/>
          </a:p>
          <a:p>
            <a:r>
              <a:rPr lang="en-GB" sz="1100"/>
              <a:t>    for i in range(0, </a:t>
            </a:r>
            <a:r>
              <a:rPr lang="en-GB" sz="1100" err="1"/>
              <a:t>num_iterations</a:t>
            </a:r>
            <a:r>
              <a:rPr lang="en-GB" sz="1100"/>
              <a:t>):</a:t>
            </a:r>
          </a:p>
          <a:p>
            <a:r>
              <a:rPr lang="en-GB" sz="1100"/>
              <a:t>         # forward propagation</a:t>
            </a:r>
          </a:p>
          <a:p>
            <a:r>
              <a:rPr lang="en-GB" sz="1100"/>
              <a:t>        A2, cache = </a:t>
            </a:r>
            <a:r>
              <a:rPr lang="en-GB" sz="1100" err="1"/>
              <a:t>forward_propagation_NN</a:t>
            </a:r>
            <a:r>
              <a:rPr lang="en-GB" sz="1100"/>
              <a:t>(</a:t>
            </a:r>
            <a:r>
              <a:rPr lang="en-GB" sz="1100" err="1"/>
              <a:t>x_train,parameters</a:t>
            </a:r>
            <a:r>
              <a:rPr lang="en-GB" sz="1100"/>
              <a:t>)</a:t>
            </a:r>
          </a:p>
          <a:p>
            <a:r>
              <a:rPr lang="en-GB" sz="1100"/>
              <a:t>        # compute cost</a:t>
            </a:r>
          </a:p>
          <a:p>
            <a:r>
              <a:rPr lang="en-GB" sz="1100"/>
              <a:t>        cost = </a:t>
            </a:r>
            <a:r>
              <a:rPr lang="en-GB" sz="1100" err="1"/>
              <a:t>compute_cost_NN</a:t>
            </a:r>
            <a:r>
              <a:rPr lang="en-GB" sz="1100"/>
              <a:t>(A2, </a:t>
            </a:r>
            <a:r>
              <a:rPr lang="en-GB" sz="1100" err="1"/>
              <a:t>y_train</a:t>
            </a:r>
            <a:r>
              <a:rPr lang="en-GB" sz="1100"/>
              <a:t>, parameters)</a:t>
            </a:r>
          </a:p>
          <a:p>
            <a:r>
              <a:rPr lang="en-GB" sz="1100"/>
              <a:t>         # backward propagation</a:t>
            </a:r>
          </a:p>
          <a:p>
            <a:r>
              <a:rPr lang="en-GB" sz="1100"/>
              <a:t>        grads = </a:t>
            </a:r>
            <a:r>
              <a:rPr lang="en-GB" sz="1100" err="1"/>
              <a:t>backward_propagation_NN</a:t>
            </a:r>
            <a:r>
              <a:rPr lang="en-GB" sz="1100"/>
              <a:t>(parameters, cache, </a:t>
            </a:r>
            <a:r>
              <a:rPr lang="en-GB" sz="1100" err="1"/>
              <a:t>x_train</a:t>
            </a:r>
            <a:r>
              <a:rPr lang="en-GB" sz="1100"/>
              <a:t>, </a:t>
            </a:r>
            <a:r>
              <a:rPr lang="en-GB" sz="1100" err="1"/>
              <a:t>y_train</a:t>
            </a:r>
            <a:r>
              <a:rPr lang="en-GB" sz="1100"/>
              <a:t>)</a:t>
            </a:r>
          </a:p>
          <a:p>
            <a:r>
              <a:rPr lang="en-GB" sz="1100"/>
              <a:t>         # update parameters</a:t>
            </a:r>
          </a:p>
          <a:p>
            <a:r>
              <a:rPr lang="en-GB" sz="1100"/>
              <a:t>        parameters = </a:t>
            </a:r>
            <a:r>
              <a:rPr lang="en-GB" sz="1100" err="1"/>
              <a:t>update_parameters_NN</a:t>
            </a:r>
            <a:r>
              <a:rPr lang="en-GB" sz="1100"/>
              <a:t>(parameters, grads)</a:t>
            </a:r>
          </a:p>
          <a:p>
            <a:r>
              <a:rPr lang="en-GB" sz="1100"/>
              <a:t>        </a:t>
            </a:r>
          </a:p>
          <a:p>
            <a:r>
              <a:rPr lang="en-GB" sz="1100"/>
              <a:t>        if i % 100 == 0:</a:t>
            </a:r>
          </a:p>
          <a:p>
            <a:r>
              <a:rPr lang="en-GB" sz="1100"/>
              <a:t>            </a:t>
            </a:r>
            <a:r>
              <a:rPr lang="en-GB" sz="1100" err="1"/>
              <a:t>cost_list.append</a:t>
            </a:r>
            <a:r>
              <a:rPr lang="en-GB" sz="1100"/>
              <a:t>(cost)</a:t>
            </a:r>
          </a:p>
          <a:p>
            <a:r>
              <a:rPr lang="en-GB" sz="1100"/>
              <a:t>            </a:t>
            </a:r>
            <a:r>
              <a:rPr lang="en-GB" sz="1100" err="1"/>
              <a:t>index_list.append</a:t>
            </a:r>
            <a:r>
              <a:rPr lang="en-GB" sz="1100"/>
              <a:t>(i)</a:t>
            </a:r>
          </a:p>
          <a:p>
            <a:r>
              <a:rPr lang="en-GB" sz="1100"/>
              <a:t>            print ("Cost after iteration %i: %f" %(i, cost))</a:t>
            </a:r>
          </a:p>
          <a:p>
            <a:r>
              <a:rPr lang="en-GB" sz="1100"/>
              <a:t>    </a:t>
            </a:r>
            <a:r>
              <a:rPr lang="en-GB" sz="1100" err="1"/>
              <a:t>plt.plot</a:t>
            </a:r>
            <a:r>
              <a:rPr lang="en-GB" sz="1100"/>
              <a:t>(</a:t>
            </a:r>
            <a:r>
              <a:rPr lang="en-GB" sz="1100" err="1"/>
              <a:t>index_list,cost_list</a:t>
            </a:r>
            <a:r>
              <a:rPr lang="en-GB" sz="1100"/>
              <a:t>)</a:t>
            </a:r>
          </a:p>
          <a:p>
            <a:r>
              <a:rPr lang="en-GB" sz="1100"/>
              <a:t>    </a:t>
            </a:r>
            <a:r>
              <a:rPr lang="en-GB" sz="1100" err="1"/>
              <a:t>plt.xticks</a:t>
            </a:r>
            <a:r>
              <a:rPr lang="en-GB" sz="1100"/>
              <a:t>(</a:t>
            </a:r>
            <a:r>
              <a:rPr lang="en-GB" sz="1100" err="1"/>
              <a:t>index_list,rotation</a:t>
            </a:r>
            <a:r>
              <a:rPr lang="en-GB" sz="1100"/>
              <a:t>='vertical')</a:t>
            </a:r>
          </a:p>
          <a:p>
            <a:r>
              <a:rPr lang="en-GB" sz="1100"/>
              <a:t>    </a:t>
            </a:r>
            <a:r>
              <a:rPr lang="en-GB" sz="1100" err="1"/>
              <a:t>plt.xlabel</a:t>
            </a:r>
            <a:r>
              <a:rPr lang="en-GB" sz="1100"/>
              <a:t>("Number of </a:t>
            </a:r>
            <a:r>
              <a:rPr lang="en-GB" sz="1100" err="1"/>
              <a:t>Iterarion</a:t>
            </a:r>
            <a:r>
              <a:rPr lang="en-GB" sz="1100"/>
              <a:t>")</a:t>
            </a:r>
          </a:p>
          <a:p>
            <a:r>
              <a:rPr lang="en-GB" sz="1100"/>
              <a:t>    </a:t>
            </a:r>
            <a:r>
              <a:rPr lang="en-GB" sz="1100" err="1"/>
              <a:t>plt.ylabel</a:t>
            </a:r>
            <a:r>
              <a:rPr lang="en-GB" sz="1100"/>
              <a:t>("Cost")</a:t>
            </a:r>
          </a:p>
          <a:p>
            <a:r>
              <a:rPr lang="en-GB" sz="1100"/>
              <a:t>    </a:t>
            </a:r>
            <a:r>
              <a:rPr lang="en-GB" sz="1100" err="1"/>
              <a:t>plt.show</a:t>
            </a:r>
            <a:r>
              <a:rPr lang="en-GB" sz="1100"/>
              <a:t>()</a:t>
            </a:r>
          </a:p>
          <a:p>
            <a:r>
              <a:rPr lang="en-GB" sz="1100"/>
              <a:t>    </a:t>
            </a:r>
          </a:p>
          <a:p>
            <a:r>
              <a:rPr lang="en-GB" sz="1100"/>
              <a:t>    # predict</a:t>
            </a:r>
          </a:p>
          <a:p>
            <a:r>
              <a:rPr lang="en-GB" sz="1100"/>
              <a:t>    </a:t>
            </a:r>
            <a:r>
              <a:rPr lang="en-GB" sz="1100" err="1"/>
              <a:t>y_prediction_test</a:t>
            </a:r>
            <a:r>
              <a:rPr lang="en-GB" sz="1100"/>
              <a:t> = </a:t>
            </a:r>
            <a:r>
              <a:rPr lang="en-GB" sz="1100" err="1"/>
              <a:t>predict_NN</a:t>
            </a:r>
            <a:r>
              <a:rPr lang="en-GB" sz="1100"/>
              <a:t>(</a:t>
            </a:r>
            <a:r>
              <a:rPr lang="en-GB" sz="1100" err="1"/>
              <a:t>parameters,x_test</a:t>
            </a:r>
            <a:r>
              <a:rPr lang="en-GB" sz="1100"/>
              <a:t>)</a:t>
            </a:r>
          </a:p>
          <a:p>
            <a:r>
              <a:rPr lang="en-GB" sz="1100"/>
              <a:t>    </a:t>
            </a:r>
            <a:r>
              <a:rPr lang="en-GB" sz="1100" err="1"/>
              <a:t>y_prediction_train</a:t>
            </a:r>
            <a:r>
              <a:rPr lang="en-GB" sz="1100"/>
              <a:t> = </a:t>
            </a:r>
            <a:r>
              <a:rPr lang="en-GB" sz="1100" err="1"/>
              <a:t>predict_NN</a:t>
            </a:r>
            <a:r>
              <a:rPr lang="en-GB" sz="1100"/>
              <a:t>(</a:t>
            </a:r>
            <a:r>
              <a:rPr lang="en-GB" sz="1100" err="1"/>
              <a:t>parameters,x_train</a:t>
            </a:r>
            <a:r>
              <a:rPr lang="en-GB" sz="1100"/>
              <a:t>)</a:t>
            </a:r>
          </a:p>
          <a:p>
            <a:endParaRPr lang="en-GB" sz="1100"/>
          </a:p>
          <a:p>
            <a:r>
              <a:rPr lang="en-GB" sz="1100"/>
              <a:t>    # Print train/test Errors</a:t>
            </a:r>
          </a:p>
          <a:p>
            <a:r>
              <a:rPr lang="en-GB" sz="1100"/>
              <a:t>    print("train accuracy: {} %".format(100 - </a:t>
            </a:r>
            <a:r>
              <a:rPr lang="en-GB" sz="1100" err="1"/>
              <a:t>np.mean</a:t>
            </a:r>
            <a:r>
              <a:rPr lang="en-GB" sz="1100"/>
              <a:t>(</a:t>
            </a:r>
            <a:r>
              <a:rPr lang="en-GB" sz="1100" err="1"/>
              <a:t>np.abs</a:t>
            </a:r>
            <a:r>
              <a:rPr lang="en-GB" sz="1100"/>
              <a:t>(</a:t>
            </a:r>
            <a:r>
              <a:rPr lang="en-GB" sz="1100" err="1"/>
              <a:t>y_prediction_train</a:t>
            </a:r>
            <a:r>
              <a:rPr lang="en-GB" sz="1100"/>
              <a:t> - </a:t>
            </a:r>
            <a:r>
              <a:rPr lang="en-GB" sz="1100" err="1"/>
              <a:t>y_train</a:t>
            </a:r>
            <a:r>
              <a:rPr lang="en-GB" sz="1100"/>
              <a:t>)) * 100))</a:t>
            </a:r>
          </a:p>
          <a:p>
            <a:r>
              <a:rPr lang="en-GB" sz="1100"/>
              <a:t>    print("test accuracy: {} %".format(100 - </a:t>
            </a:r>
            <a:r>
              <a:rPr lang="en-GB" sz="1100" err="1"/>
              <a:t>np.mean</a:t>
            </a:r>
            <a:r>
              <a:rPr lang="en-GB" sz="1100"/>
              <a:t>(</a:t>
            </a:r>
            <a:r>
              <a:rPr lang="en-GB" sz="1100" err="1"/>
              <a:t>np.abs</a:t>
            </a:r>
            <a:r>
              <a:rPr lang="en-GB" sz="1100"/>
              <a:t>(</a:t>
            </a:r>
            <a:r>
              <a:rPr lang="en-GB" sz="1100" err="1"/>
              <a:t>y_prediction_test</a:t>
            </a:r>
            <a:r>
              <a:rPr lang="en-GB" sz="1100"/>
              <a:t> - </a:t>
            </a:r>
            <a:r>
              <a:rPr lang="en-GB" sz="1100" err="1"/>
              <a:t>y_test</a:t>
            </a:r>
            <a:r>
              <a:rPr lang="en-GB" sz="1100"/>
              <a:t>)) * 100))</a:t>
            </a:r>
          </a:p>
          <a:p>
            <a:r>
              <a:rPr lang="en-GB" sz="1100"/>
              <a:t>    return parameters</a:t>
            </a:r>
          </a:p>
          <a:p>
            <a:endParaRPr lang="en-GB" sz="1100"/>
          </a:p>
          <a:p>
            <a:r>
              <a:rPr lang="en-GB" sz="1100"/>
              <a:t>parameters = </a:t>
            </a:r>
            <a:r>
              <a:rPr lang="en-GB" sz="1100" err="1"/>
              <a:t>two_layer_neural_network</a:t>
            </a:r>
            <a:r>
              <a:rPr lang="en-GB" sz="1100"/>
              <a:t>(</a:t>
            </a:r>
            <a:r>
              <a:rPr lang="en-GB" sz="1100" err="1"/>
              <a:t>x_train</a:t>
            </a:r>
            <a:r>
              <a:rPr lang="en-GB" sz="1100"/>
              <a:t>, </a:t>
            </a:r>
            <a:r>
              <a:rPr lang="en-GB" sz="1100" err="1"/>
              <a:t>y_train,x_test,y_test</a:t>
            </a:r>
            <a:r>
              <a:rPr lang="en-GB" sz="1100"/>
              <a:t>, </a:t>
            </a:r>
            <a:r>
              <a:rPr lang="en-GB" sz="1100" err="1"/>
              <a:t>num_iterations</a:t>
            </a:r>
            <a:r>
              <a:rPr lang="en-GB" sz="1100"/>
              <a:t>=2500)</a:t>
            </a:r>
          </a:p>
        </p:txBody>
      </p:sp>
    </p:spTree>
    <p:extLst>
      <p:ext uri="{BB962C8B-B14F-4D97-AF65-F5344CB8AC3E}">
        <p14:creationId xmlns:p14="http://schemas.microsoft.com/office/powerpoint/2010/main" val="243763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raz 2">
            <a:extLst>
              <a:ext uri="{FF2B5EF4-FFF2-40B4-BE49-F238E27FC236}">
                <a16:creationId xmlns:a16="http://schemas.microsoft.com/office/drawing/2014/main" id="{771600F0-7F58-581E-EB72-85C3C1AA3E6D}"/>
              </a:ext>
            </a:extLst>
          </p:cNvPr>
          <p:cNvPicPr>
            <a:picLocks noChangeAspect="1"/>
          </p:cNvPicPr>
          <p:nvPr/>
        </p:nvPicPr>
        <p:blipFill>
          <a:blip r:embed="rId2"/>
          <a:stretch>
            <a:fillRect/>
          </a:stretch>
        </p:blipFill>
        <p:spPr>
          <a:xfrm>
            <a:off x="704724" y="0"/>
            <a:ext cx="5895760" cy="6858000"/>
          </a:xfrm>
          <a:prstGeom prst="rect">
            <a:avLst/>
          </a:prstGeom>
        </p:spPr>
      </p:pic>
      <p:pic>
        <p:nvPicPr>
          <p:cNvPr id="5" name="Obraz 4">
            <a:extLst>
              <a:ext uri="{FF2B5EF4-FFF2-40B4-BE49-F238E27FC236}">
                <a16:creationId xmlns:a16="http://schemas.microsoft.com/office/drawing/2014/main" id="{339B59CC-BE9C-3785-AC85-7932C59A61E3}"/>
              </a:ext>
            </a:extLst>
          </p:cNvPr>
          <p:cNvPicPr>
            <a:picLocks noChangeAspect="1"/>
          </p:cNvPicPr>
          <p:nvPr/>
        </p:nvPicPr>
        <p:blipFill>
          <a:blip r:embed="rId3"/>
          <a:stretch>
            <a:fillRect/>
          </a:stretch>
        </p:blipFill>
        <p:spPr>
          <a:xfrm>
            <a:off x="7169358" y="4883972"/>
            <a:ext cx="2364385" cy="1277531"/>
          </a:xfrm>
          <a:prstGeom prst="rect">
            <a:avLst/>
          </a:prstGeom>
        </p:spPr>
      </p:pic>
      <p:sp>
        <p:nvSpPr>
          <p:cNvPr id="6" name="pole tekstowe 5">
            <a:extLst>
              <a:ext uri="{FF2B5EF4-FFF2-40B4-BE49-F238E27FC236}">
                <a16:creationId xmlns:a16="http://schemas.microsoft.com/office/drawing/2014/main" id="{6F6BCB25-ED9C-F77C-7393-9C2FB59F642F}"/>
              </a:ext>
            </a:extLst>
          </p:cNvPr>
          <p:cNvSpPr txBox="1"/>
          <p:nvPr/>
        </p:nvSpPr>
        <p:spPr>
          <a:xfrm>
            <a:off x="9660048" y="5241956"/>
            <a:ext cx="606582" cy="707886"/>
          </a:xfrm>
          <a:prstGeom prst="rect">
            <a:avLst/>
          </a:prstGeom>
          <a:noFill/>
        </p:spPr>
        <p:txBody>
          <a:bodyPr wrap="square" rtlCol="0">
            <a:spAutoFit/>
          </a:bodyPr>
          <a:lstStyle/>
          <a:p>
            <a:r>
              <a:rPr lang="pl-PL" sz="4000"/>
              <a:t>?</a:t>
            </a:r>
            <a:endParaRPr lang="en-GB" sz="4000"/>
          </a:p>
        </p:txBody>
      </p:sp>
    </p:spTree>
    <p:extLst>
      <p:ext uri="{BB962C8B-B14F-4D97-AF65-F5344CB8AC3E}">
        <p14:creationId xmlns:p14="http://schemas.microsoft.com/office/powerpoint/2010/main" val="222628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raz 7">
            <a:extLst>
              <a:ext uri="{FF2B5EF4-FFF2-40B4-BE49-F238E27FC236}">
                <a16:creationId xmlns:a16="http://schemas.microsoft.com/office/drawing/2014/main" id="{16C7250B-79C3-4AAF-972E-E2AD341727F2}"/>
              </a:ext>
            </a:extLst>
          </p:cNvPr>
          <p:cNvPicPr>
            <a:picLocks noChangeAspect="1"/>
          </p:cNvPicPr>
          <p:nvPr/>
        </p:nvPicPr>
        <p:blipFill>
          <a:blip r:embed="rId2"/>
          <a:stretch>
            <a:fillRect/>
          </a:stretch>
        </p:blipFill>
        <p:spPr>
          <a:xfrm>
            <a:off x="1347973" y="2887462"/>
            <a:ext cx="5943600" cy="3657600"/>
          </a:xfrm>
          <a:prstGeom prst="rect">
            <a:avLst/>
          </a:prstGeom>
        </p:spPr>
      </p:pic>
      <p:sp>
        <p:nvSpPr>
          <p:cNvPr id="3" name="pole tekstowe 2">
            <a:extLst>
              <a:ext uri="{FF2B5EF4-FFF2-40B4-BE49-F238E27FC236}">
                <a16:creationId xmlns:a16="http://schemas.microsoft.com/office/drawing/2014/main" id="{DE114EB3-A80B-4CB4-8AA9-A7648C413ED7}"/>
              </a:ext>
            </a:extLst>
          </p:cNvPr>
          <p:cNvSpPr txBox="1"/>
          <p:nvPr/>
        </p:nvSpPr>
        <p:spPr>
          <a:xfrm>
            <a:off x="3193741" y="142500"/>
            <a:ext cx="6094520" cy="646331"/>
          </a:xfrm>
          <a:prstGeom prst="rect">
            <a:avLst/>
          </a:prstGeom>
          <a:noFill/>
        </p:spPr>
        <p:txBody>
          <a:bodyPr wrap="square">
            <a:spAutoFit/>
          </a:bodyPr>
          <a:lstStyle/>
          <a:p>
            <a:r>
              <a:rPr lang="pl-PL" b="1">
                <a:solidFill>
                  <a:srgbClr val="333333"/>
                </a:solidFill>
                <a:latin typeface="poppins"/>
              </a:rPr>
              <a:t>Importowanie niezbędnych bibliotek
</a:t>
            </a:r>
            <a:endParaRPr lang="pl-PL" b="1" i="0">
              <a:solidFill>
                <a:srgbClr val="333333"/>
              </a:solidFill>
              <a:effectLst/>
              <a:latin typeface="poppins"/>
            </a:endParaRPr>
          </a:p>
        </p:txBody>
      </p:sp>
      <p:pic>
        <p:nvPicPr>
          <p:cNvPr id="5" name="Obraz 4">
            <a:extLst>
              <a:ext uri="{FF2B5EF4-FFF2-40B4-BE49-F238E27FC236}">
                <a16:creationId xmlns:a16="http://schemas.microsoft.com/office/drawing/2014/main" id="{4711E120-2CF2-4BC8-8E63-CB02F1D9E414}"/>
              </a:ext>
            </a:extLst>
          </p:cNvPr>
          <p:cNvPicPr>
            <a:picLocks noChangeAspect="1"/>
          </p:cNvPicPr>
          <p:nvPr/>
        </p:nvPicPr>
        <p:blipFill>
          <a:blip r:embed="rId3"/>
          <a:stretch>
            <a:fillRect/>
          </a:stretch>
        </p:blipFill>
        <p:spPr>
          <a:xfrm>
            <a:off x="2143915" y="508984"/>
            <a:ext cx="5921943" cy="1763983"/>
          </a:xfrm>
          <a:prstGeom prst="rect">
            <a:avLst/>
          </a:prstGeom>
        </p:spPr>
      </p:pic>
      <p:sp>
        <p:nvSpPr>
          <p:cNvPr id="7" name="pole tekstowe 6">
            <a:extLst>
              <a:ext uri="{FF2B5EF4-FFF2-40B4-BE49-F238E27FC236}">
                <a16:creationId xmlns:a16="http://schemas.microsoft.com/office/drawing/2014/main" id="{2AE93261-EC39-4B0F-A5D8-FF570E009C22}"/>
              </a:ext>
            </a:extLst>
          </p:cNvPr>
          <p:cNvSpPr txBox="1"/>
          <p:nvPr/>
        </p:nvSpPr>
        <p:spPr>
          <a:xfrm>
            <a:off x="1100830" y="2320103"/>
            <a:ext cx="10834496" cy="338554"/>
          </a:xfrm>
          <a:prstGeom prst="rect">
            <a:avLst/>
          </a:prstGeom>
          <a:noFill/>
        </p:spPr>
        <p:txBody>
          <a:bodyPr wrap="square">
            <a:spAutoFit/>
          </a:bodyPr>
          <a:lstStyle/>
          <a:p>
            <a:r>
              <a:rPr lang="pl-PL" sz="1600">
                <a:solidFill>
                  <a:srgbClr val="595858"/>
                </a:solidFill>
                <a:latin typeface="roboto" panose="02000000000000000000" pitchFamily="2" charset="0"/>
              </a:rPr>
              <a:t>Teraz przygotujemy nasze tablice X i Y, gdzie X to nasza tablica Image (</a:t>
            </a:r>
            <a:r>
              <a:rPr lang="pl-PL" sz="1600" err="1">
                <a:solidFill>
                  <a:srgbClr val="595858"/>
                </a:solidFill>
                <a:latin typeface="roboto" panose="02000000000000000000" pitchFamily="2" charset="0"/>
              </a:rPr>
              <a:t>Features</a:t>
            </a:r>
            <a:r>
              <a:rPr lang="pl-PL" sz="1600">
                <a:solidFill>
                  <a:srgbClr val="595858"/>
                </a:solidFill>
                <a:latin typeface="roboto" panose="02000000000000000000" pitchFamily="2" charset="0"/>
              </a:rPr>
              <a:t>), a Y to nasza tablica etykiet (0 i 1).</a:t>
            </a:r>
            <a:endParaRPr lang="pl-PL" sz="1600"/>
          </a:p>
        </p:txBody>
      </p:sp>
      <p:pic>
        <p:nvPicPr>
          <p:cNvPr id="11" name="Obraz 10">
            <a:extLst>
              <a:ext uri="{FF2B5EF4-FFF2-40B4-BE49-F238E27FC236}">
                <a16:creationId xmlns:a16="http://schemas.microsoft.com/office/drawing/2014/main" id="{810C49E6-66F1-4BB4-BD5E-A6235D0CF0FC}"/>
              </a:ext>
            </a:extLst>
          </p:cNvPr>
          <p:cNvPicPr>
            <a:picLocks noChangeAspect="1"/>
          </p:cNvPicPr>
          <p:nvPr/>
        </p:nvPicPr>
        <p:blipFill>
          <a:blip r:embed="rId4"/>
          <a:stretch>
            <a:fillRect/>
          </a:stretch>
        </p:blipFill>
        <p:spPr>
          <a:xfrm>
            <a:off x="8939027" y="3567205"/>
            <a:ext cx="1895475" cy="504825"/>
          </a:xfrm>
          <a:prstGeom prst="rect">
            <a:avLst/>
          </a:prstGeom>
        </p:spPr>
      </p:pic>
      <p:pic>
        <p:nvPicPr>
          <p:cNvPr id="13" name="Obraz 12">
            <a:extLst>
              <a:ext uri="{FF2B5EF4-FFF2-40B4-BE49-F238E27FC236}">
                <a16:creationId xmlns:a16="http://schemas.microsoft.com/office/drawing/2014/main" id="{BDFD96BA-1892-4E53-AC4F-E1C52CD376DC}"/>
              </a:ext>
            </a:extLst>
          </p:cNvPr>
          <p:cNvPicPr>
            <a:picLocks noChangeAspect="1"/>
          </p:cNvPicPr>
          <p:nvPr/>
        </p:nvPicPr>
        <p:blipFill>
          <a:blip r:embed="rId5"/>
          <a:stretch>
            <a:fillRect/>
          </a:stretch>
        </p:blipFill>
        <p:spPr>
          <a:xfrm>
            <a:off x="9001171" y="4036381"/>
            <a:ext cx="1905000" cy="438150"/>
          </a:xfrm>
          <a:prstGeom prst="rect">
            <a:avLst/>
          </a:prstGeom>
        </p:spPr>
      </p:pic>
      <p:cxnSp>
        <p:nvCxnSpPr>
          <p:cNvPr id="17" name="Łącznik prosty ze strzałką 16">
            <a:extLst>
              <a:ext uri="{FF2B5EF4-FFF2-40B4-BE49-F238E27FC236}">
                <a16:creationId xmlns:a16="http://schemas.microsoft.com/office/drawing/2014/main" id="{98BAE39F-E511-47D5-B26C-4E8D6AEA1274}"/>
              </a:ext>
            </a:extLst>
          </p:cNvPr>
          <p:cNvCxnSpPr/>
          <p:nvPr/>
        </p:nvCxnSpPr>
        <p:spPr>
          <a:xfrm>
            <a:off x="380307" y="3819617"/>
            <a:ext cx="905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Łącznik prosty ze strzałką 18">
            <a:extLst>
              <a:ext uri="{FF2B5EF4-FFF2-40B4-BE49-F238E27FC236}">
                <a16:creationId xmlns:a16="http://schemas.microsoft.com/office/drawing/2014/main" id="{BBD23721-E067-482B-A550-FCF935AE4912}"/>
              </a:ext>
            </a:extLst>
          </p:cNvPr>
          <p:cNvCxnSpPr/>
          <p:nvPr/>
        </p:nvCxnSpPr>
        <p:spPr>
          <a:xfrm>
            <a:off x="362551" y="4255456"/>
            <a:ext cx="9232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pole tekstowe 19">
            <a:extLst>
              <a:ext uri="{FF2B5EF4-FFF2-40B4-BE49-F238E27FC236}">
                <a16:creationId xmlns:a16="http://schemas.microsoft.com/office/drawing/2014/main" id="{E6171064-81A6-410F-B9F2-D83B09EB28BB}"/>
              </a:ext>
            </a:extLst>
          </p:cNvPr>
          <p:cNvSpPr txBox="1"/>
          <p:nvPr/>
        </p:nvSpPr>
        <p:spPr>
          <a:xfrm>
            <a:off x="6096000" y="4980578"/>
            <a:ext cx="6094520" cy="1477328"/>
          </a:xfrm>
          <a:prstGeom prst="rect">
            <a:avLst/>
          </a:prstGeom>
          <a:noFill/>
        </p:spPr>
        <p:txBody>
          <a:bodyPr wrap="square">
            <a:spAutoFit/>
          </a:bodyPr>
          <a:lstStyle/>
          <a:p>
            <a:pPr>
              <a:buFont typeface="Arial" panose="020B0604020202020204" pitchFamily="34" charset="0"/>
              <a:buChar char="•"/>
            </a:pPr>
            <a:r>
              <a:rPr lang="pl-PL">
                <a:solidFill>
                  <a:srgbClr val="595858"/>
                </a:solidFill>
                <a:latin typeface="roboto" panose="02000000000000000000" pitchFamily="2" charset="0"/>
              </a:rPr>
              <a:t>W danych znak dłoni dla 0 znajduje się między indeksami 204 i 408. Jest 205 próbek dla 0.
</a:t>
            </a:r>
            <a:endParaRPr lang="en-US" sz="1800" b="0" i="0">
              <a:solidFill>
                <a:srgbClr val="595858"/>
              </a:solidFill>
              <a:effectLst/>
              <a:latin typeface="roboto" panose="02000000000000000000" pitchFamily="2" charset="0"/>
            </a:endParaRPr>
          </a:p>
          <a:p>
            <a:pPr>
              <a:buFont typeface="Arial" panose="020B0604020202020204" pitchFamily="34" charset="0"/>
              <a:buChar char="•"/>
            </a:pPr>
            <a:r>
              <a:rPr lang="pl-PL">
                <a:solidFill>
                  <a:srgbClr val="595858"/>
                </a:solidFill>
                <a:latin typeface="roboto" panose="02000000000000000000" pitchFamily="2" charset="0"/>
              </a:rPr>
              <a:t>Ponadto znak dłoni dla 1 znajduje się między indeksami 822 i 1027. Jest 206 próbek</a:t>
            </a:r>
            <a:r>
              <a:rPr lang="en-US" sz="1800" b="0" i="0">
                <a:solidFill>
                  <a:srgbClr val="595858"/>
                </a:solidFill>
                <a:effectLst/>
                <a:latin typeface="roboto" panose="02000000000000000000" pitchFamily="2" charset="0"/>
              </a:rPr>
              <a:t>.</a:t>
            </a:r>
            <a:endParaRPr lang="pl-PL" sz="1800" b="0" i="0">
              <a:solidFill>
                <a:srgbClr val="595858"/>
              </a:solidFill>
              <a:effectLst/>
              <a:latin typeface="roboto" panose="02000000000000000000" pitchFamily="2" charset="0"/>
            </a:endParaRPr>
          </a:p>
        </p:txBody>
      </p:sp>
      <p:sp>
        <p:nvSpPr>
          <p:cNvPr id="2" name="pole tekstowe 1">
            <a:extLst>
              <a:ext uri="{FF2B5EF4-FFF2-40B4-BE49-F238E27FC236}">
                <a16:creationId xmlns:a16="http://schemas.microsoft.com/office/drawing/2014/main" id="{ED37AEE3-C859-4D03-9604-90505C24A957}"/>
              </a:ext>
            </a:extLst>
          </p:cNvPr>
          <p:cNvSpPr txBox="1"/>
          <p:nvPr/>
        </p:nvSpPr>
        <p:spPr>
          <a:xfrm>
            <a:off x="8065858" y="2752078"/>
            <a:ext cx="3670422" cy="646331"/>
          </a:xfrm>
          <a:prstGeom prst="rect">
            <a:avLst/>
          </a:prstGeom>
          <a:noFill/>
          <a:ln w="28575">
            <a:solidFill>
              <a:srgbClr val="FF0000"/>
            </a:solidFill>
          </a:ln>
        </p:spPr>
        <p:txBody>
          <a:bodyPr wrap="square" rtlCol="0">
            <a:spAutoFit/>
          </a:bodyPr>
          <a:lstStyle/>
          <a:p>
            <a:r>
              <a:rPr lang="pl-PL"/>
              <a:t>Znajdź w </a:t>
            </a:r>
            <a:r>
              <a:rPr lang="pl-PL" err="1"/>
              <a:t>Teams</a:t>
            </a:r>
            <a:r>
              <a:rPr lang="pl-PL"/>
              <a:t> folder wejściowy "pliki" i pobierz je: </a:t>
            </a:r>
          </a:p>
        </p:txBody>
      </p:sp>
      <p:cxnSp>
        <p:nvCxnSpPr>
          <p:cNvPr id="6" name="Łącznik prosty ze strzałką 5">
            <a:extLst>
              <a:ext uri="{FF2B5EF4-FFF2-40B4-BE49-F238E27FC236}">
                <a16:creationId xmlns:a16="http://schemas.microsoft.com/office/drawing/2014/main" id="{22A3B3F0-BC68-FB7D-B327-7C3D4695F4B3}"/>
              </a:ext>
            </a:extLst>
          </p:cNvPr>
          <p:cNvCxnSpPr/>
          <p:nvPr/>
        </p:nvCxnSpPr>
        <p:spPr>
          <a:xfrm flipH="1">
            <a:off x="7291573" y="3320716"/>
            <a:ext cx="6877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666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Obraz 10">
            <a:extLst>
              <a:ext uri="{FF2B5EF4-FFF2-40B4-BE49-F238E27FC236}">
                <a16:creationId xmlns:a16="http://schemas.microsoft.com/office/drawing/2014/main" id="{2AEE93E4-868A-46A7-B0A5-378070D2896B}"/>
              </a:ext>
            </a:extLst>
          </p:cNvPr>
          <p:cNvPicPr>
            <a:picLocks noChangeAspect="1"/>
          </p:cNvPicPr>
          <p:nvPr/>
        </p:nvPicPr>
        <p:blipFill>
          <a:blip r:embed="rId2"/>
          <a:stretch>
            <a:fillRect/>
          </a:stretch>
        </p:blipFill>
        <p:spPr>
          <a:xfrm>
            <a:off x="757563" y="4196370"/>
            <a:ext cx="4740675" cy="1965890"/>
          </a:xfrm>
          <a:prstGeom prst="rect">
            <a:avLst/>
          </a:prstGeom>
        </p:spPr>
      </p:pic>
      <p:sp>
        <p:nvSpPr>
          <p:cNvPr id="13" name="pole tekstowe 12">
            <a:extLst>
              <a:ext uri="{FF2B5EF4-FFF2-40B4-BE49-F238E27FC236}">
                <a16:creationId xmlns:a16="http://schemas.microsoft.com/office/drawing/2014/main" id="{1ACE8DFE-3DF0-4D5C-8C0A-C69B86F499E8}"/>
              </a:ext>
            </a:extLst>
          </p:cNvPr>
          <p:cNvSpPr txBox="1"/>
          <p:nvPr/>
        </p:nvSpPr>
        <p:spPr>
          <a:xfrm>
            <a:off x="5998344" y="4303708"/>
            <a:ext cx="5975483" cy="2246769"/>
          </a:xfrm>
          <a:prstGeom prst="rect">
            <a:avLst/>
          </a:prstGeom>
          <a:noFill/>
        </p:spPr>
        <p:txBody>
          <a:bodyPr wrap="square">
            <a:spAutoFit/>
          </a:bodyPr>
          <a:lstStyle/>
          <a:p>
            <a:r>
              <a:rPr lang="pl-PL" sz="1400">
                <a:solidFill>
                  <a:srgbClr val="595858"/>
                </a:solidFill>
                <a:latin typeface="roboto" panose="02000000000000000000" pitchFamily="2" charset="0"/>
              </a:rPr>
              <a:t>Aby utworzyć tablicę X, najpierw kroimy i łączymy segmenty obrazów znaków dłoni 0 i 1 z zestawu danych do tablicy X.
Następnie robimy coś podobnego z Y, ale zamiast tego używamy etykiet.
</a:t>
            </a:r>
            <a:endParaRPr lang="en-US" sz="1400" b="0" i="0">
              <a:solidFill>
                <a:srgbClr val="595858"/>
              </a:solidFill>
              <a:effectLst/>
              <a:latin typeface="roboto" panose="02000000000000000000" pitchFamily="2" charset="0"/>
            </a:endParaRPr>
          </a:p>
          <a:p>
            <a:pPr marL="342900" indent="-342900">
              <a:buAutoNum type="arabicParenR"/>
            </a:pPr>
            <a:r>
              <a:rPr lang="pl-PL" sz="1400">
                <a:solidFill>
                  <a:srgbClr val="595858"/>
                </a:solidFill>
                <a:latin typeface="roboto" panose="02000000000000000000" pitchFamily="2" charset="0"/>
              </a:rPr>
              <a:t>Widzimy więc, że kształt naszej tablicy X wynosi (410, 64, 64)</a:t>
            </a:r>
          </a:p>
          <a:p>
            <a:pPr marL="342900" indent="-342900">
              <a:buAutoNum type="arabicParenR"/>
            </a:pPr>
            <a:endParaRPr lang="en-US" sz="1400" b="0" i="0">
              <a:solidFill>
                <a:srgbClr val="595858"/>
              </a:solidFill>
              <a:effectLst/>
              <a:latin typeface="roboto" panose="02000000000000000000" pitchFamily="2" charset="0"/>
            </a:endParaRPr>
          </a:p>
          <a:p>
            <a:pPr>
              <a:buFont typeface="Arial" panose="020B0604020202020204" pitchFamily="34" charset="0"/>
              <a:buChar char="•"/>
            </a:pPr>
            <a:r>
              <a:rPr lang="pl-PL" sz="1400">
                <a:solidFill>
                  <a:srgbClr val="595858"/>
                </a:solidFill>
                <a:latin typeface="roboto" panose="02000000000000000000" pitchFamily="2" charset="0"/>
              </a:rPr>
              <a:t>410 oznacza 205 obrazów 0, 205 obrazów 1.
64 oznacza, że rozmiar naszych zdjęć wynosi 64 x 64 piksele.
</a:t>
            </a:r>
            <a:endParaRPr lang="en-US" sz="1400" b="0" i="0">
              <a:solidFill>
                <a:srgbClr val="595858"/>
              </a:solidFill>
              <a:effectLst/>
              <a:latin typeface="roboto" panose="02000000000000000000" pitchFamily="2" charset="0"/>
            </a:endParaRPr>
          </a:p>
          <a:p>
            <a:r>
              <a:rPr lang="en-US" sz="1400" b="0" i="0">
                <a:solidFill>
                  <a:srgbClr val="595858"/>
                </a:solidFill>
                <a:effectLst/>
                <a:latin typeface="roboto" panose="02000000000000000000" pitchFamily="2" charset="0"/>
              </a:rPr>
              <a:t>2) </a:t>
            </a:r>
            <a:r>
              <a:rPr lang="pl-PL" sz="1400">
                <a:solidFill>
                  <a:srgbClr val="595858"/>
                </a:solidFill>
                <a:latin typeface="roboto" panose="02000000000000000000" pitchFamily="2" charset="0"/>
              </a:rPr>
              <a:t>Kształt Y wynosi (410,1), a więc 410, 1 i 0.</a:t>
            </a:r>
            <a:endParaRPr lang="en-US" sz="1400" b="0" i="0">
              <a:solidFill>
                <a:srgbClr val="595858"/>
              </a:solidFill>
              <a:effectLst/>
              <a:latin typeface="roboto" panose="02000000000000000000" pitchFamily="2" charset="0"/>
            </a:endParaRPr>
          </a:p>
        </p:txBody>
      </p:sp>
      <p:pic>
        <p:nvPicPr>
          <p:cNvPr id="8" name="Obraz 7">
            <a:extLst>
              <a:ext uri="{FF2B5EF4-FFF2-40B4-BE49-F238E27FC236}">
                <a16:creationId xmlns:a16="http://schemas.microsoft.com/office/drawing/2014/main" id="{E4FFCC42-D24D-4CBC-913D-44C1D90371B0}"/>
              </a:ext>
            </a:extLst>
          </p:cNvPr>
          <p:cNvPicPr>
            <a:picLocks noChangeAspect="1"/>
          </p:cNvPicPr>
          <p:nvPr/>
        </p:nvPicPr>
        <p:blipFill>
          <a:blip r:embed="rId3"/>
          <a:stretch>
            <a:fillRect/>
          </a:stretch>
        </p:blipFill>
        <p:spPr>
          <a:xfrm>
            <a:off x="3746076" y="303647"/>
            <a:ext cx="4276725" cy="1895475"/>
          </a:xfrm>
          <a:prstGeom prst="rect">
            <a:avLst/>
          </a:prstGeom>
        </p:spPr>
      </p:pic>
      <p:sp>
        <p:nvSpPr>
          <p:cNvPr id="2" name="pole tekstowe 1">
            <a:extLst>
              <a:ext uri="{FF2B5EF4-FFF2-40B4-BE49-F238E27FC236}">
                <a16:creationId xmlns:a16="http://schemas.microsoft.com/office/drawing/2014/main" id="{DEAA1A5D-2F73-4752-9FB9-90F9791FC272}"/>
              </a:ext>
            </a:extLst>
          </p:cNvPr>
          <p:cNvSpPr txBox="1"/>
          <p:nvPr/>
        </p:nvSpPr>
        <p:spPr>
          <a:xfrm>
            <a:off x="568171" y="701336"/>
            <a:ext cx="3258105" cy="1477328"/>
          </a:xfrm>
          <a:prstGeom prst="rect">
            <a:avLst/>
          </a:prstGeom>
          <a:noFill/>
          <a:ln w="28575">
            <a:solidFill>
              <a:srgbClr val="FF0000"/>
            </a:solidFill>
          </a:ln>
        </p:spPr>
        <p:txBody>
          <a:bodyPr wrap="square" rtlCol="0">
            <a:spAutoFit/>
          </a:bodyPr>
          <a:lstStyle/>
          <a:p>
            <a:r>
              <a:rPr lang="pl-PL"/>
              <a:t>Możesz znaleźć kolejne pary znaków cyfr zmieniających liczbę obrazów w kodzie na poprzedniej stronie.
</a:t>
            </a:r>
          </a:p>
        </p:txBody>
      </p:sp>
    </p:spTree>
    <p:extLst>
      <p:ext uri="{BB962C8B-B14F-4D97-AF65-F5344CB8AC3E}">
        <p14:creationId xmlns:p14="http://schemas.microsoft.com/office/powerpoint/2010/main" val="2871405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ole tekstowe 4">
            <a:extLst>
              <a:ext uri="{FF2B5EF4-FFF2-40B4-BE49-F238E27FC236}">
                <a16:creationId xmlns:a16="http://schemas.microsoft.com/office/drawing/2014/main" id="{ECAF6AB9-F8FF-4014-BAFB-E18A2D021C7A}"/>
              </a:ext>
            </a:extLst>
          </p:cNvPr>
          <p:cNvSpPr txBox="1"/>
          <p:nvPr/>
        </p:nvSpPr>
        <p:spPr>
          <a:xfrm>
            <a:off x="1109709" y="192518"/>
            <a:ext cx="10715348" cy="1323439"/>
          </a:xfrm>
          <a:prstGeom prst="rect">
            <a:avLst/>
          </a:prstGeom>
          <a:noFill/>
          <a:ln w="28575">
            <a:solidFill>
              <a:srgbClr val="FF0000"/>
            </a:solidFill>
          </a:ln>
        </p:spPr>
        <p:txBody>
          <a:bodyPr wrap="square">
            <a:spAutoFit/>
          </a:bodyPr>
          <a:lstStyle/>
          <a:p>
            <a:r>
              <a:rPr lang="en-US" sz="1600" b="0" i="0">
                <a:solidFill>
                  <a:srgbClr val="595858"/>
                </a:solidFill>
                <a:effectLst/>
                <a:latin typeface="roboto" panose="02000000000000000000" pitchFamily="2" charset="0"/>
              </a:rPr>
              <a:t>3) </a:t>
            </a:r>
            <a:r>
              <a:rPr lang="pl-PL" sz="1600">
                <a:solidFill>
                  <a:srgbClr val="595858"/>
                </a:solidFill>
                <a:latin typeface="roboto" panose="02000000000000000000" pitchFamily="2" charset="0"/>
              </a:rPr>
              <a:t>Teraz dzielimy X i Y na zestawy </a:t>
            </a:r>
            <a:r>
              <a:rPr lang="pl-PL" sz="1600" err="1">
                <a:solidFill>
                  <a:srgbClr val="595858"/>
                </a:solidFill>
                <a:latin typeface="roboto" panose="02000000000000000000" pitchFamily="2" charset="0"/>
              </a:rPr>
              <a:t>train</a:t>
            </a:r>
            <a:r>
              <a:rPr lang="pl-PL" sz="1600">
                <a:solidFill>
                  <a:srgbClr val="595858"/>
                </a:solidFill>
                <a:latin typeface="roboto" panose="02000000000000000000" pitchFamily="2" charset="0"/>
              </a:rPr>
              <a:t> i test.</a:t>
            </a:r>
            <a:endParaRPr lang="en-US" sz="1600" b="0" i="0">
              <a:solidFill>
                <a:srgbClr val="595858"/>
              </a:solidFill>
              <a:effectLst/>
              <a:latin typeface="roboto" panose="02000000000000000000" pitchFamily="2" charset="0"/>
            </a:endParaRPr>
          </a:p>
          <a:p>
            <a:pPr algn="l">
              <a:buFont typeface="Arial" panose="020B0604020202020204" pitchFamily="34" charset="0"/>
              <a:buChar char="•"/>
            </a:pPr>
            <a:r>
              <a:rPr lang="en-US" sz="1600" b="0" i="0">
                <a:solidFill>
                  <a:srgbClr val="595858"/>
                </a:solidFill>
                <a:effectLst/>
                <a:latin typeface="roboto" panose="02000000000000000000" pitchFamily="2" charset="0"/>
              </a:rPr>
              <a:t>train = </a:t>
            </a:r>
            <a:r>
              <a:rPr lang="pl-PL" sz="1600" b="0" i="0">
                <a:solidFill>
                  <a:srgbClr val="595858"/>
                </a:solidFill>
                <a:effectLst/>
                <a:latin typeface="roboto" panose="02000000000000000000" pitchFamily="2" charset="0"/>
              </a:rPr>
              <a:t>8</a:t>
            </a:r>
            <a:r>
              <a:rPr lang="en-US" sz="1600" b="0" i="0">
                <a:solidFill>
                  <a:srgbClr val="595858"/>
                </a:solidFill>
                <a:effectLst/>
                <a:latin typeface="roboto" panose="02000000000000000000" pitchFamily="2" charset="0"/>
              </a:rPr>
              <a:t>5%, t</a:t>
            </a:r>
            <a:r>
              <a:rPr lang="pl-PL" sz="1600" b="0" i="0" err="1">
                <a:solidFill>
                  <a:srgbClr val="595858"/>
                </a:solidFill>
                <a:effectLst/>
                <a:latin typeface="roboto" panose="02000000000000000000" pitchFamily="2" charset="0"/>
              </a:rPr>
              <a:t>est</a:t>
            </a:r>
            <a:r>
              <a:rPr lang="en-US" sz="1600" b="0" i="0">
                <a:solidFill>
                  <a:srgbClr val="595858"/>
                </a:solidFill>
                <a:effectLst/>
                <a:latin typeface="roboto" panose="02000000000000000000" pitchFamily="2" charset="0"/>
              </a:rPr>
              <a:t> = </a:t>
            </a:r>
            <a:r>
              <a:rPr lang="pl-PL" sz="1600" b="0" i="0">
                <a:solidFill>
                  <a:srgbClr val="595858"/>
                </a:solidFill>
                <a:effectLst/>
                <a:latin typeface="roboto" panose="02000000000000000000" pitchFamily="2" charset="0"/>
              </a:rPr>
              <a:t>1</a:t>
            </a:r>
            <a:r>
              <a:rPr lang="en-US" sz="1600" b="0" i="0">
                <a:solidFill>
                  <a:srgbClr val="595858"/>
                </a:solidFill>
                <a:effectLst/>
                <a:latin typeface="roboto" panose="02000000000000000000" pitchFamily="2" charset="0"/>
              </a:rPr>
              <a:t>5%</a:t>
            </a:r>
          </a:p>
          <a:p>
            <a:pPr>
              <a:buFont typeface="Arial" panose="020B0604020202020204" pitchFamily="34" charset="0"/>
              <a:buChar char="•"/>
            </a:pPr>
            <a:r>
              <a:rPr lang="en-US" sz="1600" b="0" i="0" err="1">
                <a:solidFill>
                  <a:srgbClr val="595858"/>
                </a:solidFill>
                <a:effectLst/>
                <a:latin typeface="roboto" panose="02000000000000000000" pitchFamily="2" charset="0"/>
              </a:rPr>
              <a:t>random_state</a:t>
            </a:r>
            <a:r>
              <a:rPr lang="en-US" sz="1600" b="0" i="0">
                <a:solidFill>
                  <a:srgbClr val="595858"/>
                </a:solidFill>
                <a:effectLst/>
                <a:latin typeface="roboto" panose="02000000000000000000" pitchFamily="2" charset="0"/>
              </a:rPr>
              <a:t> =</a:t>
            </a:r>
            <a:r>
              <a:rPr lang="pl-PL" sz="1600" b="0" i="0">
                <a:solidFill>
                  <a:srgbClr val="595858"/>
                </a:solidFill>
                <a:effectLst/>
                <a:latin typeface="roboto" panose="02000000000000000000" pitchFamily="2" charset="0"/>
              </a:rPr>
              <a:t> 42.</a:t>
            </a:r>
            <a:r>
              <a:rPr lang="en-US" sz="1600" b="0" i="0">
                <a:solidFill>
                  <a:srgbClr val="595858"/>
                </a:solidFill>
                <a:effectLst/>
                <a:latin typeface="roboto" panose="02000000000000000000" pitchFamily="2" charset="0"/>
              </a:rPr>
              <a:t> </a:t>
            </a:r>
            <a:r>
              <a:rPr lang="pl-PL" sz="1600" b="0" i="0">
                <a:solidFill>
                  <a:srgbClr val="595858"/>
                </a:solidFill>
                <a:effectLst/>
                <a:latin typeface="roboto" panose="02000000000000000000" pitchFamily="2" charset="0"/>
              </a:rPr>
              <a:t>u</a:t>
            </a:r>
            <a:r>
              <a:rPr lang="pl-PL" sz="1600">
                <a:solidFill>
                  <a:srgbClr val="595858"/>
                </a:solidFill>
                <a:latin typeface="roboto" panose="02000000000000000000" pitchFamily="2" charset="0"/>
              </a:rPr>
              <a:t>żywa określonego ziarna podczas randomizacji, więc jeśli komórka działa wiele razy, wygenerowana losowa liczba nie zmienia się za każdym razem. Za każdym razem tworzone są te same test i rozkład </a:t>
            </a:r>
            <a:r>
              <a:rPr lang="pl-PL" sz="1600" err="1">
                <a:solidFill>
                  <a:srgbClr val="595858"/>
                </a:solidFill>
                <a:latin typeface="roboto" panose="02000000000000000000" pitchFamily="2" charset="0"/>
              </a:rPr>
              <a:t>train</a:t>
            </a:r>
            <a:r>
              <a:rPr lang="pl-PL" sz="1600">
                <a:solidFill>
                  <a:srgbClr val="595858"/>
                </a:solidFill>
                <a:latin typeface="roboto" panose="02000000000000000000" pitchFamily="2" charset="0"/>
              </a:rPr>
              <a:t>.</a:t>
            </a:r>
            <a:endParaRPr lang="en-US" sz="1600" b="0" i="0">
              <a:solidFill>
                <a:srgbClr val="595858"/>
              </a:solidFill>
              <a:effectLst/>
              <a:latin typeface="roboto" panose="02000000000000000000" pitchFamily="2" charset="0"/>
            </a:endParaRPr>
          </a:p>
        </p:txBody>
      </p:sp>
      <p:pic>
        <p:nvPicPr>
          <p:cNvPr id="7" name="Obraz 6">
            <a:extLst>
              <a:ext uri="{FF2B5EF4-FFF2-40B4-BE49-F238E27FC236}">
                <a16:creationId xmlns:a16="http://schemas.microsoft.com/office/drawing/2014/main" id="{DC212135-0123-427D-B68B-AA55E62F1B96}"/>
              </a:ext>
            </a:extLst>
          </p:cNvPr>
          <p:cNvPicPr>
            <a:picLocks noChangeAspect="1"/>
          </p:cNvPicPr>
          <p:nvPr/>
        </p:nvPicPr>
        <p:blipFill>
          <a:blip r:embed="rId2"/>
          <a:stretch>
            <a:fillRect/>
          </a:stretch>
        </p:blipFill>
        <p:spPr>
          <a:xfrm>
            <a:off x="4541899" y="1594605"/>
            <a:ext cx="6677025" cy="2124075"/>
          </a:xfrm>
          <a:prstGeom prst="rect">
            <a:avLst/>
          </a:prstGeom>
        </p:spPr>
      </p:pic>
      <p:sp>
        <p:nvSpPr>
          <p:cNvPr id="9" name="pole tekstowe 8">
            <a:extLst>
              <a:ext uri="{FF2B5EF4-FFF2-40B4-BE49-F238E27FC236}">
                <a16:creationId xmlns:a16="http://schemas.microsoft.com/office/drawing/2014/main" id="{7E29A3DA-2269-4B34-99C9-6FD1088C1697}"/>
              </a:ext>
            </a:extLst>
          </p:cNvPr>
          <p:cNvSpPr txBox="1"/>
          <p:nvPr/>
        </p:nvSpPr>
        <p:spPr>
          <a:xfrm>
            <a:off x="1109709" y="2656642"/>
            <a:ext cx="3318030" cy="1600438"/>
          </a:xfrm>
          <a:prstGeom prst="rect">
            <a:avLst/>
          </a:prstGeom>
          <a:noFill/>
        </p:spPr>
        <p:txBody>
          <a:bodyPr wrap="square">
            <a:spAutoFit/>
          </a:bodyPr>
          <a:lstStyle/>
          <a:p>
            <a:r>
              <a:rPr lang="pl-PL" sz="1400">
                <a:solidFill>
                  <a:srgbClr val="595858"/>
                </a:solidFill>
                <a:latin typeface="roboto" panose="02000000000000000000" pitchFamily="2" charset="0"/>
              </a:rPr>
              <a:t>Mamy 3-wymiarową macierz wejściową, więc musimy ją spłaszczyć do 2D, aby wprowadzić ją do naszego pierwszego modelu Deep Learning. Ponieważ y jest już 2D, zostawiamy je takim, jakie jest.
</a:t>
            </a:r>
            <a:endParaRPr lang="pl-PL" sz="1400"/>
          </a:p>
        </p:txBody>
      </p:sp>
      <p:sp>
        <p:nvSpPr>
          <p:cNvPr id="10" name="pole tekstowe 9">
            <a:extLst>
              <a:ext uri="{FF2B5EF4-FFF2-40B4-BE49-F238E27FC236}">
                <a16:creationId xmlns:a16="http://schemas.microsoft.com/office/drawing/2014/main" id="{62CFA81A-9A27-4F94-9BAE-8D8EC40272CF}"/>
              </a:ext>
            </a:extLst>
          </p:cNvPr>
          <p:cNvSpPr txBox="1"/>
          <p:nvPr/>
        </p:nvSpPr>
        <p:spPr>
          <a:xfrm>
            <a:off x="470517" y="4257435"/>
            <a:ext cx="3764132" cy="2554545"/>
          </a:xfrm>
          <a:prstGeom prst="rect">
            <a:avLst/>
          </a:prstGeom>
          <a:noFill/>
          <a:ln>
            <a:solidFill>
              <a:srgbClr val="FF0000"/>
            </a:solidFill>
          </a:ln>
        </p:spPr>
        <p:txBody>
          <a:bodyPr wrap="square">
            <a:spAutoFit/>
          </a:bodyPr>
          <a:lstStyle/>
          <a:p>
            <a:r>
              <a:rPr lang="pl-PL" sz="1600">
                <a:solidFill>
                  <a:srgbClr val="595858"/>
                </a:solidFill>
                <a:latin typeface="roboto" panose="02000000000000000000" pitchFamily="2" charset="0"/>
              </a:rPr>
              <a:t>Teraz mamy w sumie 348 obrazów, każdy z 4096 pikselami w macierzy treningowej X. I 62 obrazy o tej samej gęstości pikseli 4096 w macierzy testowej. </a:t>
            </a:r>
          </a:p>
          <a:p>
            <a:r>
              <a:rPr lang="pl-PL" sz="1600">
                <a:solidFill>
                  <a:srgbClr val="595858"/>
                </a:solidFill>
                <a:latin typeface="roboto" panose="02000000000000000000" pitchFamily="2" charset="0"/>
              </a:rPr>
              <a:t>
Teraz transponujemy (T) tablice. To tylko osobisty wybór i zobaczysz w nadchodzących kodach, dlaczego to zrobiono.</a:t>
            </a:r>
            <a:endParaRPr lang="pl-PL" sz="1600"/>
          </a:p>
        </p:txBody>
      </p:sp>
      <p:pic>
        <p:nvPicPr>
          <p:cNvPr id="11" name="Obraz 10">
            <a:extLst>
              <a:ext uri="{FF2B5EF4-FFF2-40B4-BE49-F238E27FC236}">
                <a16:creationId xmlns:a16="http://schemas.microsoft.com/office/drawing/2014/main" id="{5DD0F7D4-40DA-4DA9-A0D8-18A8C229B14D}"/>
              </a:ext>
            </a:extLst>
          </p:cNvPr>
          <p:cNvPicPr>
            <a:picLocks noChangeAspect="1"/>
          </p:cNvPicPr>
          <p:nvPr/>
        </p:nvPicPr>
        <p:blipFill>
          <a:blip r:embed="rId3"/>
          <a:stretch>
            <a:fillRect/>
          </a:stretch>
        </p:blipFill>
        <p:spPr>
          <a:xfrm>
            <a:off x="4427739" y="4176551"/>
            <a:ext cx="5772704" cy="2257076"/>
          </a:xfrm>
          <a:prstGeom prst="rect">
            <a:avLst/>
          </a:prstGeom>
        </p:spPr>
      </p:pic>
      <p:sp>
        <p:nvSpPr>
          <p:cNvPr id="2" name="pole tekstowe 1">
            <a:extLst>
              <a:ext uri="{FF2B5EF4-FFF2-40B4-BE49-F238E27FC236}">
                <a16:creationId xmlns:a16="http://schemas.microsoft.com/office/drawing/2014/main" id="{5CBDEF91-52B8-4B38-8152-B8C428A554DC}"/>
              </a:ext>
            </a:extLst>
          </p:cNvPr>
          <p:cNvSpPr txBox="1"/>
          <p:nvPr/>
        </p:nvSpPr>
        <p:spPr>
          <a:xfrm>
            <a:off x="470517" y="2201662"/>
            <a:ext cx="2521258" cy="369332"/>
          </a:xfrm>
          <a:prstGeom prst="rect">
            <a:avLst/>
          </a:prstGeom>
          <a:noFill/>
          <a:ln>
            <a:solidFill>
              <a:srgbClr val="FF0000"/>
            </a:solidFill>
          </a:ln>
        </p:spPr>
        <p:txBody>
          <a:bodyPr wrap="square" rtlCol="0">
            <a:spAutoFit/>
          </a:bodyPr>
          <a:lstStyle/>
          <a:p>
            <a:r>
              <a:rPr lang="pl-PL" err="1"/>
              <a:t>Flattening</a:t>
            </a:r>
            <a:r>
              <a:rPr lang="pl-PL"/>
              <a:t> image</a:t>
            </a:r>
          </a:p>
        </p:txBody>
      </p:sp>
    </p:spTree>
    <p:extLst>
      <p:ext uri="{BB962C8B-B14F-4D97-AF65-F5344CB8AC3E}">
        <p14:creationId xmlns:p14="http://schemas.microsoft.com/office/powerpoint/2010/main" val="378752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A536A044-010B-4905-A6F5-C31EA0ACAEEF}"/>
              </a:ext>
            </a:extLst>
          </p:cNvPr>
          <p:cNvSpPr txBox="1"/>
          <p:nvPr/>
        </p:nvSpPr>
        <p:spPr>
          <a:xfrm>
            <a:off x="1902040" y="320466"/>
            <a:ext cx="8653509" cy="646331"/>
          </a:xfrm>
          <a:prstGeom prst="rect">
            <a:avLst/>
          </a:prstGeom>
          <a:noFill/>
        </p:spPr>
        <p:txBody>
          <a:bodyPr wrap="square">
            <a:spAutoFit/>
          </a:bodyPr>
          <a:lstStyle/>
          <a:p>
            <a:r>
              <a:rPr lang="pl-PL">
                <a:solidFill>
                  <a:srgbClr val="595858"/>
                </a:solidFill>
                <a:latin typeface="roboto" panose="02000000000000000000" pitchFamily="2" charset="0"/>
              </a:rPr>
              <a:t>Teraz skończyliśmy z przygotowaniem wymaganych danych. Tak to wygląda:
</a:t>
            </a:r>
            <a:endParaRPr lang="pl-PL"/>
          </a:p>
        </p:txBody>
      </p:sp>
      <p:pic>
        <p:nvPicPr>
          <p:cNvPr id="5" name="Obraz 4">
            <a:extLst>
              <a:ext uri="{FF2B5EF4-FFF2-40B4-BE49-F238E27FC236}">
                <a16:creationId xmlns:a16="http://schemas.microsoft.com/office/drawing/2014/main" id="{A2DCBE93-C2E5-4338-9E48-2A24A741B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238" y="690905"/>
            <a:ext cx="6209524" cy="5476190"/>
          </a:xfrm>
          <a:prstGeom prst="rect">
            <a:avLst/>
          </a:prstGeom>
        </p:spPr>
      </p:pic>
      <p:cxnSp>
        <p:nvCxnSpPr>
          <p:cNvPr id="4" name="Łącznik prosty 3">
            <a:extLst>
              <a:ext uri="{FF2B5EF4-FFF2-40B4-BE49-F238E27FC236}">
                <a16:creationId xmlns:a16="http://schemas.microsoft.com/office/drawing/2014/main" id="{50ECA2D0-92CB-BE1E-9E65-8CBA78E0F263}"/>
              </a:ext>
            </a:extLst>
          </p:cNvPr>
          <p:cNvCxnSpPr/>
          <p:nvPr/>
        </p:nvCxnSpPr>
        <p:spPr>
          <a:xfrm>
            <a:off x="3123446" y="6074875"/>
            <a:ext cx="4861710"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864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EC314D95-FFB4-4A11-E55A-2A59837A5F72}"/>
              </a:ext>
            </a:extLst>
          </p:cNvPr>
          <p:cNvSpPr txBox="1"/>
          <p:nvPr/>
        </p:nvSpPr>
        <p:spPr>
          <a:xfrm>
            <a:off x="318541" y="1646206"/>
            <a:ext cx="5327819" cy="4247317"/>
          </a:xfrm>
          <a:prstGeom prst="rect">
            <a:avLst/>
          </a:prstGeom>
          <a:noFill/>
        </p:spPr>
        <p:txBody>
          <a:bodyPr wrap="square">
            <a:spAutoFit/>
          </a:bodyPr>
          <a:lstStyle/>
          <a:p>
            <a:r>
              <a:rPr lang="pl-PL">
                <a:solidFill>
                  <a:srgbClr val="222222"/>
                </a:solidFill>
                <a:latin typeface="Lato" panose="020F0502020204030203" pitchFamily="34" charset="0"/>
              </a:rPr>
              <a:t>Nazywa się je ukrytymi, ponieważ nie widzą oryginalnych danych wejściowych( zestaw treningowy ). Załóżmy na przykład, że mamy NN z warstwą wejściową, jedną ukrytą warstwą i warstwą wyjściową. 
</a:t>
            </a:r>
          </a:p>
          <a:p>
            <a:r>
              <a:rPr lang="pl-PL">
                <a:solidFill>
                  <a:srgbClr val="222222"/>
                </a:solidFill>
                <a:latin typeface="Lato" panose="020F0502020204030203" pitchFamily="34" charset="0"/>
              </a:rPr>
              <a:t>Na pytanie, ile warstw ma twój NN, odpowiedź powinna brzmieć "Ma 2 warstwy", ponieważ podczas obliczeń początkowa lub wejściowa warstwa jest ignorowana.
</a:t>
            </a:r>
            <a:endParaRPr lang="en-GB" b="0" i="0">
              <a:solidFill>
                <a:srgbClr val="222222"/>
              </a:solidFill>
              <a:effectLst/>
              <a:latin typeface="Lato" panose="020F0502020204030203" pitchFamily="34" charset="0"/>
            </a:endParaRPr>
          </a:p>
          <a:p>
            <a:r>
              <a:rPr lang="pl-PL">
                <a:solidFill>
                  <a:srgbClr val="222222"/>
                </a:solidFill>
                <a:latin typeface="Lato" panose="020F0502020204030203" pitchFamily="34" charset="0"/>
              </a:rPr>
              <a:t>Oto jak zwizualizować, jak wygląda 2-warstwowa sieć neuronowa</a:t>
            </a:r>
            <a:r>
              <a:rPr lang="en-GB" b="0" i="0">
                <a:solidFill>
                  <a:srgbClr val="222222"/>
                </a:solidFill>
                <a:effectLst/>
                <a:latin typeface="Lato" panose="020F0502020204030203" pitchFamily="34" charset="0"/>
              </a:rPr>
              <a:t>:</a:t>
            </a:r>
          </a:p>
          <a:p>
            <a:br>
              <a:rPr lang="en-GB" b="0" i="0">
                <a:solidFill>
                  <a:srgbClr val="222222"/>
                </a:solidFill>
                <a:effectLst/>
                <a:latin typeface="Lato" panose="020F0502020204030203" pitchFamily="34" charset="0"/>
              </a:rPr>
            </a:br>
            <a:endParaRPr lang="en-GB"/>
          </a:p>
        </p:txBody>
      </p:sp>
      <p:sp>
        <p:nvSpPr>
          <p:cNvPr id="5" name="pole tekstowe 4">
            <a:extLst>
              <a:ext uri="{FF2B5EF4-FFF2-40B4-BE49-F238E27FC236}">
                <a16:creationId xmlns:a16="http://schemas.microsoft.com/office/drawing/2014/main" id="{BBF8B5EF-C1A3-41E5-9CF9-B57986C1B848}"/>
              </a:ext>
            </a:extLst>
          </p:cNvPr>
          <p:cNvSpPr txBox="1"/>
          <p:nvPr/>
        </p:nvSpPr>
        <p:spPr>
          <a:xfrm>
            <a:off x="1562725" y="677268"/>
            <a:ext cx="6093500" cy="830997"/>
          </a:xfrm>
          <a:prstGeom prst="rect">
            <a:avLst/>
          </a:prstGeom>
          <a:noFill/>
        </p:spPr>
        <p:txBody>
          <a:bodyPr wrap="square">
            <a:spAutoFit/>
          </a:bodyPr>
          <a:lstStyle/>
          <a:p>
            <a:r>
              <a:rPr lang="pl-PL" sz="2400" b="1">
                <a:solidFill>
                  <a:srgbClr val="FF0000"/>
                </a:solidFill>
                <a:latin typeface="Lato" panose="020F0502020204030203" pitchFamily="34" charset="0"/>
              </a:rPr>
              <a:t>2 ukryte warstwy
</a:t>
            </a:r>
            <a:endParaRPr lang="en-GB" sz="2400" b="0" i="0">
              <a:solidFill>
                <a:srgbClr val="FF0000"/>
              </a:solidFill>
              <a:effectLst/>
              <a:latin typeface="Lato" panose="020F0502020204030203" pitchFamily="34" charset="0"/>
            </a:endParaRPr>
          </a:p>
        </p:txBody>
      </p:sp>
      <p:pic>
        <p:nvPicPr>
          <p:cNvPr id="6" name="Obraz 5">
            <a:extLst>
              <a:ext uri="{FF2B5EF4-FFF2-40B4-BE49-F238E27FC236}">
                <a16:creationId xmlns:a16="http://schemas.microsoft.com/office/drawing/2014/main" id="{298E68DB-5499-6D60-B8A1-54599C4C7486}"/>
              </a:ext>
            </a:extLst>
          </p:cNvPr>
          <p:cNvPicPr>
            <a:picLocks noChangeAspect="1"/>
          </p:cNvPicPr>
          <p:nvPr/>
        </p:nvPicPr>
        <p:blipFill>
          <a:blip r:embed="rId2"/>
          <a:stretch>
            <a:fillRect/>
          </a:stretch>
        </p:blipFill>
        <p:spPr>
          <a:xfrm>
            <a:off x="6276812" y="1419282"/>
            <a:ext cx="5327819" cy="4392118"/>
          </a:xfrm>
          <a:prstGeom prst="rect">
            <a:avLst/>
          </a:prstGeom>
        </p:spPr>
      </p:pic>
      <p:cxnSp>
        <p:nvCxnSpPr>
          <p:cNvPr id="4" name="Łącznik prosty ze strzałką 3">
            <a:extLst>
              <a:ext uri="{FF2B5EF4-FFF2-40B4-BE49-F238E27FC236}">
                <a16:creationId xmlns:a16="http://schemas.microsoft.com/office/drawing/2014/main" id="{7B57C232-8628-FA74-EBCC-56428AECDA64}"/>
              </a:ext>
            </a:extLst>
          </p:cNvPr>
          <p:cNvCxnSpPr/>
          <p:nvPr/>
        </p:nvCxnSpPr>
        <p:spPr>
          <a:xfrm flipV="1">
            <a:off x="4793381" y="3301465"/>
            <a:ext cx="2483318" cy="1299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Łącznik prosty ze strzałką 7">
            <a:extLst>
              <a:ext uri="{FF2B5EF4-FFF2-40B4-BE49-F238E27FC236}">
                <a16:creationId xmlns:a16="http://schemas.microsoft.com/office/drawing/2014/main" id="{C3E67807-E0BF-7C68-5675-22CC4B630697}"/>
              </a:ext>
            </a:extLst>
          </p:cNvPr>
          <p:cNvCxnSpPr/>
          <p:nvPr/>
        </p:nvCxnSpPr>
        <p:spPr>
          <a:xfrm>
            <a:off x="4937760" y="4687503"/>
            <a:ext cx="3493971" cy="751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371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CAE0E858-4CC7-F5A8-A39D-C5F1EA47D265}"/>
              </a:ext>
            </a:extLst>
          </p:cNvPr>
          <p:cNvSpPr txBox="1"/>
          <p:nvPr/>
        </p:nvSpPr>
        <p:spPr>
          <a:xfrm>
            <a:off x="419724" y="289679"/>
            <a:ext cx="11317573" cy="3693319"/>
          </a:xfrm>
          <a:prstGeom prst="rect">
            <a:avLst/>
          </a:prstGeom>
          <a:noFill/>
        </p:spPr>
        <p:txBody>
          <a:bodyPr wrap="square">
            <a:spAutoFit/>
          </a:bodyPr>
          <a:lstStyle/>
          <a:p>
            <a:r>
              <a:rPr lang="pl-PL">
                <a:solidFill>
                  <a:srgbClr val="222222"/>
                </a:solidFill>
                <a:latin typeface="Lato" panose="020F0502020204030203" pitchFamily="34" charset="0"/>
              </a:rPr>
              <a:t>Krok po kroku zrozumiemy ten obraz.
</a:t>
            </a:r>
            <a:endParaRPr lang="en-GB" b="0" i="0">
              <a:solidFill>
                <a:srgbClr val="222222"/>
              </a:solidFill>
              <a:effectLst/>
              <a:latin typeface="Lato" panose="020F0502020204030203" pitchFamily="34" charset="0"/>
            </a:endParaRPr>
          </a:p>
          <a:p>
            <a:pPr marL="342900" indent="-342900">
              <a:buAutoNum type="arabicParenR"/>
            </a:pPr>
            <a:r>
              <a:rPr lang="pl-PL">
                <a:solidFill>
                  <a:srgbClr val="222222"/>
                </a:solidFill>
                <a:latin typeface="Lato" panose="020F0502020204030203" pitchFamily="34" charset="0"/>
              </a:rPr>
              <a:t>Jak widać tutaj, mamy 2-warstwową sztuczną sieć neuronową. Sieć neuronowa została stworzona w celu naśladowania biologicznego neuronu ludzkiego mózgu. W naszej ANN mamy "k" liczbę węzłów. Liczba węzłów jest </a:t>
            </a:r>
            <a:r>
              <a:rPr lang="pl-PL" err="1">
                <a:solidFill>
                  <a:srgbClr val="222222"/>
                </a:solidFill>
                <a:latin typeface="Lato" panose="020F0502020204030203" pitchFamily="34" charset="0"/>
              </a:rPr>
              <a:t>hiperparametrem</a:t>
            </a:r>
            <a:r>
              <a:rPr lang="pl-PL">
                <a:solidFill>
                  <a:srgbClr val="222222"/>
                </a:solidFill>
                <a:latin typeface="Lato" panose="020F0502020204030203" pitchFamily="34" charset="0"/>
              </a:rPr>
              <a:t>, co zasadniczo oznacza, że ilość jest konfigurowana przez praktyka tworzącego model.</a:t>
            </a:r>
          </a:p>
          <a:p>
            <a:pPr marL="342900" indent="-342900">
              <a:buAutoNum type="arabicParenR"/>
            </a:pPr>
            <a:endParaRPr lang="en-GB" b="0" i="0">
              <a:solidFill>
                <a:srgbClr val="222222"/>
              </a:solidFill>
              <a:effectLst/>
              <a:latin typeface="Lato" panose="020F0502020204030203" pitchFamily="34" charset="0"/>
            </a:endParaRPr>
          </a:p>
          <a:p>
            <a:r>
              <a:rPr lang="en-GB" b="0" i="0">
                <a:solidFill>
                  <a:srgbClr val="222222"/>
                </a:solidFill>
                <a:effectLst/>
                <a:latin typeface="Lato" panose="020F0502020204030203" pitchFamily="34" charset="0"/>
              </a:rPr>
              <a:t>2) </a:t>
            </a:r>
            <a:r>
              <a:rPr lang="pl-PL">
                <a:solidFill>
                  <a:srgbClr val="222222"/>
                </a:solidFill>
                <a:latin typeface="Lato" panose="020F0502020204030203" pitchFamily="34" charset="0"/>
              </a:rPr>
              <a:t>Warstwy wejść i wyjść nie ulegają zmianie. Mamy "n" funkcji wejściowych i 3 możliwe wyniki.
</a:t>
            </a:r>
            <a:endParaRPr lang="en-GB" b="0" i="0">
              <a:solidFill>
                <a:srgbClr val="222222"/>
              </a:solidFill>
              <a:effectLst/>
              <a:latin typeface="Lato" panose="020F0502020204030203" pitchFamily="34" charset="0"/>
            </a:endParaRPr>
          </a:p>
          <a:p>
            <a:r>
              <a:rPr lang="en-GB" b="0" i="0">
                <a:solidFill>
                  <a:srgbClr val="222222"/>
                </a:solidFill>
                <a:effectLst/>
                <a:latin typeface="Lato" panose="020F0502020204030203" pitchFamily="34" charset="0"/>
              </a:rPr>
              <a:t>3) </a:t>
            </a:r>
            <a:r>
              <a:rPr lang="pl-PL">
                <a:solidFill>
                  <a:srgbClr val="222222"/>
                </a:solidFill>
                <a:latin typeface="Lato" panose="020F0502020204030203" pitchFamily="34" charset="0"/>
              </a:rPr>
              <a:t>W przeciwieństwie do regresji logistycznej, sieci neuronowe używają funkcji </a:t>
            </a:r>
            <a:r>
              <a:rPr lang="pl-PL" b="1" u="sng" err="1">
                <a:solidFill>
                  <a:srgbClr val="222222"/>
                </a:solidFill>
                <a:latin typeface="Lato" panose="020F0502020204030203" pitchFamily="34" charset="0"/>
              </a:rPr>
              <a:t>tanh</a:t>
            </a:r>
            <a:r>
              <a:rPr lang="pl-PL" u="sng">
                <a:solidFill>
                  <a:srgbClr val="222222"/>
                </a:solidFill>
                <a:latin typeface="Lato" panose="020F0502020204030203" pitchFamily="34" charset="0"/>
              </a:rPr>
              <a:t> jako funkcji aktywacji </a:t>
            </a:r>
            <a:r>
              <a:rPr lang="pl-PL">
                <a:solidFill>
                  <a:srgbClr val="222222"/>
                </a:solidFill>
                <a:latin typeface="Lato" panose="020F0502020204030203" pitchFamily="34" charset="0"/>
              </a:rPr>
              <a:t>zamiast funkcji esicy, którą dobrze znasz. Powodem jest to, że średnia jego wyjścia jest bliższa 0, co sprawia, że jest bardziej wyśrodkowana dla wejścia do następnej warstwy. Funkcja </a:t>
            </a:r>
            <a:r>
              <a:rPr lang="pl-PL" b="1" err="1">
                <a:solidFill>
                  <a:srgbClr val="222222"/>
                </a:solidFill>
                <a:latin typeface="Lato" panose="020F0502020204030203" pitchFamily="34" charset="0"/>
              </a:rPr>
              <a:t>tanh</a:t>
            </a:r>
            <a:r>
              <a:rPr lang="pl-PL">
                <a:solidFill>
                  <a:srgbClr val="222222"/>
                </a:solidFill>
                <a:latin typeface="Lato" panose="020F0502020204030203" pitchFamily="34" charset="0"/>
              </a:rPr>
              <a:t> może powodować wzrost nieliniowości, co sprawia, że nasz model uczy się lepiej.</a:t>
            </a:r>
            <a:endParaRPr lang="en-GB" b="0" i="0">
              <a:solidFill>
                <a:srgbClr val="222222"/>
              </a:solidFill>
              <a:effectLst/>
              <a:latin typeface="Lato" panose="020F0502020204030203" pitchFamily="34" charset="0"/>
            </a:endParaRPr>
          </a:p>
        </p:txBody>
      </p:sp>
      <p:pic>
        <p:nvPicPr>
          <p:cNvPr id="4" name="Obraz 3">
            <a:extLst>
              <a:ext uri="{FF2B5EF4-FFF2-40B4-BE49-F238E27FC236}">
                <a16:creationId xmlns:a16="http://schemas.microsoft.com/office/drawing/2014/main" id="{DFCD4E27-95BB-F2A0-53BA-F23BF9424898}"/>
              </a:ext>
            </a:extLst>
          </p:cNvPr>
          <p:cNvPicPr>
            <a:picLocks noChangeAspect="1"/>
          </p:cNvPicPr>
          <p:nvPr/>
        </p:nvPicPr>
        <p:blipFill>
          <a:blip r:embed="rId2"/>
          <a:stretch>
            <a:fillRect/>
          </a:stretch>
        </p:blipFill>
        <p:spPr>
          <a:xfrm>
            <a:off x="695638" y="4334480"/>
            <a:ext cx="4026264" cy="2233841"/>
          </a:xfrm>
          <a:prstGeom prst="rect">
            <a:avLst/>
          </a:prstGeom>
        </p:spPr>
      </p:pic>
      <p:sp>
        <p:nvSpPr>
          <p:cNvPr id="6" name="pole tekstowe 5">
            <a:extLst>
              <a:ext uri="{FF2B5EF4-FFF2-40B4-BE49-F238E27FC236}">
                <a16:creationId xmlns:a16="http://schemas.microsoft.com/office/drawing/2014/main" id="{344AE50C-A9FA-C17E-A8B5-80AC16C9FB84}"/>
              </a:ext>
            </a:extLst>
          </p:cNvPr>
          <p:cNvSpPr txBox="1"/>
          <p:nvPr/>
        </p:nvSpPr>
        <p:spPr>
          <a:xfrm>
            <a:off x="5070423" y="4045281"/>
            <a:ext cx="6093500" cy="2585323"/>
          </a:xfrm>
          <a:prstGeom prst="rect">
            <a:avLst/>
          </a:prstGeom>
          <a:noFill/>
        </p:spPr>
        <p:txBody>
          <a:bodyPr wrap="square">
            <a:spAutoFit/>
          </a:bodyPr>
          <a:lstStyle/>
          <a:p>
            <a:r>
              <a:rPr lang="pl-PL">
                <a:solidFill>
                  <a:srgbClr val="222222"/>
                </a:solidFill>
                <a:latin typeface="Lato" panose="020F0502020204030203" pitchFamily="34" charset="0"/>
              </a:rPr>
              <a:t>4) W normalnej regresji logistycznej: Input = &gt; </a:t>
            </a:r>
            <a:r>
              <a:rPr lang="pl-PL" err="1">
                <a:solidFill>
                  <a:srgbClr val="222222"/>
                </a:solidFill>
                <a:latin typeface="Lato" panose="020F0502020204030203" pitchFamily="34" charset="0"/>
              </a:rPr>
              <a:t>Output</a:t>
            </a:r>
            <a:r>
              <a:rPr lang="pl-PL">
                <a:solidFill>
                  <a:srgbClr val="222222"/>
                </a:solidFill>
                <a:latin typeface="Lato" panose="020F0502020204030203" pitchFamily="34" charset="0"/>
              </a:rPr>
              <a:t>.
  Natomiast w sieci neuronowej: wejście = &gt; ukryta warstwa = &gt; Wyjście. </a:t>
            </a:r>
          </a:p>
          <a:p>
            <a:endParaRPr lang="pl-PL">
              <a:solidFill>
                <a:srgbClr val="222222"/>
              </a:solidFill>
              <a:latin typeface="Lato" panose="020F0502020204030203" pitchFamily="34" charset="0"/>
            </a:endParaRPr>
          </a:p>
          <a:p>
            <a:r>
              <a:rPr lang="pl-PL">
                <a:solidFill>
                  <a:srgbClr val="222222"/>
                </a:solidFill>
                <a:latin typeface="Lato" panose="020F0502020204030203" pitchFamily="34" charset="0"/>
              </a:rPr>
              <a:t>Ukrytą warstwę można sobie wyobrazić jako wyjście części 1 i wejście części 2 naszej ANN.</a:t>
            </a:r>
          </a:p>
          <a:p>
            <a:r>
              <a:rPr lang="pl-PL">
                <a:solidFill>
                  <a:srgbClr val="222222"/>
                </a:solidFill>
                <a:latin typeface="Lato" panose="020F0502020204030203" pitchFamily="34" charset="0"/>
              </a:rPr>
              <a:t>
Teraz przyjrzyjmy się bardziej praktycznemu podejściu do 2-warstwowej sieci neuronowej.</a:t>
            </a:r>
            <a:endParaRPr lang="en-GB" b="0" i="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530908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DA1910E0-6CFA-6776-4BD5-BDC8C80BDD66}"/>
              </a:ext>
            </a:extLst>
          </p:cNvPr>
          <p:cNvSpPr txBox="1"/>
          <p:nvPr/>
        </p:nvSpPr>
        <p:spPr>
          <a:xfrm>
            <a:off x="512163" y="197346"/>
            <a:ext cx="11167673" cy="3231654"/>
          </a:xfrm>
          <a:prstGeom prst="rect">
            <a:avLst/>
          </a:prstGeom>
          <a:noFill/>
        </p:spPr>
        <p:txBody>
          <a:bodyPr wrap="square">
            <a:spAutoFit/>
          </a:bodyPr>
          <a:lstStyle/>
          <a:p>
            <a:pPr algn="l"/>
            <a:r>
              <a:rPr lang="en-GB" sz="2400" b="1" i="0">
                <a:solidFill>
                  <a:srgbClr val="222222"/>
                </a:solidFill>
                <a:effectLst/>
                <a:latin typeface="Lato" panose="020F0502020204030203" pitchFamily="34" charset="0"/>
              </a:rPr>
              <a:t>2 Layered Neural Network</a:t>
            </a:r>
            <a:endParaRPr lang="pl-PL" sz="2400" b="1" i="0">
              <a:solidFill>
                <a:srgbClr val="222222"/>
              </a:solidFill>
              <a:effectLst/>
              <a:latin typeface="Lato" panose="020F0502020204030203" pitchFamily="34" charset="0"/>
            </a:endParaRPr>
          </a:p>
          <a:p>
            <a:pPr algn="l"/>
            <a:endParaRPr lang="en-GB" b="0" i="0">
              <a:solidFill>
                <a:srgbClr val="222222"/>
              </a:solidFill>
              <a:effectLst/>
              <a:latin typeface="Lato" panose="020F0502020204030203" pitchFamily="34" charset="0"/>
            </a:endParaRPr>
          </a:p>
          <a:p>
            <a:pPr marL="342900" indent="-342900">
              <a:buAutoNum type="arabicParenR"/>
            </a:pPr>
            <a:r>
              <a:rPr lang="pl-PL" b="1">
                <a:solidFill>
                  <a:srgbClr val="222222"/>
                </a:solidFill>
                <a:latin typeface="Lato" panose="020F0502020204030203" pitchFamily="34" charset="0"/>
              </a:rPr>
              <a:t>Tworzenie warstw i inicjowanie wag i odchyleń parametrów
</a:t>
            </a:r>
            <a:endParaRPr lang="en-GB" b="0" i="0">
              <a:solidFill>
                <a:srgbClr val="222222"/>
              </a:solidFill>
              <a:effectLst/>
              <a:latin typeface="Lato" panose="020F0502020204030203" pitchFamily="34" charset="0"/>
            </a:endParaRPr>
          </a:p>
          <a:p>
            <a:r>
              <a:rPr lang="pl-PL">
                <a:solidFill>
                  <a:srgbClr val="222222"/>
                </a:solidFill>
                <a:latin typeface="Lato" panose="020F0502020204030203" pitchFamily="34" charset="0"/>
              </a:rPr>
              <a:t>Nasz zestaw treningowy liczy 348 próbek, a więc x(348). W regresji logistycznej zainicjowaliśmy odchylenie na poziomie 0 i wagi na poziomie 0,01. Ale tym razem zainicjujemy wagi losowo, ponieważ jeśli zainicjujemy je przez 0, wszystkie neurony w 1. warstwie będą obliczać te same rzeczy, co inne neurony. W ten sposób będziemy je inicjować losowo. Ponadto te początkowe wagi powinny być małe, ponieważ jeśli są duże na początku, powinny spowodować, że dane wejściowe będą duże, powodując, że gradienty będą bliskie 0, co spowolni algorytm optymalizacji.
Odchylenia mogą początkowo wynosić 0.</a:t>
            </a:r>
            <a:endParaRPr lang="en-GB" b="0" i="0">
              <a:solidFill>
                <a:srgbClr val="222222"/>
              </a:solidFill>
              <a:effectLst/>
              <a:latin typeface="Lato" panose="020F0502020204030203" pitchFamily="34" charset="0"/>
            </a:endParaRPr>
          </a:p>
        </p:txBody>
      </p:sp>
      <p:pic>
        <p:nvPicPr>
          <p:cNvPr id="5" name="Obraz 4">
            <a:extLst>
              <a:ext uri="{FF2B5EF4-FFF2-40B4-BE49-F238E27FC236}">
                <a16:creationId xmlns:a16="http://schemas.microsoft.com/office/drawing/2014/main" id="{0EB274FD-6657-0F8A-C6C8-362D2FD2FDB1}"/>
              </a:ext>
            </a:extLst>
          </p:cNvPr>
          <p:cNvPicPr>
            <a:picLocks noChangeAspect="1"/>
          </p:cNvPicPr>
          <p:nvPr/>
        </p:nvPicPr>
        <p:blipFill>
          <a:blip r:embed="rId2"/>
          <a:stretch>
            <a:fillRect/>
          </a:stretch>
        </p:blipFill>
        <p:spPr>
          <a:xfrm>
            <a:off x="1817322" y="3752614"/>
            <a:ext cx="8222438" cy="2138520"/>
          </a:xfrm>
          <a:prstGeom prst="rect">
            <a:avLst/>
          </a:prstGeom>
        </p:spPr>
      </p:pic>
    </p:spTree>
    <p:extLst>
      <p:ext uri="{BB962C8B-B14F-4D97-AF65-F5344CB8AC3E}">
        <p14:creationId xmlns:p14="http://schemas.microsoft.com/office/powerpoint/2010/main" val="3056415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6965D427-B08F-2A31-C6A8-AB06407FE064}"/>
              </a:ext>
            </a:extLst>
          </p:cNvPr>
          <p:cNvSpPr txBox="1"/>
          <p:nvPr/>
        </p:nvSpPr>
        <p:spPr>
          <a:xfrm>
            <a:off x="663314" y="0"/>
            <a:ext cx="9559977" cy="1754326"/>
          </a:xfrm>
          <a:prstGeom prst="rect">
            <a:avLst/>
          </a:prstGeom>
          <a:noFill/>
        </p:spPr>
        <p:txBody>
          <a:bodyPr wrap="square">
            <a:spAutoFit/>
          </a:bodyPr>
          <a:lstStyle/>
          <a:p>
            <a:pPr algn="l"/>
            <a:r>
              <a:rPr lang="en-GB" b="1" i="0">
                <a:solidFill>
                  <a:srgbClr val="222222"/>
                </a:solidFill>
                <a:effectLst/>
                <a:latin typeface="Lato" panose="020F0502020204030203" pitchFamily="34" charset="0"/>
              </a:rPr>
              <a:t>2) Forward Propagation</a:t>
            </a:r>
            <a:endParaRPr lang="pl-PL" b="1" i="0">
              <a:solidFill>
                <a:srgbClr val="222222"/>
              </a:solidFill>
              <a:effectLst/>
              <a:latin typeface="Lato" panose="020F0502020204030203" pitchFamily="34" charset="0"/>
            </a:endParaRPr>
          </a:p>
          <a:p>
            <a:pPr algn="l"/>
            <a:endParaRPr lang="en-GB" b="0" i="0">
              <a:solidFill>
                <a:srgbClr val="222222"/>
              </a:solidFill>
              <a:effectLst/>
              <a:latin typeface="Lato" panose="020F0502020204030203" pitchFamily="34" charset="0"/>
            </a:endParaRPr>
          </a:p>
          <a:p>
            <a:r>
              <a:rPr lang="pl-PL" b="1">
                <a:solidFill>
                  <a:srgbClr val="222222"/>
                </a:solidFill>
                <a:latin typeface="Lato" panose="020F0502020204030203" pitchFamily="34" charset="0"/>
              </a:rPr>
              <a:t>F</a:t>
            </a:r>
            <a:r>
              <a:rPr lang="en-GB" b="1" i="0" err="1">
                <a:solidFill>
                  <a:srgbClr val="222222"/>
                </a:solidFill>
                <a:effectLst/>
                <a:latin typeface="Lato" panose="020F0502020204030203" pitchFamily="34" charset="0"/>
              </a:rPr>
              <a:t>orward</a:t>
            </a:r>
            <a:r>
              <a:rPr lang="en-GB" b="1" i="0">
                <a:solidFill>
                  <a:srgbClr val="222222"/>
                </a:solidFill>
                <a:effectLst/>
                <a:latin typeface="Lato" panose="020F0502020204030203" pitchFamily="34" charset="0"/>
              </a:rPr>
              <a:t> propagation </a:t>
            </a:r>
            <a:r>
              <a:rPr lang="pl-PL">
                <a:solidFill>
                  <a:srgbClr val="222222"/>
                </a:solidFill>
                <a:latin typeface="Lato" panose="020F0502020204030203" pitchFamily="34" charset="0"/>
              </a:rPr>
              <a:t>jest prawie taki sam, jak w regresji logistycznej. Jedyna różnica polega na tym, że używamy funkcji </a:t>
            </a:r>
            <a:r>
              <a:rPr lang="pl-PL" b="1" err="1">
                <a:solidFill>
                  <a:srgbClr val="222222"/>
                </a:solidFill>
                <a:latin typeface="Lato" panose="020F0502020204030203" pitchFamily="34" charset="0"/>
              </a:rPr>
              <a:t>tanh</a:t>
            </a:r>
            <a:r>
              <a:rPr lang="pl-PL">
                <a:solidFill>
                  <a:srgbClr val="222222"/>
                </a:solidFill>
                <a:latin typeface="Lato" panose="020F0502020204030203" pitchFamily="34" charset="0"/>
              </a:rPr>
              <a:t> i wykonujemy wszystkie procesy dwukrotnie.</a:t>
            </a:r>
          </a:p>
          <a:p>
            <a:r>
              <a:rPr lang="pl-PL">
                <a:solidFill>
                  <a:srgbClr val="222222"/>
                </a:solidFill>
                <a:latin typeface="Lato" panose="020F0502020204030203" pitchFamily="34" charset="0"/>
              </a:rPr>
              <a:t> </a:t>
            </a:r>
          </a:p>
          <a:p>
            <a:r>
              <a:rPr lang="pl-PL" u="sng">
                <a:solidFill>
                  <a:srgbClr val="222222"/>
                </a:solidFill>
                <a:latin typeface="Lato" panose="020F0502020204030203" pitchFamily="34" charset="0"/>
              </a:rPr>
              <a:t>Funkcja </a:t>
            </a:r>
            <a:r>
              <a:rPr lang="pl-PL" b="1" u="sng" err="1">
                <a:solidFill>
                  <a:srgbClr val="222222"/>
                </a:solidFill>
                <a:latin typeface="Lato" panose="020F0502020204030203" pitchFamily="34" charset="0"/>
              </a:rPr>
              <a:t>tanh</a:t>
            </a:r>
            <a:r>
              <a:rPr lang="pl-PL" u="sng">
                <a:solidFill>
                  <a:srgbClr val="222222"/>
                </a:solidFill>
                <a:latin typeface="Lato" panose="020F0502020204030203" pitchFamily="34" charset="0"/>
              </a:rPr>
              <a:t> jest zawarta w module </a:t>
            </a:r>
            <a:r>
              <a:rPr lang="pl-PL" b="1" u="sng" err="1">
                <a:solidFill>
                  <a:srgbClr val="222222"/>
                </a:solidFill>
                <a:latin typeface="Lato" panose="020F0502020204030203" pitchFamily="34" charset="0"/>
              </a:rPr>
              <a:t>Numpy</a:t>
            </a:r>
            <a:r>
              <a:rPr lang="pl-PL" b="1" u="sng">
                <a:solidFill>
                  <a:srgbClr val="222222"/>
                </a:solidFill>
                <a:latin typeface="Lato" panose="020F0502020204030203" pitchFamily="34" charset="0"/>
              </a:rPr>
              <a:t>, więc dodajemy tylko funkcję </a:t>
            </a:r>
            <a:r>
              <a:rPr lang="pl-PL" b="1" u="sng" err="1">
                <a:solidFill>
                  <a:srgbClr val="222222"/>
                </a:solidFill>
                <a:latin typeface="Lato" panose="020F0502020204030203" pitchFamily="34" charset="0"/>
              </a:rPr>
              <a:t>sigmoid</a:t>
            </a:r>
            <a:r>
              <a:rPr lang="pl-PL" b="1" u="sng">
                <a:solidFill>
                  <a:srgbClr val="222222"/>
                </a:solidFill>
                <a:latin typeface="Lato" panose="020F0502020204030203" pitchFamily="34" charset="0"/>
              </a:rPr>
              <a:t> (log)</a:t>
            </a:r>
            <a:endParaRPr lang="en-GB" b="0" i="0" u="sng">
              <a:solidFill>
                <a:srgbClr val="222222"/>
              </a:solidFill>
              <a:effectLst/>
              <a:latin typeface="Lato" panose="020F0502020204030203" pitchFamily="34" charset="0"/>
            </a:endParaRPr>
          </a:p>
        </p:txBody>
      </p:sp>
      <p:pic>
        <p:nvPicPr>
          <p:cNvPr id="5" name="Obraz 4">
            <a:extLst>
              <a:ext uri="{FF2B5EF4-FFF2-40B4-BE49-F238E27FC236}">
                <a16:creationId xmlns:a16="http://schemas.microsoft.com/office/drawing/2014/main" id="{E8F20518-9000-8C8E-483F-A6B0E0E505EB}"/>
              </a:ext>
            </a:extLst>
          </p:cNvPr>
          <p:cNvPicPr>
            <a:picLocks noChangeAspect="1"/>
          </p:cNvPicPr>
          <p:nvPr/>
        </p:nvPicPr>
        <p:blipFill>
          <a:blip r:embed="rId2"/>
          <a:stretch>
            <a:fillRect/>
          </a:stretch>
        </p:blipFill>
        <p:spPr>
          <a:xfrm>
            <a:off x="663314" y="1855431"/>
            <a:ext cx="7689726" cy="3554075"/>
          </a:xfrm>
          <a:prstGeom prst="rect">
            <a:avLst/>
          </a:prstGeom>
        </p:spPr>
      </p:pic>
      <p:pic>
        <p:nvPicPr>
          <p:cNvPr id="7" name="Obraz 6">
            <a:extLst>
              <a:ext uri="{FF2B5EF4-FFF2-40B4-BE49-F238E27FC236}">
                <a16:creationId xmlns:a16="http://schemas.microsoft.com/office/drawing/2014/main" id="{412785A2-EB7F-6CF8-8A95-AF040E889BEB}"/>
              </a:ext>
            </a:extLst>
          </p:cNvPr>
          <p:cNvPicPr>
            <a:picLocks noChangeAspect="1"/>
          </p:cNvPicPr>
          <p:nvPr/>
        </p:nvPicPr>
        <p:blipFill>
          <a:blip r:embed="rId3"/>
          <a:stretch>
            <a:fillRect/>
          </a:stretch>
        </p:blipFill>
        <p:spPr>
          <a:xfrm>
            <a:off x="663314" y="5582173"/>
            <a:ext cx="8079516" cy="897724"/>
          </a:xfrm>
          <a:prstGeom prst="rect">
            <a:avLst/>
          </a:prstGeom>
        </p:spPr>
      </p:pic>
      <p:cxnSp>
        <p:nvCxnSpPr>
          <p:cNvPr id="4" name="Łącznik prosty ze strzałką 3">
            <a:extLst>
              <a:ext uri="{FF2B5EF4-FFF2-40B4-BE49-F238E27FC236}">
                <a16:creationId xmlns:a16="http://schemas.microsoft.com/office/drawing/2014/main" id="{100A4198-4B0A-51BC-F9D2-2B58F0CC385A}"/>
              </a:ext>
            </a:extLst>
          </p:cNvPr>
          <p:cNvCxnSpPr/>
          <p:nvPr/>
        </p:nvCxnSpPr>
        <p:spPr>
          <a:xfrm flipH="1">
            <a:off x="2815628" y="1711105"/>
            <a:ext cx="5993394" cy="411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8704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273692e-26d7-4667-8c57-198464497e5a" xsi:nil="true"/>
    <lcf76f155ced4ddcb4097134ff3c332f xmlns="85e4739b-d0e0-4065-a80d-7c3a869519f7">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3B32FE34E1E1B240A5BEF7D8EA5C8703" ma:contentTypeVersion="11" ma:contentTypeDescription="Utwórz nowy dokument." ma:contentTypeScope="" ma:versionID="c1fcd85718c0de72a4ac370e68030232">
  <xsd:schema xmlns:xsd="http://www.w3.org/2001/XMLSchema" xmlns:xs="http://www.w3.org/2001/XMLSchema" xmlns:p="http://schemas.microsoft.com/office/2006/metadata/properties" xmlns:ns2="85e4739b-d0e0-4065-a80d-7c3a869519f7" xmlns:ns3="0273692e-26d7-4667-8c57-198464497e5a" targetNamespace="http://schemas.microsoft.com/office/2006/metadata/properties" ma:root="true" ma:fieldsID="7080ac7e8e54d768dd4df00d74394f87" ns2:_="" ns3:_="">
    <xsd:import namespace="85e4739b-d0e0-4065-a80d-7c3a869519f7"/>
    <xsd:import namespace="0273692e-26d7-4667-8c57-198464497e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e4739b-d0e0-4065-a80d-7c3a869519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i obrazów" ma:readOnly="false" ma:fieldId="{5cf76f15-5ced-4ddc-b409-7134ff3c332f}" ma:taxonomyMulti="true" ma:sspId="99f285bf-9bc8-44af-a2ef-b39ca4f7dad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73692e-26d7-4667-8c57-198464497e5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260dd90-7e46-4dd5-86e1-b6f25227d0a7}" ma:internalName="TaxCatchAll" ma:showField="CatchAllData" ma:web="0273692e-26d7-4667-8c57-198464497e5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zawartości"/>
        <xsd:element ref="dc:title" minOccurs="0" maxOccurs="1" ma:index="4" ma:displayName="Tytu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71FCFE-237D-4D65-98D5-58E9DB0CB56D}">
  <ds:schemaRefs>
    <ds:schemaRef ds:uri="http://schemas.microsoft.com/sharepoint/v3/contenttype/forms"/>
  </ds:schemaRefs>
</ds:datastoreItem>
</file>

<file path=customXml/itemProps2.xml><?xml version="1.0" encoding="utf-8"?>
<ds:datastoreItem xmlns:ds="http://schemas.openxmlformats.org/officeDocument/2006/customXml" ds:itemID="{EE2912A7-6BDD-43E1-9721-342E4589B2F6}">
  <ds:schemaRefs>
    <ds:schemaRef ds:uri="0273692e-26d7-4667-8c57-198464497e5a"/>
    <ds:schemaRef ds:uri="85e4739b-d0e0-4065-a80d-7c3a869519f7"/>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3C45A199-92E0-4828-AB5C-DCF0A0C103E2}">
  <ds:schemaRefs>
    <ds:schemaRef ds:uri="0273692e-26d7-4667-8c57-198464497e5a"/>
    <ds:schemaRef ds:uri="85e4739b-d0e0-4065-a80d-7c3a869519f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Marek Kruk</dc:creator>
  <cp:revision>3</cp:revision>
  <dcterms:created xsi:type="dcterms:W3CDTF">2021-06-01T15:04:23Z</dcterms:created>
  <dcterms:modified xsi:type="dcterms:W3CDTF">2025-06-05T14:21:48Z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0x0101003B32FE34E1E1B240A5BEF7D8EA5C8703</vt:lpwstr>
  </property>
  <property fmtid="{D5CDD505-2E9C-101B-9397-08002B2CF9AE}" pid="3" name="MediaServiceImageTags">
    <vt:lpwstr/>
  </property>
</Properties>
</file>