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9E9BC1-F2EA-4245-BAAC-F3CCFE91A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E8AC851-51E3-4D73-9ED5-8CD5C5320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04AAC7-79A3-4461-8CFC-3F316374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E5B922-CBBC-446A-9DCE-ADD699A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3B70A9-66D2-4003-B022-7AD5E3F8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2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21D67A-828B-4D70-B496-35EAEBD4A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3672893-8AAA-4B30-B60A-0D41A30D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E45CC7-C0A1-4871-8688-8D7C03F3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1FBD32-63EA-4385-BA38-D884A1EC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72DBAC-165F-4673-BB1E-2A3D8E1E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59A86CA-07BB-46E4-8F53-E7B5375AE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387FD10-95BD-45F4-91A9-85CB11A89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1C2C91-AB7B-4254-AD98-E3401FE0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A3878C-8C7D-4585-90FE-E7F5B745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84FBD07-1EA3-4878-B3CE-05D85EF3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B6906E-0EE5-4765-85D5-0D8585F1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8506D0-39CA-4B8F-881E-FA2B2E0B3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2FA2ABC-F74E-4EC9-B89E-906976B6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76442D-7835-4F90-B791-5158DD13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81C08B-9FB5-4F76-981A-97E79C42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0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6F71AE-8BFA-4155-93C1-7F554957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6E05DCB-B94E-4288-9942-E4960CB9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DA5636-75CB-4321-AD83-906059AF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45294B-9FAA-4334-88F5-56591FE9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A971FD-5C24-4720-9ABC-8D2C6557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9C81C-79C3-405E-A840-32B87E59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7726EE-6DBA-4E62-97C2-E97ACCA27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55B199-C0D7-40E4-B072-F11CBA4B4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5F9E30-B5A3-4DDF-A5D6-0B61C7B5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B5DF871-7065-43CF-BFD7-B1998138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A1993FD-529A-43BF-A71E-42683D25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4EF465-B3F0-482A-B890-032DB200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881D9B-1DAA-4B9B-AD84-8D5467C8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D482270-1EDC-40B3-BCCD-AB2ABAF43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2580AC3-CBB4-4D7A-A95A-6CEFB8ECF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1306FA7-8E7F-490B-A79C-B7C10CF8C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B4A18E-3DF3-4FB3-A2E4-668044C0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5DA2466-0F27-4D99-A0A0-E020A234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EE3395BE-5337-4613-AB75-90655B30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8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8F7DC5-9616-4839-A705-EEB4035C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8679E83-6999-4B92-8114-70E2C4C7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8713B23-D65B-4756-8F97-D5AEB28E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34FBC43D-F24F-4251-971D-4A8A2DFC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D0D6DDA-C048-458D-A1D7-99BC0F4A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9A1A846-8861-4BCD-BA36-601F3EBB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D8A0FA2-0ED3-4010-8259-E560DBBD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958137-D94D-4A73-970A-542E83C0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075462-9002-4B34-BC59-3AAEB224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2228CF2-F1F3-4FF7-8FAF-468442B1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B37030-D830-4D2B-87FE-886C6E29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E95B665-B44F-46C8-A6C7-B7838A91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612D63-8049-4CA7-96E7-2ECAD8FB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1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58C749-65D7-4BD0-B648-5BDF37EE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42FF17A-8551-4C59-BF50-17A2A1B9E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E4D303B-A63F-4566-B561-8E9D4300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6E47B0-FB55-4943-8052-458353D9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06A61E0-3851-46AC-9800-D0358B07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D343AB-EEF8-4162-AFAA-AEE03AEC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8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2EBF0BA-CDFF-4567-88F2-238E33A2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6A89BF-B0C2-4D7C-8DCB-A355DA29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0347F8-0961-4629-985E-4F442F9CE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C336A-4915-44BF-B583-09D8985DE59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2296A9E-9B8E-49FA-9211-D6F2577A4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BE002FC-718C-4F2C-B47F-8C83939EB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5F560-6A30-450A-B59F-1141AA53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718FEDA8-4769-4D18-BFA9-79E62099D7AF}"/>
              </a:ext>
            </a:extLst>
          </p:cNvPr>
          <p:cNvSpPr txBox="1"/>
          <p:nvPr/>
        </p:nvSpPr>
        <p:spPr>
          <a:xfrm>
            <a:off x="542923" y="476250"/>
            <a:ext cx="11201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  <a:r>
              <a:rPr lang="en-US" sz="2000" b="1" dirty="0">
                <a:solidFill>
                  <a:srgbClr val="FF0000"/>
                </a:solidFill>
              </a:rPr>
              <a:t>. </a:t>
            </a:r>
            <a:r>
              <a:rPr lang="en-US" sz="2000" b="1" dirty="0" err="1">
                <a:solidFill>
                  <a:srgbClr val="FF0000"/>
                </a:solidFill>
              </a:rPr>
              <a:t>Automatyczne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porównanie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err="1">
                <a:solidFill>
                  <a:srgbClr val="FF0000"/>
                </a:solidFill>
              </a:rPr>
              <a:t>skuteczności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pl-PL" sz="2000" b="1" dirty="0">
                <a:solidFill>
                  <a:srgbClr val="FF0000"/>
                </a:solidFill>
              </a:rPr>
              <a:t>metod </a:t>
            </a:r>
            <a:r>
              <a:rPr lang="en-US" sz="2000" b="1" dirty="0">
                <a:solidFill>
                  <a:srgbClr val="FF0000"/>
                </a:solidFill>
              </a:rPr>
              <a:t>Cross Validation</a:t>
            </a:r>
            <a:r>
              <a:rPr lang="en-US" sz="2000" b="1" dirty="0"/>
              <a:t>: 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     k-fold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B0F0"/>
                </a:solidFill>
              </a:rPr>
              <a:t> stratified </a:t>
            </a:r>
            <a:r>
              <a:rPr lang="pl-PL" sz="2000" b="1" dirty="0"/>
              <a:t>i</a:t>
            </a:r>
            <a:r>
              <a:rPr lang="en-US" sz="2000" b="1" dirty="0">
                <a:solidFill>
                  <a:srgbClr val="00B0F0"/>
                </a:solidFill>
              </a:rPr>
              <a:t> Monte Carlo (shuffle)</a:t>
            </a:r>
            <a:r>
              <a:rPr lang="en-US" sz="2000" b="1" dirty="0"/>
              <a:t> </a:t>
            </a:r>
          </a:p>
          <a:p>
            <a:endParaRPr lang="en-US" sz="2000" b="1" dirty="0"/>
          </a:p>
          <a:p>
            <a:r>
              <a:rPr lang="en-US" sz="2000" b="1" dirty="0"/>
              <a:t>     </a:t>
            </a:r>
            <a:r>
              <a:rPr lang="pl-PL" sz="2000" b="1" dirty="0"/>
              <a:t>w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Logistic Regression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B050"/>
                </a:solidFill>
              </a:rPr>
              <a:t> K-Nearest Neighbors</a:t>
            </a:r>
            <a:r>
              <a:rPr lang="en-US" sz="2000" b="1" dirty="0"/>
              <a:t>,</a:t>
            </a:r>
            <a:r>
              <a:rPr lang="en-US" sz="2000" b="1" dirty="0">
                <a:solidFill>
                  <a:srgbClr val="00B050"/>
                </a:solidFill>
              </a:rPr>
              <a:t> Support Vector Machines </a:t>
            </a:r>
            <a:r>
              <a:rPr lang="pl-PL" sz="2000" b="1" dirty="0"/>
              <a:t>i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Decision Tree models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BFB2420-4BA4-44F6-A307-0702CF39932F}"/>
              </a:ext>
            </a:extLst>
          </p:cNvPr>
          <p:cNvSpPr txBox="1"/>
          <p:nvPr/>
        </p:nvSpPr>
        <p:spPr>
          <a:xfrm>
            <a:off x="941559" y="1959262"/>
            <a:ext cx="87894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Load csv file: </a:t>
            </a:r>
            <a:r>
              <a:rPr lang="en-GB" dirty="0">
                <a:solidFill>
                  <a:srgbClr val="0070C0"/>
                </a:solidFill>
              </a:rPr>
              <a:t>Vlagun_Phys_Years3.csv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pl-PL" dirty="0"/>
              <a:t> Wpisz kod z obrazów jpg na kolejnych stronach
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Uzyskiwanie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wyjściowych</a:t>
            </a:r>
            <a:r>
              <a:rPr lang="en-US" dirty="0"/>
              <a:t> : 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>
                <a:solidFill>
                  <a:srgbClr val="7030A0"/>
                </a:solidFill>
              </a:rPr>
              <a:t>Accuracy of K-Nearest Neighbors Classifier (without CV)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        Scores and mean score of K-NN Classifier with CV (k=</a:t>
            </a:r>
            <a:r>
              <a:rPr lang="pl-PL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        Results of K-NN with automatic CV (</a:t>
            </a:r>
            <a:r>
              <a:rPr lang="en-US" dirty="0" err="1">
                <a:solidFill>
                  <a:srgbClr val="7030A0"/>
                </a:solidFill>
              </a:rPr>
              <a:t>KFold</a:t>
            </a:r>
            <a:r>
              <a:rPr lang="en-US" dirty="0">
                <a:solidFill>
                  <a:srgbClr val="7030A0"/>
                </a:solidFill>
              </a:rPr>
              <a:t>, Stratified, Shuffle)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        Automatic CV comparison of algorithms (LR, K-NN, SVM and DT)</a:t>
            </a:r>
          </a:p>
          <a:p>
            <a:endParaRPr lang="en-US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DB45B53-CE35-40B3-B7C7-FCC258725AC1}"/>
              </a:ext>
            </a:extLst>
          </p:cNvPr>
          <p:cNvSpPr txBox="1"/>
          <p:nvPr/>
        </p:nvSpPr>
        <p:spPr>
          <a:xfrm>
            <a:off x="4318503" y="6381750"/>
            <a:ext cx="8130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Wyślij pełny kod z </a:t>
            </a:r>
            <a:r>
              <a:rPr lang="pl-PL" dirty="0" err="1">
                <a:solidFill>
                  <a:srgbClr val="00B050"/>
                </a:solidFill>
              </a:rPr>
              <a:t>outputs</a:t>
            </a:r>
            <a:r>
              <a:rPr lang="pl-PL" dirty="0">
                <a:solidFill>
                  <a:srgbClr val="00B050"/>
                </a:solidFill>
              </a:rPr>
              <a:t> i </a:t>
            </a:r>
            <a:r>
              <a:rPr lang="pl-PL" dirty="0" err="1">
                <a:solidFill>
                  <a:srgbClr val="00B050"/>
                </a:solidFill>
              </a:rPr>
              <a:t>markdown</a:t>
            </a:r>
            <a:r>
              <a:rPr lang="pl-PL" dirty="0">
                <a:solidFill>
                  <a:srgbClr val="00B050"/>
                </a:solidFill>
              </a:rPr>
              <a:t> do zadań w usłudze </a:t>
            </a:r>
            <a:r>
              <a:rPr lang="pl-PL" dirty="0" err="1">
                <a:solidFill>
                  <a:srgbClr val="00B050"/>
                </a:solidFill>
              </a:rPr>
              <a:t>Teams</a:t>
            </a:r>
            <a:r>
              <a:rPr lang="pl-PL" dirty="0">
                <a:solidFill>
                  <a:srgbClr val="00B050"/>
                </a:solidFill>
              </a:rPr>
              <a:t>. 
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ECAE434-C0E3-E5F6-5990-406EAB9F5B7F}"/>
              </a:ext>
            </a:extLst>
          </p:cNvPr>
          <p:cNvSpPr txBox="1"/>
          <p:nvPr/>
        </p:nvSpPr>
        <p:spPr>
          <a:xfrm>
            <a:off x="1113576" y="5595042"/>
            <a:ext cx="1047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Napisz w </a:t>
            </a:r>
            <a:r>
              <a:rPr lang="pl-PL" dirty="0" err="1"/>
              <a:t>Markdown</a:t>
            </a:r>
            <a:r>
              <a:rPr lang="pl-PL" dirty="0"/>
              <a:t>: 1. który typ CV uzyskał najwyższy </a:t>
            </a:r>
            <a:r>
              <a:rPr lang="pl-PL" dirty="0" err="1"/>
              <a:t>acc</a:t>
            </a:r>
            <a:r>
              <a:rPr lang="pl-PL" dirty="0"/>
              <a:t>. </a:t>
            </a:r>
            <a:r>
              <a:rPr lang="pl-PL" dirty="0" err="1"/>
              <a:t>score</a:t>
            </a:r>
            <a:r>
              <a:rPr lang="pl-PL" dirty="0"/>
              <a:t> dla modelu K-NN (cv=3)</a:t>
            </a:r>
          </a:p>
          <a:p>
            <a:r>
              <a:rPr lang="pl-PL" dirty="0"/>
              <a:t>                                      2. który typ CV uzyskał najwyższy </a:t>
            </a:r>
            <a:r>
              <a:rPr lang="pl-PL" dirty="0" err="1"/>
              <a:t>acc</a:t>
            </a:r>
            <a:r>
              <a:rPr lang="pl-PL" dirty="0"/>
              <a:t>. </a:t>
            </a:r>
            <a:r>
              <a:rPr lang="pl-PL" dirty="0" err="1"/>
              <a:t>score</a:t>
            </a:r>
            <a:r>
              <a:rPr lang="pl-PL" dirty="0"/>
              <a:t>  dla modeli LR, K-NN, SVM, i DT (cv=5),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943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75A8CBA-B91D-4E75-8083-FDD04DC1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076325"/>
            <a:ext cx="6972300" cy="470535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E2E87C8-DCA1-4E7B-B647-A338086A03B4}"/>
              </a:ext>
            </a:extLst>
          </p:cNvPr>
          <p:cNvSpPr txBox="1"/>
          <p:nvPr/>
        </p:nvSpPr>
        <p:spPr>
          <a:xfrm>
            <a:off x="811763" y="1222310"/>
            <a:ext cx="136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Monte Carlo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3D3D7BF-9CA3-460C-B72B-62EF5418567F}"/>
              </a:ext>
            </a:extLst>
          </p:cNvPr>
          <p:cNvSpPr txBox="1"/>
          <p:nvPr/>
        </p:nvSpPr>
        <p:spPr>
          <a:xfrm>
            <a:off x="824398" y="3700360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Stratified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E446341-A7C8-4BA9-BC0C-71F25DFC2469}"/>
              </a:ext>
            </a:extLst>
          </p:cNvPr>
          <p:cNvSpPr txBox="1"/>
          <p:nvPr/>
        </p:nvSpPr>
        <p:spPr>
          <a:xfrm>
            <a:off x="2024353" y="5993744"/>
            <a:ext cx="75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Powtórz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procedurę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dla</a:t>
            </a:r>
            <a:r>
              <a:rPr lang="en-US" dirty="0">
                <a:solidFill>
                  <a:srgbClr val="FF0000"/>
                </a:solidFill>
              </a:rPr>
              <a:t> inn</a:t>
            </a:r>
            <a:r>
              <a:rPr lang="pl-PL" dirty="0" err="1">
                <a:solidFill>
                  <a:srgbClr val="FF0000"/>
                </a:solidFill>
              </a:rPr>
              <a:t>ych</a:t>
            </a:r>
            <a:r>
              <a:rPr lang="en-US" dirty="0">
                <a:solidFill>
                  <a:srgbClr val="FF0000"/>
                </a:solidFill>
              </a:rPr>
              <a:t> kernel</a:t>
            </a:r>
            <a:r>
              <a:rPr lang="pl-PL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 (“poly”, “radial” </a:t>
            </a:r>
            <a:r>
              <a:rPr lang="pl-PL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“sigmoid’) </a:t>
            </a:r>
          </a:p>
        </p:txBody>
      </p:sp>
    </p:spTree>
    <p:extLst>
      <p:ext uri="{BB962C8B-B14F-4D97-AF65-F5344CB8AC3E}">
        <p14:creationId xmlns:p14="http://schemas.microsoft.com/office/powerpoint/2010/main" val="142636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54C9B74-D6DE-468B-A7EA-17AACC666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94" y="0"/>
            <a:ext cx="6651812" cy="68580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B408EE0-4A93-4C3E-9AAB-D0E347BB8D79}"/>
              </a:ext>
            </a:extLst>
          </p:cNvPr>
          <p:cNvSpPr txBox="1"/>
          <p:nvPr/>
        </p:nvSpPr>
        <p:spPr>
          <a:xfrm>
            <a:off x="709127" y="382555"/>
            <a:ext cx="145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K-NN Classifier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26AEC7E1-1333-53B0-78C2-672DA9BA4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57" t="13600" r="43067" b="40677"/>
          <a:stretch/>
        </p:blipFill>
        <p:spPr>
          <a:xfrm>
            <a:off x="4045947" y="2279283"/>
            <a:ext cx="105878" cy="163629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68DFF720-9517-F34D-F852-194F98D57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829" y="676461"/>
            <a:ext cx="2333625" cy="352425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519F9EB6-17E3-5B4E-F8A7-04FEE7EA5D30}"/>
              </a:ext>
            </a:extLst>
          </p:cNvPr>
          <p:cNvCxnSpPr/>
          <p:nvPr/>
        </p:nvCxnSpPr>
        <p:spPr>
          <a:xfrm flipH="1" flipV="1">
            <a:off x="4553893" y="705720"/>
            <a:ext cx="4961299" cy="1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56ADF51-66AC-F6C6-F338-05CD9D8D0AAD}"/>
              </a:ext>
            </a:extLst>
          </p:cNvPr>
          <p:cNvSpPr txBox="1"/>
          <p:nvPr/>
        </p:nvSpPr>
        <p:spPr>
          <a:xfrm>
            <a:off x="9738441" y="2279283"/>
            <a:ext cx="137612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050" dirty="0">
                <a:latin typeface="Consolas" panose="020B0609020204030204" pitchFamily="49" charset="0"/>
              </a:rPr>
              <a:t>[:, :-1]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[:, -1]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6095AAC-B0CE-0D99-6379-6D87ED64161F}"/>
              </a:ext>
            </a:extLst>
          </p:cNvPr>
          <p:cNvSpPr txBox="1"/>
          <p:nvPr/>
        </p:nvSpPr>
        <p:spPr>
          <a:xfrm>
            <a:off x="9804903" y="1982709"/>
            <a:ext cx="118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lepiej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43B784F-B915-69F9-5325-026A231FF645}"/>
              </a:ext>
            </a:extLst>
          </p:cNvPr>
          <p:cNvSpPr txBox="1"/>
          <p:nvPr/>
        </p:nvSpPr>
        <p:spPr>
          <a:xfrm>
            <a:off x="9738441" y="382555"/>
            <a:ext cx="101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dodaj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162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AA7CDFA-B52C-43A9-B658-09BDF58A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309562"/>
            <a:ext cx="6785308" cy="179546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60E7938-8E33-4A19-BA69-50C99E7A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552700"/>
            <a:ext cx="5915025" cy="2258018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4F41006-AA9B-4116-A6A2-93E76B117859}"/>
              </a:ext>
            </a:extLst>
          </p:cNvPr>
          <p:cNvSpPr txBox="1"/>
          <p:nvPr/>
        </p:nvSpPr>
        <p:spPr>
          <a:xfrm>
            <a:off x="553033" y="2896731"/>
            <a:ext cx="18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K-NN Class. + CV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7BDDBC0-A396-405A-A583-4AD760F4B9B2}"/>
              </a:ext>
            </a:extLst>
          </p:cNvPr>
          <p:cNvSpPr txBox="1"/>
          <p:nvPr/>
        </p:nvSpPr>
        <p:spPr>
          <a:xfrm>
            <a:off x="2476500" y="2144196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28AC7B-9D71-4E29-A1F9-20DF2422787C}"/>
              </a:ext>
            </a:extLst>
          </p:cNvPr>
          <p:cNvSpPr txBox="1"/>
          <p:nvPr/>
        </p:nvSpPr>
        <p:spPr>
          <a:xfrm>
            <a:off x="2589291" y="4889061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FECA0761-DE3E-1F9B-B73A-DB8F6B5A2F27}"/>
              </a:ext>
            </a:extLst>
          </p:cNvPr>
          <p:cNvSpPr txBox="1"/>
          <p:nvPr/>
        </p:nvSpPr>
        <p:spPr>
          <a:xfrm>
            <a:off x="361308" y="1611517"/>
            <a:ext cx="185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K-NN </a:t>
            </a:r>
            <a:r>
              <a:rPr lang="pl-PL" dirty="0" err="1"/>
              <a:t>acc</a:t>
            </a:r>
            <a:r>
              <a:rPr lang="pl-PL" dirty="0"/>
              <a:t>. Bez CV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9B97CD4-5DDB-1B13-E77B-83696B4C1A05}"/>
              </a:ext>
            </a:extLst>
          </p:cNvPr>
          <p:cNvSpPr txBox="1"/>
          <p:nvPr/>
        </p:nvSpPr>
        <p:spPr>
          <a:xfrm flipH="1">
            <a:off x="7831245" y="4068182"/>
            <a:ext cx="13580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200" dirty="0"/>
              <a:t>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0374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9BA99266-E8FC-4245-9578-057E43F8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541" y="122949"/>
            <a:ext cx="6048375" cy="34956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C3DD5EC-B690-4154-BE59-B455BB986DB8}"/>
              </a:ext>
            </a:extLst>
          </p:cNvPr>
          <p:cNvSpPr txBox="1"/>
          <p:nvPr/>
        </p:nvSpPr>
        <p:spPr>
          <a:xfrm>
            <a:off x="200608" y="584879"/>
            <a:ext cx="15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Automatic CV</a:t>
            </a:r>
            <a:r>
              <a:rPr lang="pl-PL" dirty="0"/>
              <a:t> dla K-NN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4031D58-2E0A-479C-828D-59F4098F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541" y="3897960"/>
            <a:ext cx="5562600" cy="113347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AA49EA1-A94F-4A5E-B0F9-B66C603DD3D4}"/>
              </a:ext>
            </a:extLst>
          </p:cNvPr>
          <p:cNvSpPr txBox="1"/>
          <p:nvPr/>
        </p:nvSpPr>
        <p:spPr>
          <a:xfrm>
            <a:off x="1236306" y="2634145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KFold</a:t>
            </a:r>
            <a:r>
              <a:rPr lang="en-US" dirty="0"/>
              <a:t>   (3)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8F3B6AB-EC4A-4A98-BB5D-13269F63E81E}"/>
              </a:ext>
            </a:extLst>
          </p:cNvPr>
          <p:cNvSpPr txBox="1"/>
          <p:nvPr/>
        </p:nvSpPr>
        <p:spPr>
          <a:xfrm>
            <a:off x="1026366" y="3990293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Stratified  (3)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FF3842A-575C-4A26-B299-ADEFE7D279FA}"/>
              </a:ext>
            </a:extLst>
          </p:cNvPr>
          <p:cNvSpPr txBox="1"/>
          <p:nvPr/>
        </p:nvSpPr>
        <p:spPr>
          <a:xfrm>
            <a:off x="914400" y="5346441"/>
            <a:ext cx="157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MC (3)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8D48D9A-986F-43B4-BF5B-16B54D82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541" y="5438775"/>
            <a:ext cx="4667250" cy="9906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5EBF013B-82FD-4401-ABBD-D8D8975B5A67}"/>
              </a:ext>
            </a:extLst>
          </p:cNvPr>
          <p:cNvSpPr txBox="1"/>
          <p:nvPr/>
        </p:nvSpPr>
        <p:spPr>
          <a:xfrm>
            <a:off x="2788467" y="3573626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57E1091-87E9-4283-BD38-E0982C8B4DAF}"/>
              </a:ext>
            </a:extLst>
          </p:cNvPr>
          <p:cNvSpPr txBox="1"/>
          <p:nvPr/>
        </p:nvSpPr>
        <p:spPr>
          <a:xfrm>
            <a:off x="2717541" y="5069443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7B0A84C-0BE1-4E76-BAC1-A158D4EDDA37}"/>
              </a:ext>
            </a:extLst>
          </p:cNvPr>
          <p:cNvSpPr txBox="1"/>
          <p:nvPr/>
        </p:nvSpPr>
        <p:spPr>
          <a:xfrm>
            <a:off x="2770360" y="6337426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CAFB864D-203A-6A63-7077-9D48C1B71269}"/>
              </a:ext>
            </a:extLst>
          </p:cNvPr>
          <p:cNvSpPr/>
          <p:nvPr/>
        </p:nvSpPr>
        <p:spPr>
          <a:xfrm>
            <a:off x="2788467" y="642796"/>
            <a:ext cx="2743200" cy="1267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E60CB8EA-CE5F-DDDD-371C-0E8CC079722F}"/>
              </a:ext>
            </a:extLst>
          </p:cNvPr>
          <p:cNvCxnSpPr/>
          <p:nvPr/>
        </p:nvCxnSpPr>
        <p:spPr>
          <a:xfrm>
            <a:off x="1430448" y="959667"/>
            <a:ext cx="1358019" cy="40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57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09CF642-FE8E-466C-AF9F-D6E5CFFD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034920"/>
            <a:ext cx="6305550" cy="510540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2CF2D4B-F5DC-4C87-A3E3-72EE9F6D2CB9}"/>
              </a:ext>
            </a:extLst>
          </p:cNvPr>
          <p:cNvSpPr txBox="1"/>
          <p:nvPr/>
        </p:nvSpPr>
        <p:spPr>
          <a:xfrm>
            <a:off x="3564294" y="205273"/>
            <a:ext cx="607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Automatic CV comparison of algorithms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F8CB8FF-E1A2-4A5A-A277-4D36C970CBAC}"/>
              </a:ext>
            </a:extLst>
          </p:cNvPr>
          <p:cNvSpPr txBox="1"/>
          <p:nvPr/>
        </p:nvSpPr>
        <p:spPr>
          <a:xfrm>
            <a:off x="1175657" y="4693298"/>
            <a:ext cx="138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KFold</a:t>
            </a:r>
            <a:r>
              <a:rPr lang="en-US" dirty="0"/>
              <a:t> (</a:t>
            </a:r>
            <a:r>
              <a:rPr lang="pl-PL" dirty="0"/>
              <a:t>5</a:t>
            </a:r>
            <a:r>
              <a:rPr lang="en-US" dirty="0"/>
              <a:t>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F34AC30-3CA0-4ED0-924D-116D03D686C2}"/>
              </a:ext>
            </a:extLst>
          </p:cNvPr>
          <p:cNvSpPr txBox="1"/>
          <p:nvPr/>
        </p:nvSpPr>
        <p:spPr>
          <a:xfrm>
            <a:off x="2770360" y="6337426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0BE1E364-6AEC-E077-A7DE-2BACB5DDBDFC}"/>
              </a:ext>
            </a:extLst>
          </p:cNvPr>
          <p:cNvSpPr txBox="1"/>
          <p:nvPr/>
        </p:nvSpPr>
        <p:spPr>
          <a:xfrm flipH="1">
            <a:off x="4345663" y="4624048"/>
            <a:ext cx="81482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050" dirty="0"/>
              <a:t>5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95825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610A964-F144-4829-BC08-0A44BD3C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362" y="562850"/>
            <a:ext cx="5587870" cy="1799294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83D2DE98-5C98-4B49-804D-42D05AFF9B0F}"/>
              </a:ext>
            </a:extLst>
          </p:cNvPr>
          <p:cNvSpPr txBox="1"/>
          <p:nvPr/>
        </p:nvSpPr>
        <p:spPr>
          <a:xfrm>
            <a:off x="1548881" y="1277831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Stratified  (</a:t>
            </a:r>
            <a:r>
              <a:rPr lang="pl-PL" dirty="0"/>
              <a:t>5</a:t>
            </a:r>
            <a:r>
              <a:rPr lang="en-US" dirty="0"/>
              <a:t>) 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C79BB4A-F158-4B76-9317-D57B94F9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362" y="2800698"/>
            <a:ext cx="6036279" cy="191394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F968244-9967-4648-B5B7-CB953CC12B63}"/>
              </a:ext>
            </a:extLst>
          </p:cNvPr>
          <p:cNvSpPr txBox="1"/>
          <p:nvPr/>
        </p:nvSpPr>
        <p:spPr>
          <a:xfrm>
            <a:off x="1465922" y="3321698"/>
            <a:ext cx="157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Shuffle MC (</a:t>
            </a:r>
            <a:r>
              <a:rPr lang="pl-PL" dirty="0"/>
              <a:t>5</a:t>
            </a:r>
            <a:r>
              <a:rPr lang="en-US" dirty="0"/>
              <a:t>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C3E8163-1662-4FDE-A5C1-CC270564248D}"/>
              </a:ext>
            </a:extLst>
          </p:cNvPr>
          <p:cNvSpPr txBox="1"/>
          <p:nvPr/>
        </p:nvSpPr>
        <p:spPr>
          <a:xfrm>
            <a:off x="3657599" y="2372586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EA0BF38D-B0D6-4634-8055-3EDAC693C23A}"/>
              </a:ext>
            </a:extLst>
          </p:cNvPr>
          <p:cNvSpPr txBox="1"/>
          <p:nvPr/>
        </p:nvSpPr>
        <p:spPr>
          <a:xfrm>
            <a:off x="3551976" y="4783862"/>
            <a:ext cx="2544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output</a:t>
            </a:r>
            <a:endParaRPr lang="en-GB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1BAA7F4A-F516-B372-DF8B-3959ADF5B400}"/>
              </a:ext>
            </a:extLst>
          </p:cNvPr>
          <p:cNvSpPr txBox="1"/>
          <p:nvPr/>
        </p:nvSpPr>
        <p:spPr>
          <a:xfrm flipH="1">
            <a:off x="6328371" y="562850"/>
            <a:ext cx="126750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050" dirty="0"/>
              <a:t>5</a:t>
            </a:r>
            <a:endParaRPr lang="en-GB" sz="105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699696C-1640-57B5-9A99-717AEA89C3DA}"/>
              </a:ext>
            </a:extLst>
          </p:cNvPr>
          <p:cNvSpPr txBox="1"/>
          <p:nvPr/>
        </p:nvSpPr>
        <p:spPr>
          <a:xfrm flipH="1">
            <a:off x="6317806" y="2800698"/>
            <a:ext cx="72427" cy="253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l-PL" sz="1050" dirty="0"/>
              <a:t>5</a:t>
            </a: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75757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43830709-2D1B-41DF-9B00-E8BB3BCE5B45}"/>
              </a:ext>
            </a:extLst>
          </p:cNvPr>
          <p:cNvSpPr txBox="1"/>
          <p:nvPr/>
        </p:nvSpPr>
        <p:spPr>
          <a:xfrm>
            <a:off x="597251" y="203640"/>
            <a:ext cx="600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3. </a:t>
            </a:r>
            <a:r>
              <a:rPr lang="en-US" sz="2400" b="1" dirty="0">
                <a:solidFill>
                  <a:srgbClr val="FF0000"/>
                </a:solidFill>
              </a:rPr>
              <a:t>Cross validation of SVM kernels </a:t>
            </a:r>
            <a:r>
              <a:rPr lang="en-US" sz="2400" b="1" dirty="0" err="1">
                <a:solidFill>
                  <a:srgbClr val="FF0000"/>
                </a:solidFill>
              </a:rPr>
              <a:t>porównanie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58DDC35-0A0F-4B4C-93CE-5C7D69CEC1C9}"/>
              </a:ext>
            </a:extLst>
          </p:cNvPr>
          <p:cNvSpPr txBox="1"/>
          <p:nvPr/>
        </p:nvSpPr>
        <p:spPr>
          <a:xfrm>
            <a:off x="370800" y="1216099"/>
            <a:ext cx="87451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Load csv file: </a:t>
            </a:r>
            <a:r>
              <a:rPr lang="en-GB" dirty="0">
                <a:solidFill>
                  <a:srgbClr val="0070C0"/>
                </a:solidFill>
              </a:rPr>
              <a:t>Vlagun_Phys_Years3.csv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dirty="0"/>
              <a:t>       </a:t>
            </a:r>
            <a:r>
              <a:rPr lang="en-US" dirty="0"/>
              <a:t> </a:t>
            </a:r>
            <a:r>
              <a:rPr lang="pl-PL" dirty="0"/>
              <a:t>Wpisz kod z obrazów jpg na kolejnych stronach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Uzyskiwanie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wyjściowych</a:t>
            </a:r>
            <a:r>
              <a:rPr lang="en-US" dirty="0"/>
              <a:t> : 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Score for “linear” kernel (without CV)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Scores and its mean (accuracy +- SD) for “linear” kernel with </a:t>
            </a:r>
            <a:r>
              <a:rPr lang="en-US" dirty="0" err="1">
                <a:solidFill>
                  <a:srgbClr val="7030A0"/>
                </a:solidFill>
              </a:rPr>
              <a:t>KFold</a:t>
            </a:r>
            <a:r>
              <a:rPr lang="en-US" dirty="0">
                <a:solidFill>
                  <a:srgbClr val="7030A0"/>
                </a:solidFill>
              </a:rPr>
              <a:t> CV (K=5) without and with scoring parameter</a:t>
            </a:r>
            <a:r>
              <a:rPr lang="pl-PL" dirty="0">
                <a:solidFill>
                  <a:srgbClr val="7030A0"/>
                </a:solidFill>
              </a:rPr>
              <a:t> (F1)</a:t>
            </a:r>
            <a:r>
              <a:rPr lang="en-US" dirty="0">
                <a:solidFill>
                  <a:srgbClr val="7030A0"/>
                </a:solidFill>
              </a:rPr>
              <a:t>. 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Scores and its mean (accuracy +- SD) for “linear” kernel with Monte Carlo CV (K=5)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Scores and its mean (accuracy +- SD) for “linear” kernel with Stratified CV (K=5)</a:t>
            </a:r>
          </a:p>
          <a:p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7E30891-D1A4-4864-B631-3FD9D1C9306B}"/>
              </a:ext>
            </a:extLst>
          </p:cNvPr>
          <p:cNvSpPr txBox="1"/>
          <p:nvPr/>
        </p:nvSpPr>
        <p:spPr>
          <a:xfrm>
            <a:off x="2028703" y="5165934"/>
            <a:ext cx="75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Powtórz</a:t>
            </a:r>
            <a:r>
              <a:rPr lang="en-US" b="1" dirty="0"/>
              <a:t> </a:t>
            </a:r>
            <a:r>
              <a:rPr lang="en-US" b="1" dirty="0" err="1"/>
              <a:t>procedurę</a:t>
            </a:r>
            <a:r>
              <a:rPr lang="en-US" b="1" dirty="0"/>
              <a:t> </a:t>
            </a:r>
            <a:r>
              <a:rPr lang="en-US" b="1" dirty="0" err="1"/>
              <a:t>dla</a:t>
            </a:r>
            <a:r>
              <a:rPr lang="en-US" b="1" dirty="0"/>
              <a:t> inn</a:t>
            </a:r>
            <a:r>
              <a:rPr lang="pl-PL" b="1" dirty="0" err="1"/>
              <a:t>ych</a:t>
            </a:r>
            <a:r>
              <a:rPr lang="en-US" b="1" dirty="0"/>
              <a:t> kernel</a:t>
            </a:r>
            <a:r>
              <a:rPr lang="pl-PL" b="1" dirty="0"/>
              <a:t>s</a:t>
            </a:r>
            <a:r>
              <a:rPr lang="en-US" b="1" dirty="0"/>
              <a:t> (“poly”, “radial” or “sigmoid’) 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156F692-A85D-45B4-ADF8-C7B6A446E199}"/>
              </a:ext>
            </a:extLst>
          </p:cNvPr>
          <p:cNvSpPr txBox="1"/>
          <p:nvPr/>
        </p:nvSpPr>
        <p:spPr>
          <a:xfrm>
            <a:off x="4743358" y="614063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Wyślij pełny kodu z </a:t>
            </a:r>
            <a:r>
              <a:rPr lang="pl-PL" dirty="0" err="1"/>
              <a:t>outputs</a:t>
            </a:r>
            <a:r>
              <a:rPr lang="pl-PL" dirty="0"/>
              <a:t> do </a:t>
            </a:r>
            <a:r>
              <a:rPr lang="pl-PL" dirty="0" err="1"/>
              <a:t>Teams</a:t>
            </a:r>
            <a:r>
              <a:rPr lang="en-GB" dirty="0"/>
              <a:t>. </a:t>
            </a:r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A9B4BF2-EF0E-4C5A-8129-399386A4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667" y="897637"/>
            <a:ext cx="6008915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1E26D40C-B8E6-45AE-908C-FD49ABCEF200}"/>
              </a:ext>
            </a:extLst>
          </p:cNvPr>
          <p:cNvCxnSpPr/>
          <p:nvPr/>
        </p:nvCxnSpPr>
        <p:spPr>
          <a:xfrm flipV="1">
            <a:off x="3215563" y="2317687"/>
            <a:ext cx="2723104" cy="157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672964B-9B17-339B-F331-F16C08D80D14}"/>
              </a:ext>
            </a:extLst>
          </p:cNvPr>
          <p:cNvSpPr txBox="1"/>
          <p:nvPr/>
        </p:nvSpPr>
        <p:spPr>
          <a:xfrm>
            <a:off x="1176950" y="5607116"/>
            <a:ext cx="854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Napisz w </a:t>
            </a:r>
            <a:r>
              <a:rPr lang="pl-PL" dirty="0" err="1">
                <a:solidFill>
                  <a:srgbClr val="00B050"/>
                </a:solidFill>
              </a:rPr>
              <a:t>markdown</a:t>
            </a:r>
            <a:r>
              <a:rPr lang="pl-PL" dirty="0">
                <a:solidFill>
                  <a:srgbClr val="00B050"/>
                </a:solidFill>
              </a:rPr>
              <a:t> na końcu kodu, które typy CV miały najwyższe </a:t>
            </a:r>
            <a:r>
              <a:rPr lang="pl-PL" dirty="0" err="1">
                <a:solidFill>
                  <a:srgbClr val="00B050"/>
                </a:solidFill>
              </a:rPr>
              <a:t>acc</a:t>
            </a:r>
            <a:r>
              <a:rPr lang="pl-PL" dirty="0">
                <a:solidFill>
                  <a:srgbClr val="00B050"/>
                </a:solidFill>
              </a:rPr>
              <a:t>. </a:t>
            </a:r>
            <a:r>
              <a:rPr lang="pl-PL" dirty="0" err="1">
                <a:solidFill>
                  <a:srgbClr val="00B050"/>
                </a:solidFill>
              </a:rPr>
              <a:t>Score</a:t>
            </a:r>
            <a:r>
              <a:rPr lang="pl-PL" dirty="0">
                <a:solidFill>
                  <a:srgbClr val="00B050"/>
                </a:solidFill>
              </a:rPr>
              <a:t> dla poszczególnych </a:t>
            </a:r>
            <a:r>
              <a:rPr lang="pl-PL" dirty="0" err="1">
                <a:solidFill>
                  <a:srgbClr val="00B050"/>
                </a:solidFill>
              </a:rPr>
              <a:t>kernels</a:t>
            </a:r>
            <a:r>
              <a:rPr lang="pl-PL" dirty="0">
                <a:solidFill>
                  <a:srgbClr val="00B050"/>
                </a:solidFill>
              </a:rPr>
              <a:t>.  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FB7CF19-B82B-4BF5-AF80-FE9789EA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38150"/>
            <a:ext cx="6248400" cy="5981700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71141A1B-5B9F-52CA-4B18-05DF8C423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557" t="13600" r="43067" b="40677"/>
          <a:stretch/>
        </p:blipFill>
        <p:spPr>
          <a:xfrm>
            <a:off x="4380925" y="2803716"/>
            <a:ext cx="105878" cy="163629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3E05CB9F-EA95-4A32-42EC-C7CAFC0653EA}"/>
              </a:ext>
            </a:extLst>
          </p:cNvPr>
          <p:cNvSpPr txBox="1"/>
          <p:nvPr/>
        </p:nvSpPr>
        <p:spPr>
          <a:xfrm>
            <a:off x="9376303" y="2759596"/>
            <a:ext cx="1376127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050" dirty="0">
                <a:latin typeface="Consolas" panose="020B0609020204030204" pitchFamily="49" charset="0"/>
              </a:rPr>
              <a:t>[:, :-1]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[:, -1]</a:t>
            </a: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8E69362-9E38-4D72-F2B7-878EDA13C7EF}"/>
              </a:ext>
            </a:extLst>
          </p:cNvPr>
          <p:cNvSpPr txBox="1"/>
          <p:nvPr/>
        </p:nvSpPr>
        <p:spPr>
          <a:xfrm>
            <a:off x="9376303" y="2408222"/>
            <a:ext cx="123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lepiej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86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95C271B-2C6F-4281-B76C-471A9F035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65" y="507741"/>
            <a:ext cx="6534150" cy="46482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92AB173-179D-49DC-8524-4279D11DB5B5}"/>
              </a:ext>
            </a:extLst>
          </p:cNvPr>
          <p:cNvSpPr txBox="1"/>
          <p:nvPr/>
        </p:nvSpPr>
        <p:spPr>
          <a:xfrm>
            <a:off x="746450" y="1931437"/>
            <a:ext cx="1548881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K-Fold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DD6F7A-EDB2-415C-8145-C1F032CFF840}"/>
              </a:ext>
            </a:extLst>
          </p:cNvPr>
          <p:cNvSpPr txBox="1"/>
          <p:nvPr/>
        </p:nvSpPr>
        <p:spPr>
          <a:xfrm>
            <a:off x="746449" y="3242388"/>
            <a:ext cx="1548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K-Fold (f1_macro)</a:t>
            </a:r>
          </a:p>
        </p:txBody>
      </p:sp>
    </p:spTree>
    <p:extLst>
      <p:ext uri="{BB962C8B-B14F-4D97-AF65-F5344CB8AC3E}">
        <p14:creationId xmlns:p14="http://schemas.microsoft.com/office/powerpoint/2010/main" val="7240682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254D4B-23EF-4F4C-A237-70396C890577}"/>
</file>

<file path=customXml/itemProps2.xml><?xml version="1.0" encoding="utf-8"?>
<ds:datastoreItem xmlns:ds="http://schemas.openxmlformats.org/officeDocument/2006/customXml" ds:itemID="{A6AB0A37-3E0A-4D94-8DEC-CE77587A0ACF}"/>
</file>

<file path=customXml/itemProps3.xml><?xml version="1.0" encoding="utf-8"?>
<ds:datastoreItem xmlns:ds="http://schemas.openxmlformats.org/officeDocument/2006/customXml" ds:itemID="{D23E75DD-B8DC-45CF-9DFE-038DF3E4956D}"/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444</Words>
  <Application>Microsoft Office PowerPoint</Application>
  <PresentationFormat>Panoramiczny</PresentationFormat>
  <Paragraphs>71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</dc:creator>
  <cp:lastModifiedBy>Marek Kruk</cp:lastModifiedBy>
  <cp:revision>15</cp:revision>
  <dcterms:created xsi:type="dcterms:W3CDTF">2021-03-23T15:00:58Z</dcterms:created>
  <dcterms:modified xsi:type="dcterms:W3CDTF">2025-03-20T16:48:41Z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