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8" r:id="rId5"/>
    <p:sldId id="263" r:id="rId6"/>
    <p:sldId id="264" r:id="rId7"/>
    <p:sldId id="265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F92CF-A085-405D-9BA9-1D662B0D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9959D7-0E9C-438A-9D62-2FA7CFACD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C5BB54-8A7E-4F2B-8F14-CF0B3785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1C3EA9-64B9-4419-B8CD-67EAACF2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928459-C991-4F79-AC29-C609A92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91B4B-099C-4150-AD0D-FEC40DFC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F28A57-1BD5-4384-8BAD-C02520EA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BBAF50-3943-468E-B502-F0783B29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7BE618-A0D9-4352-9807-74127FC1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CE48F1-9AD2-41D5-9032-962A7930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AE29B1D-96C6-4369-9395-74C36295A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1A9948-D5E2-4873-B60F-59CF12C4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EB4746-E158-4D2B-B403-1285B0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5A99BD-DAFD-4B00-9477-90EBFA1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DE86F0-D46A-4EB3-B913-E54CC44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69A749-172D-423D-94BD-8F86E47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2D5F90-A48C-4179-A930-BE4807C6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EE775-A0CC-49E2-8857-8FD0F9D1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5B3C41-4A00-45E3-859A-0DC6593B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4A33EB-24A2-44B1-8A47-94B6402B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9BD55-CD7A-4442-86DD-C6D2E007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0143FE-7B75-43FF-B62C-2C0C9E10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43DE0-5972-42D3-BD31-A4931E7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374DFA-5E61-44E4-8379-517BF5D4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4155F9-30A9-489D-AD2D-1B43A676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4838F-34E6-4815-8AC4-57A14D3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ABC3E9-48E9-43C8-8170-34B1C26B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5B36E5-E57F-4743-9AF0-37E5C0A6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B0B07C-2594-4214-954C-B0B3DB3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EB09E4-A2BA-47EC-B2FA-FE5C664D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DEA2F2-DD84-41BF-AEA4-A0E8612D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1BF47-7A9A-475D-A396-977C7590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8C9FEA-A544-4F7C-8608-38DD5A60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CE2E33-D4C6-4B1F-83E9-639C0EA6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EADDC0-8BE6-44F1-A63F-0EC0EC5A2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9CAC91-54D5-471A-9ED6-FE062192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ACC8811-4DBA-44E3-853B-52D6E51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F5E6C9-1574-4800-AC7A-C009425B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889B2B7-EBD1-4867-89CD-F7FB01C7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6C22B-7ADE-4EBA-AE32-74F013C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2487B4B-FEB8-45D8-B666-DEC249E4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A66E8A1-10FF-442F-83B9-EEAA2BB5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9771AC-0B99-424B-BDC2-1FB87FC9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E9E899-0B85-4ECB-9FA9-6D0B209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7BB7A3-0968-4D6C-B983-ECFFDB5D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3C5F9B-0F2B-46B9-B863-C728CFEE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00A18B-EDB8-4FAD-A949-9F9708E0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493CD3-3C25-4E08-8C2C-05A6ABD5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9CB95E-DAAA-41F4-BBF6-3851C11C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E45079-4D49-48B4-ABC3-5667801A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356E48-17DD-4E53-98D3-CA175194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8D4847-2415-492A-95A6-58CD3ACD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6892D-331B-40BE-888C-1F37035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1D07A3-374E-4F9F-B45F-D5F5B39D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FF6F04-52E6-4FB2-A8CC-995BC07C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1E87F3-1908-4987-B3F5-AA78A7B5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6C02EE-A902-4076-B176-E589A65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A59FB4-A648-4E20-BCEF-7D2861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916933-31C3-4CA0-964B-F024F51B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14E2F4-2D51-4BD6-B67A-6D27ACDE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B14612-549D-4A52-B5F2-48FA82E8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71C4-31E5-43C7-A8BB-DCC6A92B5F9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A0B77B-2BBC-4B43-982D-43F68C0A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879118-D6A2-40DA-8316-1D8D1468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9190-A976-42F3-85A0-EC8DCA3D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author/a-malathi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FA80F4-B6D6-4D48-9844-CCF6BA465280}"/>
              </a:ext>
            </a:extLst>
          </p:cNvPr>
          <p:cNvSpPr txBox="1"/>
          <p:nvPr/>
        </p:nvSpPr>
        <p:spPr>
          <a:xfrm>
            <a:off x="1023613" y="0"/>
            <a:ext cx="9871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SYNTEZA: Modelowanie zespołowe (ensemble) i </a:t>
            </a:r>
            <a:r>
              <a:rPr lang="pl-PL" sz="3200" b="1" dirty="0" err="1">
                <a:solidFill>
                  <a:srgbClr val="FF0000"/>
                </a:solidFill>
              </a:rPr>
              <a:t>stacking</a:t>
            </a:r>
            <a:r>
              <a:rPr lang="pl-PL" sz="3200" b="1" dirty="0">
                <a:solidFill>
                  <a:srgbClr val="FF0000"/>
                </a:solidFill>
              </a:rPr>
              <a:t>
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292D89E-2094-4409-9E66-10582E3912BC}"/>
              </a:ext>
            </a:extLst>
          </p:cNvPr>
          <p:cNvSpPr txBox="1"/>
          <p:nvPr/>
        </p:nvSpPr>
        <p:spPr>
          <a:xfrm>
            <a:off x="186708" y="538609"/>
            <a:ext cx="118185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/>
              <a:t>Ensemble </a:t>
            </a:r>
            <a:r>
              <a:rPr lang="pl-PL" sz="2400" b="1" dirty="0" err="1"/>
              <a:t>modelling</a:t>
            </a:r>
            <a:r>
              <a:rPr lang="pl-PL" sz="2400" b="1" dirty="0"/>
              <a:t> </a:t>
            </a:r>
            <a:r>
              <a:rPr lang="pl-PL" sz="2400" dirty="0"/>
              <a:t>nie jest prostym porównaniem między modelami, aby wybrać najlepszy.</a:t>
            </a:r>
          </a:p>
          <a:p>
            <a:endParaRPr lang="pl-PL" b="1" dirty="0"/>
          </a:p>
          <a:p>
            <a:r>
              <a:rPr lang="pl-PL" b="1" dirty="0"/>
              <a:t>Modelowanie zespołowe (uczenie się) </a:t>
            </a:r>
            <a:r>
              <a:rPr lang="pl-PL" dirty="0"/>
              <a:t>to ogólne meta podejście do uczenia maszynowego, które </a:t>
            </a:r>
            <a:r>
              <a:rPr lang="pl-PL" dirty="0">
                <a:solidFill>
                  <a:srgbClr val="00B0F0"/>
                </a:solidFill>
              </a:rPr>
              <a:t>dąży do lepszej wydajności predykcyjnej poprzez łączenie prognoz z wielu modeli</a:t>
            </a:r>
            <a:r>
              <a:rPr lang="pl-PL" b="1" dirty="0">
                <a:solidFill>
                  <a:srgbClr val="00B0F0"/>
                </a:solidFill>
              </a:rPr>
              <a:t>.</a:t>
            </a:r>
            <a:r>
              <a:rPr lang="pl-PL" b="1" dirty="0"/>
              <a:t>
</a:t>
            </a:r>
            <a:endParaRPr lang="en-GB" dirty="0"/>
          </a:p>
          <a:p>
            <a:r>
              <a:rPr lang="pl-PL" dirty="0"/>
              <a:t>Chociaż istnieje pozornie nieograniczona liczba zespołów, które można opracować dla swojego problemu modelowania predykcyjnego, istnieją trzy metody, które dominują w dziedzinie </a:t>
            </a:r>
            <a:r>
              <a:rPr lang="pl-PL" b="1" dirty="0"/>
              <a:t>uczenia zespołowego</a:t>
            </a:r>
            <a:r>
              <a:rPr lang="pl-PL" dirty="0"/>
              <a:t>. Do tego stopnia, że zamiast algorytmów jako takich, każdy z nich jest dziedziną ML, która zrodziła wiele bardziej wyspecjalizowanych metod.
</a:t>
            </a:r>
            <a:endParaRPr lang="en-GB" dirty="0"/>
          </a:p>
          <a:p>
            <a:r>
              <a:rPr lang="pl-PL" b="1" dirty="0"/>
              <a:t>Trzy główne klasy metod uczenia się zespołowego to: </a:t>
            </a:r>
            <a:r>
              <a:rPr lang="en-GB" b="1" dirty="0">
                <a:solidFill>
                  <a:srgbClr val="FF0000"/>
                </a:solidFill>
              </a:rPr>
              <a:t>bagging, boosting and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stacking</a:t>
            </a:r>
            <a:r>
              <a:rPr lang="pl-PL" b="1" dirty="0">
                <a:solidFill>
                  <a:srgbClr val="FF0000"/>
                </a:solidFill>
              </a:rPr>
              <a:t>.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sz="2400" b="1" dirty="0">
                <a:solidFill>
                  <a:srgbClr val="FF0000"/>
                </a:solidFill>
              </a:rPr>
              <a:t>Bagging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pl-PL" dirty="0"/>
              <a:t>dopasowuje wielu drzew decyzyjnych do różnych próbek tego samego zestawu danych i uśrednia prognozy.</a:t>
            </a:r>
          </a:p>
          <a:p>
            <a:r>
              <a:rPr lang="pl-PL" dirty="0"/>
              <a:t>                                                                       </a:t>
            </a:r>
            <a:r>
              <a:rPr lang="pl-PL" sz="2000" b="1" dirty="0" err="1">
                <a:solidFill>
                  <a:srgbClr val="7030A0"/>
                </a:solidFill>
              </a:rPr>
              <a:t>Decision</a:t>
            </a:r>
            <a:r>
              <a:rPr lang="pl-PL" sz="2000" b="1" dirty="0">
                <a:solidFill>
                  <a:srgbClr val="7030A0"/>
                </a:solidFill>
              </a:rPr>
              <a:t> </a:t>
            </a:r>
            <a:r>
              <a:rPr lang="pl-PL" sz="2000" b="1" dirty="0" err="1">
                <a:solidFill>
                  <a:srgbClr val="7030A0"/>
                </a:solidFill>
              </a:rPr>
              <a:t>Tree</a:t>
            </a:r>
            <a:r>
              <a:rPr lang="pl-PL" sz="2000" b="1" dirty="0">
                <a:solidFill>
                  <a:srgbClr val="7030A0"/>
                </a:solidFill>
              </a:rPr>
              <a:t> 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Random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Forest</a:t>
            </a:r>
            <a:endParaRPr lang="pl-PL" sz="2000" b="1" dirty="0">
              <a:solidFill>
                <a:srgbClr val="7030A0"/>
              </a:solidFill>
            </a:endParaRPr>
          </a:p>
          <a:p>
            <a:endParaRPr lang="en-GB" dirty="0"/>
          </a:p>
          <a:p>
            <a:r>
              <a:rPr lang="en-GB" sz="2400" b="1" dirty="0">
                <a:solidFill>
                  <a:srgbClr val="FF0000"/>
                </a:solidFill>
              </a:rPr>
              <a:t>Boosting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pl-PL" dirty="0"/>
              <a:t>polega na sekwencyjnym dodawaniu elementów zespołu, które korygują przewidywania dokonane przez wcześniejsze modele i wyprowadzają średnią ważoną prognoz. </a:t>
            </a:r>
            <a:r>
              <a:rPr lang="pl-PL" sz="2000" b="1" dirty="0" err="1">
                <a:solidFill>
                  <a:srgbClr val="7030A0"/>
                </a:solidFill>
              </a:rPr>
              <a:t>Decision</a:t>
            </a:r>
            <a:r>
              <a:rPr lang="pl-PL" sz="2000" b="1" dirty="0">
                <a:solidFill>
                  <a:srgbClr val="7030A0"/>
                </a:solidFill>
              </a:rPr>
              <a:t> </a:t>
            </a:r>
            <a:r>
              <a:rPr lang="pl-PL" sz="2000" b="1" dirty="0" err="1">
                <a:solidFill>
                  <a:srgbClr val="7030A0"/>
                </a:solidFill>
              </a:rPr>
              <a:t>Tree</a:t>
            </a:r>
            <a:r>
              <a:rPr lang="pl-PL" sz="2000" b="1" dirty="0">
                <a:solidFill>
                  <a:srgbClr val="7030A0"/>
                </a:solidFill>
              </a:rPr>
              <a:t> 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Random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Forest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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AdaBoost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, GBM,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Xgboost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, </a:t>
            </a:r>
            <a:r>
              <a:rPr lang="pl-PL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LightGBM</a:t>
            </a:r>
            <a:r>
              <a:rPr lang="pl-PL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…</a:t>
            </a:r>
            <a:endParaRPr lang="pl-PL" sz="2000" b="1" dirty="0">
              <a:solidFill>
                <a:srgbClr val="7030A0"/>
              </a:solidFill>
            </a:endParaRPr>
          </a:p>
          <a:p>
            <a:endParaRPr lang="pl-PL" dirty="0"/>
          </a:p>
          <a:p>
            <a:r>
              <a:rPr lang="en-GB" sz="2400" b="1" dirty="0">
                <a:solidFill>
                  <a:srgbClr val="FF0000"/>
                </a:solidFill>
              </a:rPr>
              <a:t>Stacking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pl-PL" dirty="0"/>
              <a:t>polega na dopasowaniu wielu różnych typów modeli do tych samych danych i </a:t>
            </a:r>
            <a:r>
              <a:rPr lang="pl-PL" b="1" dirty="0">
                <a:solidFill>
                  <a:srgbClr val="7030A0"/>
                </a:solidFill>
              </a:rPr>
              <a:t>użyciu innego, nowego modelu, aby nauczył się łączyć najlepsze prognozy z modeli pierwotnie zastosowanych (bazowych)</a:t>
            </a:r>
            <a:r>
              <a:rPr lang="en-GB" b="1" dirty="0">
                <a:solidFill>
                  <a:srgbClr val="7030A0"/>
                </a:solidFill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49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6DFF836-1055-42DE-8A84-1CFFF8DB75A3}"/>
              </a:ext>
            </a:extLst>
          </p:cNvPr>
          <p:cNvSpPr txBox="1"/>
          <p:nvPr/>
        </p:nvSpPr>
        <p:spPr>
          <a:xfrm>
            <a:off x="2107955" y="129942"/>
            <a:ext cx="7784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Super Learner model</a:t>
            </a:r>
            <a:r>
              <a:rPr lang="pl-PL" b="1" i="0" dirty="0">
                <a:solidFill>
                  <a:srgbClr val="555555"/>
                </a:solidFill>
                <a:effectLst/>
                <a:latin typeface="Helvetica Neue"/>
              </a:rPr>
              <a:t>: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i="0" dirty="0">
                <a:solidFill>
                  <a:srgbClr val="555555"/>
                </a:solidFill>
                <a:effectLst/>
                <a:latin typeface="Helvetica Neue"/>
              </a:rPr>
              <a:t>p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rocedurę można podsumować w następujący sposób: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: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B1C0C8B-80B9-428E-83FF-8B6EFDB0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82" y="499274"/>
            <a:ext cx="8531295" cy="6311554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B9925C8-D54D-9862-D0DC-68C5A4E250A1}"/>
              </a:ext>
            </a:extLst>
          </p:cNvPr>
          <p:cNvSpPr/>
          <p:nvPr/>
        </p:nvSpPr>
        <p:spPr>
          <a:xfrm>
            <a:off x="6862527" y="4037846"/>
            <a:ext cx="2082297" cy="950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6290DAB-5F1C-45BD-9259-B79951E7C656}"/>
              </a:ext>
            </a:extLst>
          </p:cNvPr>
          <p:cNvSpPr txBox="1"/>
          <p:nvPr/>
        </p:nvSpPr>
        <p:spPr>
          <a:xfrm>
            <a:off x="1012372" y="165231"/>
            <a:ext cx="9670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FF0000"/>
                </a:solidFill>
                <a:effectLst/>
                <a:latin typeface="poppins"/>
              </a:rPr>
              <a:t>Stacking 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poppins"/>
              </a:rPr>
              <a:t>a</a:t>
            </a:r>
            <a:r>
              <a:rPr lang="pl-PL" sz="2800" b="1" dirty="0">
                <a:solidFill>
                  <a:srgbClr val="FF0000"/>
                </a:solidFill>
                <a:latin typeface="poppins"/>
              </a:rPr>
              <a:t>by połączyć najlepszy możliwy algorytm</a:t>
            </a:r>
            <a:endParaRPr lang="en-GB" sz="28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76A9D67-842F-4F51-BFCE-E2DB6D230099}"/>
              </a:ext>
            </a:extLst>
          </p:cNvPr>
          <p:cNvSpPr txBox="1"/>
          <p:nvPr/>
        </p:nvSpPr>
        <p:spPr>
          <a:xfrm>
            <a:off x="2248678" y="923731"/>
            <a:ext cx="43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Idea ML algor</a:t>
            </a:r>
            <a:r>
              <a:rPr lang="pl-PL" sz="2400" b="1" dirty="0" err="1">
                <a:solidFill>
                  <a:srgbClr val="00B050"/>
                </a:solidFill>
              </a:rPr>
              <a:t>ytmów</a:t>
            </a:r>
            <a:r>
              <a:rPr lang="pl-PL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stacking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5DE51E5-3C03-4E88-8AC9-69FF84687607}"/>
              </a:ext>
            </a:extLst>
          </p:cNvPr>
          <p:cNvSpPr txBox="1"/>
          <p:nvPr/>
        </p:nvSpPr>
        <p:spPr>
          <a:xfrm>
            <a:off x="7555832" y="5852159"/>
            <a:ext cx="446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cap="all" dirty="0">
                <a:solidFill>
                  <a:srgbClr val="333333"/>
                </a:solidFill>
                <a:effectLst/>
                <a:latin typeface="poppins"/>
              </a:rPr>
              <a:t>Thank You to </a:t>
            </a:r>
            <a:r>
              <a:rPr lang="en-GB" b="1" i="0" u="sng" cap="all" dirty="0">
                <a:solidFill>
                  <a:srgbClr val="333333"/>
                </a:solidFill>
                <a:effectLst/>
                <a:latin typeface="poppins"/>
                <a:hlinkClick r:id="rId2"/>
              </a:rPr>
              <a:t>A.MALATHI</a:t>
            </a:r>
            <a:r>
              <a:rPr lang="en-GB" b="1" i="0" cap="all" dirty="0">
                <a:solidFill>
                  <a:srgbClr val="595858"/>
                </a:solidFill>
                <a:effectLst/>
                <a:latin typeface="poppins"/>
              </a:rPr>
              <a:t>, https://machinelearningmastery.com/author/jasonb/ 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7DCD44-99B1-4795-B9F9-3D7C93719B6A}"/>
              </a:ext>
            </a:extLst>
          </p:cNvPr>
          <p:cNvSpPr txBox="1"/>
          <p:nvPr/>
        </p:nvSpPr>
        <p:spPr>
          <a:xfrm>
            <a:off x="490888" y="1508269"/>
            <a:ext cx="1103086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95858"/>
                </a:solidFill>
                <a:latin typeface="roboto"/>
              </a:rPr>
              <a:t>Za każdym razem, gdy mamy ogromną ilość danych z wieloma funkcjami, będziemy się zastanawiać, </a:t>
            </a:r>
            <a:r>
              <a:rPr lang="pl-PL" b="1" dirty="0">
                <a:solidFill>
                  <a:srgbClr val="7030A0"/>
                </a:solidFill>
                <a:latin typeface="roboto"/>
              </a:rPr>
              <a:t>jaki </a:t>
            </a:r>
            <a:r>
              <a:rPr lang="pl-PL" dirty="0">
                <a:solidFill>
                  <a:srgbClr val="7030A0"/>
                </a:solidFill>
                <a:latin typeface="roboto"/>
              </a:rPr>
              <a:t>byłby </a:t>
            </a:r>
            <a:r>
              <a:rPr lang="pl-PL" b="1" dirty="0">
                <a:solidFill>
                  <a:srgbClr val="7030A0"/>
                </a:solidFill>
                <a:latin typeface="roboto"/>
              </a:rPr>
              <a:t>najlepszy algorytm </a:t>
            </a:r>
            <a:r>
              <a:rPr lang="pl-PL" dirty="0">
                <a:solidFill>
                  <a:srgbClr val="7030A0"/>
                </a:solidFill>
                <a:latin typeface="roboto"/>
              </a:rPr>
              <a:t>do uzyskania dokładnych prognoz na podstawie tych danych i </a:t>
            </a:r>
            <a:r>
              <a:rPr lang="pl-PL" b="1" dirty="0">
                <a:solidFill>
                  <a:srgbClr val="7030A0"/>
                </a:solidFill>
                <a:latin typeface="roboto"/>
              </a:rPr>
              <a:t>czy użyć wszystkich funkcji</a:t>
            </a:r>
            <a:r>
              <a:rPr lang="pl-PL" dirty="0">
                <a:solidFill>
                  <a:srgbClr val="7030A0"/>
                </a:solidFill>
                <a:latin typeface="roboto"/>
              </a:rPr>
              <a:t>, czy zmniejszyć przestrzeń działania funkcji</a:t>
            </a:r>
            <a:r>
              <a:rPr lang="pl-PL" dirty="0">
                <a:solidFill>
                  <a:srgbClr val="595858"/>
                </a:solidFill>
                <a:latin typeface="roboto"/>
              </a:rPr>
              <a:t>. 
</a:t>
            </a:r>
            <a:endParaRPr lang="en-GB" dirty="0">
              <a:solidFill>
                <a:srgbClr val="595858"/>
              </a:solidFill>
              <a:latin typeface="roboto"/>
            </a:endParaRPr>
          </a:p>
          <a:p>
            <a:r>
              <a:rPr lang="pl-PL" dirty="0">
                <a:solidFill>
                  <a:srgbClr val="595858"/>
                </a:solidFill>
                <a:latin typeface="roboto"/>
              </a:rPr>
              <a:t>Podczas tego wykładu zostaną przedstawione kroki w poszukiwaniu dobrych cech poprzez </a:t>
            </a:r>
            <a:r>
              <a:rPr lang="pl-PL" b="1" dirty="0">
                <a:solidFill>
                  <a:srgbClr val="595858"/>
                </a:solidFill>
                <a:latin typeface="roboto"/>
              </a:rPr>
              <a:t>regresję LASSO lub </a:t>
            </a:r>
            <a:r>
              <a:rPr lang="pl-PL" b="1" dirty="0" err="1">
                <a:solidFill>
                  <a:srgbClr val="595858"/>
                </a:solidFill>
                <a:latin typeface="roboto"/>
              </a:rPr>
              <a:t>Ridge</a:t>
            </a:r>
            <a:r>
              <a:rPr lang="pl-PL" dirty="0">
                <a:solidFill>
                  <a:srgbClr val="595858"/>
                </a:solidFill>
                <a:latin typeface="roboto"/>
              </a:rPr>
              <a:t> i uzyskanie odpowiedniego algorytmu za pomocą techniki zwanej </a:t>
            </a:r>
            <a:r>
              <a:rPr lang="pl-PL" sz="2000" b="1" dirty="0" err="1">
                <a:solidFill>
                  <a:srgbClr val="00B050"/>
                </a:solidFill>
                <a:latin typeface="roboto"/>
              </a:rPr>
              <a:t>stacking</a:t>
            </a:r>
            <a:r>
              <a:rPr lang="pl-PL" sz="2000" b="1" dirty="0">
                <a:solidFill>
                  <a:srgbClr val="00B050"/>
                </a:solidFill>
                <a:latin typeface="roboto"/>
              </a:rPr>
              <a:t> (pakowanie na stos)</a:t>
            </a:r>
            <a:r>
              <a:rPr lang="pl-PL" dirty="0">
                <a:solidFill>
                  <a:srgbClr val="595858"/>
                </a:solidFill>
                <a:latin typeface="roboto"/>
              </a:rPr>
              <a:t>.
</a:t>
            </a:r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21860C8-1362-4E14-B140-99756D099B3B}"/>
              </a:ext>
            </a:extLst>
          </p:cNvPr>
          <p:cNvSpPr txBox="1"/>
          <p:nvPr/>
        </p:nvSpPr>
        <p:spPr>
          <a:xfrm>
            <a:off x="1940860" y="3487416"/>
            <a:ext cx="8561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  <a:latin typeface="poppins"/>
              </a:rPr>
              <a:t>Wyszukiwanie i wybór najlepszego algorytmu
</a:t>
            </a:r>
            <a:endParaRPr lang="en-GB" sz="2400" b="1" i="0" dirty="0">
              <a:solidFill>
                <a:srgbClr val="00B050"/>
              </a:solidFill>
              <a:effectLst/>
              <a:latin typeface="poppins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CB26D5A-3D45-4FD6-8583-CCE81B790F4B}"/>
              </a:ext>
            </a:extLst>
          </p:cNvPr>
          <p:cNvSpPr txBox="1"/>
          <p:nvPr/>
        </p:nvSpPr>
        <p:spPr>
          <a:xfrm>
            <a:off x="1012372" y="4173903"/>
            <a:ext cx="10660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595858"/>
                </a:solidFill>
                <a:effectLst/>
                <a:latin typeface="roboto"/>
              </a:rPr>
              <a:t>Stacking</a:t>
            </a:r>
            <a:r>
              <a:rPr lang="en-GB" b="0" i="0" dirty="0">
                <a:solidFill>
                  <a:srgbClr val="595858"/>
                </a:solidFill>
                <a:effectLst/>
                <a:latin typeface="roboto"/>
              </a:rPr>
              <a:t> </a:t>
            </a:r>
            <a:r>
              <a:rPr lang="pl-PL" dirty="0">
                <a:solidFill>
                  <a:srgbClr val="595858"/>
                </a:solidFill>
                <a:latin typeface="roboto"/>
              </a:rPr>
              <a:t>odnosi się do metody łączenia modeli uczenia maszynowego, podobnej do układania stosu talerzy w restauracji. </a:t>
            </a:r>
            <a:r>
              <a:rPr lang="pl-PL" b="1" dirty="0">
                <a:solidFill>
                  <a:srgbClr val="595858"/>
                </a:solidFill>
                <a:latin typeface="roboto"/>
              </a:rPr>
              <a:t>Łączy w sobie moc wielu modeli. 
</a:t>
            </a:r>
            <a:endParaRPr lang="en-GB" b="1" dirty="0">
              <a:solidFill>
                <a:srgbClr val="595858"/>
              </a:solidFill>
              <a:latin typeface="roboto"/>
            </a:endParaRPr>
          </a:p>
          <a:p>
            <a:r>
              <a:rPr lang="pl-PL" dirty="0">
                <a:solidFill>
                  <a:srgbClr val="595858"/>
                </a:solidFill>
                <a:latin typeface="roboto"/>
              </a:rPr>
              <a:t>Wydajność układania w stosy jest zwykle zbliżona do najlepszego modelu, a czasami </a:t>
            </a:r>
            <a:r>
              <a:rPr lang="pl-PL" u="sng" dirty="0">
                <a:solidFill>
                  <a:srgbClr val="595858"/>
                </a:solidFill>
                <a:latin typeface="roboto"/>
              </a:rPr>
              <a:t>może przewyższać wydajność przewidywania każdego pojedynczego modelu</a:t>
            </a:r>
            <a:r>
              <a:rPr lang="en-GB" b="0" i="0" u="sng" dirty="0">
                <a:solidFill>
                  <a:srgbClr val="595858"/>
                </a:solidFill>
                <a:effectLst/>
                <a:latin typeface="roboto"/>
              </a:rPr>
              <a:t>. 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126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C4867F4-F423-41CE-8D7D-C57A9598013A}"/>
              </a:ext>
            </a:extLst>
          </p:cNvPr>
          <p:cNvSpPr txBox="1"/>
          <p:nvPr/>
        </p:nvSpPr>
        <p:spPr>
          <a:xfrm>
            <a:off x="755780" y="84209"/>
            <a:ext cx="10916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  <a:latin typeface="roboto"/>
              </a:rPr>
              <a:t>Celem jest uzyskanie dokładnych prognoz zmiennej docelowej, z najbardziej odpowiednimi zmiennymi objaśniającymi. 
</a:t>
            </a:r>
            <a:endParaRPr lang="en-GB" sz="2000" dirty="0">
              <a:solidFill>
                <a:srgbClr val="595858"/>
              </a:solidFill>
              <a:latin typeface="roboto"/>
            </a:endParaRPr>
          </a:p>
          <a:p>
            <a:r>
              <a:rPr lang="pl-PL" sz="1600" dirty="0">
                <a:solidFill>
                  <a:srgbClr val="595858"/>
                </a:solidFill>
                <a:latin typeface="roboto"/>
              </a:rPr>
              <a:t>Zrobimy to, stosując modele uczenia maszynowego, takie np.. jak </a:t>
            </a:r>
            <a:r>
              <a:rPr lang="en-GB" sz="1600" b="1" i="0" dirty="0">
                <a:solidFill>
                  <a:srgbClr val="595858"/>
                </a:solidFill>
                <a:effectLst/>
                <a:latin typeface="roboto"/>
              </a:rPr>
              <a:t>Random Forest, Lasso regression, and Gradient Boosting </a:t>
            </a:r>
            <a:r>
              <a:rPr lang="pl-PL" sz="1600" dirty="0">
                <a:solidFill>
                  <a:srgbClr val="595858"/>
                </a:solidFill>
                <a:latin typeface="roboto"/>
              </a:rPr>
              <a:t>lub inne. Następnie upakujmy dane wyjściowe tych poszczególnych modeli i przekażmy je do innego modelu (np. </a:t>
            </a:r>
            <a:r>
              <a:rPr lang="pl-PL" sz="1600" b="1" dirty="0" err="1">
                <a:solidFill>
                  <a:srgbClr val="595858"/>
                </a:solidFill>
                <a:latin typeface="roboto"/>
              </a:rPr>
              <a:t>regresora</a:t>
            </a:r>
            <a:r>
              <a:rPr lang="pl-PL" sz="1600" b="1" dirty="0">
                <a:solidFill>
                  <a:srgbClr val="595858"/>
                </a:solidFill>
                <a:latin typeface="roboto"/>
              </a:rPr>
              <a:t> </a:t>
            </a:r>
            <a:r>
              <a:rPr lang="pl-PL" sz="1600" b="1" dirty="0" err="1">
                <a:solidFill>
                  <a:srgbClr val="595858"/>
                </a:solidFill>
                <a:latin typeface="roboto"/>
              </a:rPr>
              <a:t>Ridge'a</a:t>
            </a:r>
            <a:r>
              <a:rPr lang="pl-PL" sz="1600" dirty="0">
                <a:solidFill>
                  <a:srgbClr val="595858"/>
                </a:solidFill>
                <a:latin typeface="roboto"/>
              </a:rPr>
              <a:t>), aby obliczyć ostateczne przewidywania. </a:t>
            </a:r>
            <a:endParaRPr lang="en-GB" sz="1600" b="0" i="0" dirty="0">
              <a:solidFill>
                <a:srgbClr val="595858"/>
              </a:solidFill>
              <a:effectLst/>
              <a:latin typeface="roboto"/>
            </a:endParaRPr>
          </a:p>
          <a:p>
            <a:pPr algn="l"/>
            <a:endParaRPr lang="en-GB" sz="1600" u="sng" dirty="0">
              <a:solidFill>
                <a:srgbClr val="595858"/>
              </a:solidFill>
              <a:latin typeface="roboto"/>
            </a:endParaRPr>
          </a:p>
          <a:p>
            <a:r>
              <a:rPr lang="en-GB" b="1" i="0" u="sng" dirty="0">
                <a:solidFill>
                  <a:srgbClr val="595858"/>
                </a:solidFill>
                <a:effectLst/>
                <a:latin typeface="roboto"/>
              </a:rPr>
              <a:t>Stacking </a:t>
            </a:r>
            <a:r>
              <a:rPr lang="pl-PL" u="sng" dirty="0">
                <a:solidFill>
                  <a:srgbClr val="595858"/>
                </a:solidFill>
                <a:latin typeface="roboto"/>
              </a:rPr>
              <a:t>wykorzystuje siłę każdego pojedynczego modelu, wykorzystując ich dane wyjściowe jako dane wejściowe do ostatecznego modelu</a:t>
            </a:r>
            <a:r>
              <a:rPr lang="en-GB" b="0" i="0" u="sng" dirty="0">
                <a:solidFill>
                  <a:srgbClr val="595858"/>
                </a:solidFill>
                <a:effectLst/>
                <a:latin typeface="roboto"/>
              </a:rPr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7679879-DD82-4737-BD70-6E620BF69A8D}"/>
              </a:ext>
            </a:extLst>
          </p:cNvPr>
          <p:cNvSpPr txBox="1"/>
          <p:nvPr/>
        </p:nvSpPr>
        <p:spPr>
          <a:xfrm>
            <a:off x="755780" y="2638754"/>
            <a:ext cx="112807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1600" b="1" dirty="0">
                <a:solidFill>
                  <a:srgbClr val="555555"/>
                </a:solidFill>
                <a:effectLst/>
                <a:latin typeface="Helvetica Neue"/>
              </a:rPr>
              <a:t>Stacking</a:t>
            </a:r>
            <a:r>
              <a:rPr lang="en-GB" sz="1600" b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sz="1600" dirty="0" err="1">
                <a:solidFill>
                  <a:srgbClr val="555555"/>
                </a:solidFill>
                <a:latin typeface="Helvetica Neue"/>
              </a:rPr>
              <a:t>odpowiada</a:t>
            </a:r>
            <a:r>
              <a:rPr lang="en-GB" sz="16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GB" sz="1600" dirty="0" err="1">
                <a:solidFill>
                  <a:srgbClr val="555555"/>
                </a:solidFill>
                <a:latin typeface="Helvetica Neue"/>
              </a:rPr>
              <a:t>na</a:t>
            </a:r>
            <a:r>
              <a:rPr lang="en-GB" sz="16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GB" sz="1600" dirty="0" err="1">
                <a:solidFill>
                  <a:srgbClr val="555555"/>
                </a:solidFill>
                <a:latin typeface="Helvetica Neue"/>
              </a:rPr>
              <a:t>pytanie</a:t>
            </a:r>
            <a:r>
              <a:rPr lang="en-GB" sz="1600" dirty="0">
                <a:solidFill>
                  <a:srgbClr val="555555"/>
                </a:solidFill>
                <a:latin typeface="Helvetica Neue"/>
              </a:rPr>
              <a:t>:</a:t>
            </a:r>
            <a:endParaRPr lang="en-GB" sz="1600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endParaRPr lang="en-GB" sz="1600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555555"/>
                </a:solidFill>
                <a:latin typeface="Helvetica Neue"/>
              </a:rPr>
              <a:t>Mając wiele modeli uczenia maszynowego, które są efektywne w rozwiązywaniu problemów, ale na różne sposoby, w jaki sposób wybierasz model do użycia (zaufany)?
</a:t>
            </a:r>
            <a:endParaRPr lang="en-GB" sz="16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sz="1600" dirty="0">
                <a:solidFill>
                  <a:srgbClr val="555555"/>
                </a:solidFill>
                <a:latin typeface="Helvetica Neue"/>
              </a:rPr>
              <a:t>Podejście do tego pytania polega </a:t>
            </a:r>
            <a:r>
              <a:rPr lang="pl-PL" sz="1600" b="1" dirty="0">
                <a:solidFill>
                  <a:srgbClr val="555555"/>
                </a:solidFill>
                <a:latin typeface="Helvetica Neue"/>
              </a:rPr>
              <a:t>na użyciu innego modelu uczenia maszynowego, który uczy się, kiedy używać i(lub) ufać każdemu modelowi w zespole</a:t>
            </a:r>
            <a:r>
              <a:rPr lang="en-GB" sz="1600" b="1" u="sng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CEC70B2-26C6-45D8-BBED-418D64530F30}"/>
              </a:ext>
            </a:extLst>
          </p:cNvPr>
          <p:cNvSpPr txBox="1"/>
          <p:nvPr/>
        </p:nvSpPr>
        <p:spPr>
          <a:xfrm>
            <a:off x="755780" y="4692332"/>
            <a:ext cx="11194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555555"/>
                </a:solidFill>
                <a:latin typeface="Helvetica Neue"/>
              </a:rPr>
              <a:t>Architektura modelu </a:t>
            </a:r>
            <a:r>
              <a:rPr lang="pl-PL" sz="1600" b="1" dirty="0" err="1">
                <a:solidFill>
                  <a:srgbClr val="555555"/>
                </a:solidFill>
                <a:latin typeface="Helvetica Neue"/>
              </a:rPr>
              <a:t>stacking</a:t>
            </a:r>
            <a:r>
              <a:rPr lang="pl-PL" sz="1600" b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obejmuje dwa lub więcej </a:t>
            </a:r>
            <a:r>
              <a:rPr lang="pl-PL" sz="1600" b="1" dirty="0">
                <a:solidFill>
                  <a:srgbClr val="FF0000"/>
                </a:solidFill>
                <a:latin typeface="Helvetica Neue"/>
              </a:rPr>
              <a:t>modeli bazowych (Base)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, często określanych jako </a:t>
            </a:r>
            <a:r>
              <a:rPr lang="pl-PL" sz="1600" u="sng" dirty="0">
                <a:solidFill>
                  <a:srgbClr val="555555"/>
                </a:solidFill>
                <a:latin typeface="Helvetica Neue"/>
              </a:rPr>
              <a:t>modele poziomu 0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, oraz </a:t>
            </a:r>
            <a:r>
              <a:rPr lang="pl-PL" sz="1600" b="1" dirty="0">
                <a:solidFill>
                  <a:srgbClr val="FF0000"/>
                </a:solidFill>
                <a:latin typeface="Helvetica Neue"/>
              </a:rPr>
              <a:t>metamodel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, który łączy przewidywania modeli podstawowych, określany jako </a:t>
            </a:r>
            <a:r>
              <a:rPr lang="pl-PL" sz="1600" u="sng" dirty="0">
                <a:solidFill>
                  <a:srgbClr val="555555"/>
                </a:solidFill>
                <a:latin typeface="Helvetica Neue"/>
              </a:rPr>
              <a:t>model poziomu 1</a:t>
            </a:r>
            <a:r>
              <a:rPr lang="pl-PL" sz="1600" dirty="0">
                <a:solidFill>
                  <a:srgbClr val="555555"/>
                </a:solidFill>
                <a:latin typeface="Helvetica Neue"/>
              </a:rPr>
              <a:t>.
</a:t>
            </a:r>
            <a:endParaRPr lang="en-GB" sz="1600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555555"/>
                </a:solidFill>
                <a:effectLst/>
                <a:latin typeface="Helvetica Neue"/>
              </a:rPr>
              <a:t>Level-0 Models (</a:t>
            </a:r>
            <a:r>
              <a:rPr lang="en-GB" sz="1600" b="1" i="1" dirty="0">
                <a:solidFill>
                  <a:srgbClr val="FF0000"/>
                </a:solidFill>
                <a:effectLst/>
                <a:latin typeface="Helvetica Neue"/>
              </a:rPr>
              <a:t>Base-Models</a:t>
            </a:r>
            <a:r>
              <a:rPr lang="en-GB" sz="1600" b="1" i="0" dirty="0">
                <a:solidFill>
                  <a:srgbClr val="555555"/>
                </a:solidFill>
                <a:effectLst/>
                <a:latin typeface="Helvetica Neue"/>
              </a:rPr>
              <a:t>)</a:t>
            </a:r>
            <a:r>
              <a:rPr lang="en-GB" sz="1600" b="0" i="0" dirty="0">
                <a:solidFill>
                  <a:srgbClr val="555555"/>
                </a:solidFill>
                <a:effectLst/>
                <a:latin typeface="Helvetica Neue"/>
              </a:rPr>
              <a:t>: </a:t>
            </a:r>
            <a:r>
              <a:rPr lang="pl-PL" sz="1600" u="sng" dirty="0">
                <a:solidFill>
                  <a:srgbClr val="555555"/>
                </a:solidFill>
                <a:latin typeface="Helvetica Neue"/>
              </a:rPr>
              <a:t>Modele pasują do danych treningowych i których przewidywania są kompilowane.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l-PL" sz="1600" u="sng" dirty="0">
                <a:solidFill>
                  <a:srgbClr val="555555"/>
                </a:solidFill>
                <a:latin typeface="Helvetica Neue"/>
              </a:rPr>
              <a:t>
</a:t>
            </a:r>
            <a:r>
              <a:rPr lang="en-GB" sz="1600" b="1" i="0" dirty="0">
                <a:solidFill>
                  <a:srgbClr val="555555"/>
                </a:solidFill>
                <a:effectLst/>
                <a:latin typeface="Helvetica Neue"/>
              </a:rPr>
              <a:t>Level-1 Model (</a:t>
            </a:r>
            <a:r>
              <a:rPr lang="en-GB" sz="1600" b="1" i="1" dirty="0">
                <a:solidFill>
                  <a:srgbClr val="FF0000"/>
                </a:solidFill>
                <a:effectLst/>
                <a:latin typeface="Helvetica Neue"/>
              </a:rPr>
              <a:t>Meta-Model</a:t>
            </a:r>
            <a:r>
              <a:rPr lang="en-GB" sz="1600" b="1" i="0" dirty="0">
                <a:solidFill>
                  <a:srgbClr val="FF0000"/>
                </a:solidFill>
                <a:effectLst/>
                <a:latin typeface="Helvetica Neue"/>
              </a:rPr>
              <a:t>)</a:t>
            </a:r>
            <a:r>
              <a:rPr lang="en-GB" sz="1600" b="0" i="0" dirty="0">
                <a:solidFill>
                  <a:srgbClr val="555555"/>
                </a:solidFill>
                <a:effectLst/>
                <a:latin typeface="Helvetica Neue"/>
              </a:rPr>
              <a:t>: </a:t>
            </a:r>
            <a:r>
              <a:rPr lang="pl-PL" sz="1600" u="sng" dirty="0">
                <a:solidFill>
                  <a:srgbClr val="555555"/>
                </a:solidFill>
                <a:latin typeface="Helvetica Neue"/>
              </a:rPr>
              <a:t>Model, który uczy się, jak najlepiej łączyć przewidywania </a:t>
            </a:r>
            <a:r>
              <a:rPr lang="pl-PL" sz="1600" u="sng" dirty="0">
                <a:solidFill>
                  <a:srgbClr val="FF0000"/>
                </a:solidFill>
                <a:latin typeface="Helvetica Neue"/>
              </a:rPr>
              <a:t>modeli bazowych</a:t>
            </a:r>
            <a:r>
              <a:rPr lang="en-GB" sz="1600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3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F4059E-786C-4325-BDC9-8C05BDEE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66" y="12680"/>
            <a:ext cx="7165910" cy="68580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331EF-D914-4DB1-BDF7-C65457C57629}"/>
              </a:ext>
            </a:extLst>
          </p:cNvPr>
          <p:cNvSpPr txBox="1"/>
          <p:nvPr/>
        </p:nvSpPr>
        <p:spPr>
          <a:xfrm>
            <a:off x="258924" y="2679546"/>
            <a:ext cx="41637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Na początek, podczas układania modeli z walidacją krzyżową, wymagamy trzech parametrów: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</a:t>
            </a:r>
            <a:r>
              <a:rPr lang="en-GB" dirty="0" err="1"/>
              <a:t>Zestaw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treningowych</a:t>
            </a:r>
            <a:r>
              <a:rPr lang="en-GB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Zestaw danych </a:t>
            </a:r>
            <a:r>
              <a:rPr lang="pl-PL" dirty="0" err="1"/>
              <a:t>Holdout</a:t>
            </a:r>
            <a:r>
              <a:rPr lang="pl-PL" dirty="0"/>
              <a:t> (zestaw danych </a:t>
            </a:r>
            <a:r>
              <a:rPr lang="pl-PL"/>
              <a:t>sprawdzania poprawności) </a:t>
            </a:r>
            <a:r>
              <a:rPr lang="pl-PL" dirty="0"/>
              <a:t>i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Lista modeli uczących  (</a:t>
            </a:r>
            <a:r>
              <a:rPr lang="pl-PL" dirty="0" err="1"/>
              <a:t>models_to_train</a:t>
            </a:r>
            <a:r>
              <a:rPr lang="pl-PL" dirty="0"/>
              <a:t>)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F6466D2-5179-4A0A-AC99-815AFEA3FE40}"/>
              </a:ext>
            </a:extLst>
          </p:cNvPr>
          <p:cNvSpPr txBox="1"/>
          <p:nvPr/>
        </p:nvSpPr>
        <p:spPr>
          <a:xfrm>
            <a:off x="783621" y="528698"/>
            <a:ext cx="311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B0F0"/>
                </a:solidFill>
              </a:rPr>
              <a:t>Stacking</a:t>
            </a:r>
            <a:r>
              <a:rPr lang="pl-PL" sz="2400" b="1" dirty="0">
                <a:solidFill>
                  <a:srgbClr val="00B0F0"/>
                </a:solidFill>
              </a:rPr>
              <a:t> i Cross </a:t>
            </a:r>
            <a:r>
              <a:rPr lang="pl-PL" sz="2400" b="1" dirty="0" err="1">
                <a:solidFill>
                  <a:srgbClr val="00B0F0"/>
                </a:solidFill>
              </a:rPr>
              <a:t>Validation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893A78E-C8D1-4D32-A94C-B5914991A4B4}"/>
              </a:ext>
            </a:extLst>
          </p:cNvPr>
          <p:cNvSpPr txBox="1"/>
          <p:nvPr/>
        </p:nvSpPr>
        <p:spPr>
          <a:xfrm>
            <a:off x="506993" y="1535244"/>
            <a:ext cx="33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Cross </a:t>
            </a:r>
            <a:r>
              <a:rPr lang="pl-PL" b="1" dirty="0" err="1">
                <a:solidFill>
                  <a:srgbClr val="FF0000"/>
                </a:solidFill>
              </a:rPr>
              <a:t>validation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/>
              <a:t>jest zalecanym krokiem w </a:t>
            </a:r>
            <a:r>
              <a:rPr lang="pl-PL" b="1" dirty="0" err="1"/>
              <a:t>stacking</a:t>
            </a:r>
            <a:r>
              <a:rPr lang="pl-PL" b="1" dirty="0"/>
              <a:t> learning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66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BB0782C-5A15-4890-84EF-6ED307040E9E}"/>
              </a:ext>
            </a:extLst>
          </p:cNvPr>
          <p:cNvSpPr txBox="1"/>
          <p:nvPr/>
        </p:nvSpPr>
        <p:spPr>
          <a:xfrm>
            <a:off x="289249" y="861280"/>
            <a:ext cx="1190275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Dane wyjściowe z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modeli bazowych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wykorzystywanych jako dane wejściowe do 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stacking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metamodelu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mogą być wartościami rzeczywistymi w przypadku </a:t>
            </a:r>
            <a:r>
              <a:rPr lang="pl-PL" b="1" dirty="0">
                <a:solidFill>
                  <a:srgbClr val="7030A0"/>
                </a:solidFill>
                <a:latin typeface="Helvetica Neue"/>
              </a:rPr>
              <a:t>regresji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oraz wartościami prawdopodobieństwa, wartościami podobnymi do prawdopodobieństwa lub etykietami klas w przypadku </a:t>
            </a:r>
            <a:r>
              <a:rPr lang="pl-PL" b="1" dirty="0">
                <a:solidFill>
                  <a:srgbClr val="7030A0"/>
                </a:solidFill>
                <a:latin typeface="Helvetica Neue"/>
              </a:rPr>
              <a:t>klasyfikacji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Najczęstsze podejście do przygotowywania zestawu danych treningowych dla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meta-model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jest realizowane poprzez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r>
              <a:rPr lang="en-GB" b="0" u="none" strike="noStrike" dirty="0">
                <a:solidFill>
                  <a:srgbClr val="428BCA"/>
                </a:solidFill>
                <a:effectLst/>
                <a:latin typeface="Helvetica Neue"/>
              </a:rPr>
              <a:t>k-fold cross-validation</a:t>
            </a:r>
            <a:r>
              <a:rPr lang="pl-PL" u="none" strike="noStrike" dirty="0">
                <a:solidFill>
                  <a:srgbClr val="555555"/>
                </a:solidFill>
                <a:latin typeface="Helvetica Neue"/>
              </a:rPr>
              <a:t> dla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 base models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,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gdzie</a:t>
            </a:r>
            <a:r>
              <a:rPr lang="en-GB" b="0" u="sng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r>
              <a:rPr lang="en-GB" b="0" u="sng" strike="noStrike" dirty="0">
                <a:solidFill>
                  <a:srgbClr val="428BCA"/>
                </a:solidFill>
                <a:effectLst/>
                <a:latin typeface="Helvetica Neue"/>
              </a:rPr>
              <a:t>out-of-fold predictions</a:t>
            </a:r>
            <a:r>
              <a:rPr lang="en-GB" b="0" u="sng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są wykorzystywane jako podstawa zestawu danych treningowych dla 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metamodelu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.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Dane treningowe dla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metamodelu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mogą również obejmować dane wejściowe do 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base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models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, np. elementy wejściowe danych treningowych. Może to zapewnić dodatkowy kontekst dla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meta-modelu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jak najlepiej połączyć przewidywania z meta-modelu</a:t>
            </a:r>
            <a:r>
              <a:rPr lang="en-GB" b="0" u="sng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Po przygotowaniu zestawu danych treningowych dla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metamodelu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można go trenować w izolacji na tym zestawie danych treningowych.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en-GB" b="1" u="sng" dirty="0">
                <a:solidFill>
                  <a:srgbClr val="555555"/>
                </a:solidFill>
                <a:effectLst/>
                <a:latin typeface="Helvetica Neue"/>
              </a:rPr>
              <a:t>Stacking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jest odpowiednie, gdy wiele różnych modeli uczenia maszynowego ma umiejętności modelowania zestawu danych, ale umiejętności na 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różne sposoby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.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Innym sposobem na powiedzenie tego jest to, że przewidywania dokonane przez modele lub błędy w przewidywaniach dokonane przez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modele bazowe są nieskorelowane lub mają niską korelację.</a:t>
            </a:r>
            <a:endParaRPr lang="en-GB" b="1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AB59803-5F00-3EA7-8F05-BB81EE1CFCC4}"/>
              </a:ext>
            </a:extLst>
          </p:cNvPr>
          <p:cNvSpPr txBox="1"/>
          <p:nvPr/>
        </p:nvSpPr>
        <p:spPr>
          <a:xfrm>
            <a:off x="3929204" y="325925"/>
            <a:ext cx="395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Budujemy </a:t>
            </a:r>
            <a:r>
              <a:rPr lang="pl-PL" sz="3200" b="1" dirty="0" err="1">
                <a:solidFill>
                  <a:srgbClr val="FF0000"/>
                </a:solidFill>
              </a:rPr>
              <a:t>Stacking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1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E1B6229-5CEC-4FD1-829C-3EF25F3E42F2}"/>
              </a:ext>
            </a:extLst>
          </p:cNvPr>
          <p:cNvSpPr txBox="1"/>
          <p:nvPr/>
        </p:nvSpPr>
        <p:spPr>
          <a:xfrm>
            <a:off x="429208" y="335846"/>
            <a:ext cx="111220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Base-models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są często złożone i różnorodne. W związku z tym często dobrym pomysłem jest użycie szeregu modeli, które przyjmują bardzo różne założenia dotyczące sposobu rozwiązywania zadania modelowania predykcyjnego, takich jak </a:t>
            </a:r>
            <a:r>
              <a:rPr lang="en-GB" b="1" i="1" dirty="0">
                <a:solidFill>
                  <a:srgbClr val="7030A0"/>
                </a:solidFill>
                <a:effectLst/>
                <a:latin typeface="Helvetica Neue"/>
              </a:rPr>
              <a:t>linear models, decision trees, support vector machines, neural networks,</a:t>
            </a:r>
            <a:r>
              <a:rPr lang="en-GB" b="0" i="1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b="0" i="1" dirty="0">
                <a:solidFill>
                  <a:srgbClr val="555555"/>
                </a:solidFill>
                <a:effectLst/>
                <a:latin typeface="Helvetica Neue"/>
              </a:rPr>
              <a:t>i</a:t>
            </a:r>
            <a:r>
              <a:rPr lang="pl-PL" i="1" dirty="0">
                <a:solidFill>
                  <a:srgbClr val="555555"/>
                </a:solidFill>
                <a:latin typeface="Helvetica Neue"/>
              </a:rPr>
              <a:t> więcej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.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Inne algorytmy zespołowe mogą być również używane jako 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base-models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,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np.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b="1" i="1" dirty="0">
                <a:solidFill>
                  <a:srgbClr val="7030A0"/>
                </a:solidFill>
                <a:effectLst/>
                <a:latin typeface="Helvetica Neue"/>
              </a:rPr>
              <a:t>random forests</a:t>
            </a:r>
            <a:r>
              <a:rPr lang="en-GB" b="1" dirty="0">
                <a:solidFill>
                  <a:srgbClr val="7030A0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Base-Models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: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Korzystaj z różnorodnej gamy modeli, które przyjmują różne założenia dotyczące zadania przewidywania</a:t>
            </a:r>
            <a:r>
              <a:rPr lang="en-GB" b="0" u="sng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u="sng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b="1" dirty="0">
                <a:solidFill>
                  <a:srgbClr val="555555"/>
                </a:solidFill>
                <a:latin typeface="Helvetica Neue"/>
              </a:rPr>
              <a:t>M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eta-model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jest często prosty, zapewniając płynną interpretację przewidywań dokonanych przez</a:t>
            </a:r>
            <a:r>
              <a:rPr lang="en-GB" b="1" u="sng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base models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endParaRPr lang="en-GB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W związku z tym </a:t>
            </a:r>
            <a:r>
              <a:rPr lang="pl-PL" b="1" i="1" dirty="0">
                <a:solidFill>
                  <a:srgbClr val="7030A0"/>
                </a:solidFill>
                <a:latin typeface="Helvetica Neue"/>
              </a:rPr>
              <a:t>modele liniowe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są często używane jako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metamodel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, takie jak </a:t>
            </a:r>
            <a:r>
              <a:rPr lang="pl-PL" i="1" dirty="0">
                <a:solidFill>
                  <a:srgbClr val="7030A0"/>
                </a:solidFill>
                <a:latin typeface="Helvetica Neue"/>
              </a:rPr>
              <a:t>regresja liniowa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dla zadań regresji (przewidywanie wartości liczbowej) i </a:t>
            </a:r>
            <a:r>
              <a:rPr lang="pl-PL" i="1" dirty="0">
                <a:solidFill>
                  <a:srgbClr val="7030A0"/>
                </a:solidFill>
                <a:latin typeface="Helvetica Neue"/>
              </a:rPr>
              <a:t>regresja logistyczna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dla zadań klasyfikacji (przewidywanie etykiety klasy). Chociaż jest to powszechne, nie jest wymagane.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Regression Meta-Model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: Linear Regression.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Classification Meta-Model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: Logistic Regression.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Użycie prostego </a:t>
            </a:r>
            <a:r>
              <a:rPr lang="pl-PL" b="1" i="1" dirty="0">
                <a:solidFill>
                  <a:srgbClr val="7030A0"/>
                </a:solidFill>
                <a:latin typeface="Helvetica Neue"/>
              </a:rPr>
              <a:t>modelu liniowego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jako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meta-model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u często nadaje procedurze 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stacking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potoczną nazwę „</a:t>
            </a:r>
            <a:r>
              <a:rPr lang="pl-PL" b="1" i="1" dirty="0" err="1">
                <a:solidFill>
                  <a:srgbClr val="555555"/>
                </a:solidFill>
                <a:latin typeface="Helvetica Neue"/>
              </a:rPr>
              <a:t>blending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". Modele te dają średnią ważoną lub mieszankę przewidywań dokonanych przez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modele bazowe.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707377-FBFF-4D23-2A89-A9447BD0BB0E}"/>
              </a:ext>
            </a:extLst>
          </p:cNvPr>
          <p:cNvSpPr txBox="1"/>
          <p:nvPr/>
        </p:nvSpPr>
        <p:spPr>
          <a:xfrm>
            <a:off x="6654297" y="4879818"/>
            <a:ext cx="416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Blending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8BE28A1-4121-4601-9562-BC545F9594A9}"/>
              </a:ext>
            </a:extLst>
          </p:cNvPr>
          <p:cNvSpPr txBox="1"/>
          <p:nvPr/>
        </p:nvSpPr>
        <p:spPr>
          <a:xfrm>
            <a:off x="774441" y="1443841"/>
            <a:ext cx="108141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Stacking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ma na celu poprawę wydajności modelowania, chociaż 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nie gwarantuje poprawy we wszystkich przypadkach.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u="sng" dirty="0">
                <a:solidFill>
                  <a:srgbClr val="555555"/>
                </a:solidFill>
                <a:latin typeface="Helvetica Neue"/>
              </a:rPr>
              <a:t>Osiągnięcie poprawy wydajności zależy od złożoności problemu i od tego, czy jest on wystarczająco dobrze reprezentowany przez dane treningowe i wystarczająco złożony, aby można było się więcej nauczyć poprzez łączenie prognoz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endParaRPr lang="en-GB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Zależy to również od wyboru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modeli bazowych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i od tego,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czy są one wystarczająco efektywne i wystarczająco nieskorelowane w swoich przewidywaniach (lub błędach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).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u="sng" dirty="0">
                <a:solidFill>
                  <a:srgbClr val="555555"/>
                </a:solidFill>
                <a:latin typeface="Helvetica Neue"/>
              </a:rPr>
              <a:t>Jeśli 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model bazowy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działa równie dobrze lub lepiej niż </a:t>
            </a:r>
            <a:r>
              <a:rPr lang="pl-PL" b="1" u="sng" dirty="0" err="1">
                <a:solidFill>
                  <a:srgbClr val="555555"/>
                </a:solidFill>
                <a:latin typeface="Helvetica Neue"/>
              </a:rPr>
              <a:t>stacking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 ensemble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, należy użyć modelu bazowego, biorąc pod uwagę jego mniejszą złożoność (np. jest prostszy do opisania, trenowania i utrzymania).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78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9D6FAF2-682B-4EDE-9500-898B8B7C6E44}"/>
              </a:ext>
            </a:extLst>
          </p:cNvPr>
          <p:cNvSpPr txBox="1"/>
          <p:nvPr/>
        </p:nvSpPr>
        <p:spPr>
          <a:xfrm>
            <a:off x="1770484" y="15664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Helvetica Neue"/>
              </a:rPr>
              <a:t>T</a:t>
            </a:r>
            <a:r>
              <a:rPr lang="pl-PL" sz="2400" b="1" i="0" dirty="0" err="1">
                <a:solidFill>
                  <a:srgbClr val="00B050"/>
                </a:solidFill>
                <a:effectLst/>
                <a:latin typeface="Helvetica Neue"/>
              </a:rPr>
              <a:t>echnika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pl-PL" sz="2400" b="1" i="0" dirty="0">
                <a:solidFill>
                  <a:srgbClr val="00B050"/>
                </a:solidFill>
                <a:effectLst/>
                <a:latin typeface="Helvetica Neue"/>
              </a:rPr>
              <a:t>„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Helvetica Neue"/>
              </a:rPr>
              <a:t>super learner</a:t>
            </a:r>
            <a:r>
              <a:rPr lang="pl-PL" sz="2400" b="1" i="0" dirty="0">
                <a:solidFill>
                  <a:srgbClr val="00B050"/>
                </a:solidFill>
                <a:effectLst/>
                <a:latin typeface="Helvetica Neue"/>
              </a:rPr>
              <a:t>”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Helvetica Neue"/>
              </a:rPr>
              <a:t>  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54BE4E-3301-4333-B700-EE470194C866}"/>
              </a:ext>
            </a:extLst>
          </p:cNvPr>
          <p:cNvSpPr txBox="1"/>
          <p:nvPr/>
        </p:nvSpPr>
        <p:spPr>
          <a:xfrm>
            <a:off x="783770" y="702916"/>
            <a:ext cx="11047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555555"/>
                </a:solidFill>
                <a:effectLst/>
                <a:latin typeface="Helvetica Neue"/>
              </a:rPr>
              <a:t>The super learner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technika jest przykładem ogólnej metody zwanej 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“</a:t>
            </a:r>
            <a:r>
              <a:rPr lang="en-GB" b="1" i="1" dirty="0">
                <a:solidFill>
                  <a:srgbClr val="555555"/>
                </a:solidFill>
                <a:effectLst/>
                <a:latin typeface="Helvetica Neue"/>
              </a:rPr>
              <a:t>stacked generalization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,”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 i jest znany w stosowanym uczeniu maszynowym jako </a:t>
            </a:r>
            <a:r>
              <a:rPr lang="pl-PL" b="1" i="1" dirty="0" err="1">
                <a:solidFill>
                  <a:srgbClr val="555555"/>
                </a:solidFill>
                <a:latin typeface="Helvetica Neue"/>
              </a:rPr>
              <a:t>blending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, ponieważ często </a:t>
            </a:r>
            <a:r>
              <a:rPr lang="pl-PL" i="1" dirty="0">
                <a:solidFill>
                  <a:srgbClr val="555555"/>
                </a:solidFill>
                <a:latin typeface="Helvetica Neue"/>
              </a:rPr>
              <a:t>model liniowy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jest używany jako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meta-model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.</a:t>
            </a:r>
            <a:endParaRPr lang="en-US" u="sng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3BFFA84-8E66-4269-9824-7881F6085D41}"/>
              </a:ext>
            </a:extLst>
          </p:cNvPr>
          <p:cNvSpPr txBox="1"/>
          <p:nvPr/>
        </p:nvSpPr>
        <p:spPr>
          <a:xfrm>
            <a:off x="1061359" y="175701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B0F0"/>
                </a:solidFill>
                <a:effectLst/>
                <a:latin typeface="Helvetica Neue"/>
              </a:rPr>
              <a:t>Super learner 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D534023-0A2F-469A-BCA3-A12CD8C9B33A}"/>
              </a:ext>
            </a:extLst>
          </p:cNvPr>
          <p:cNvSpPr txBox="1"/>
          <p:nvPr/>
        </p:nvSpPr>
        <p:spPr>
          <a:xfrm>
            <a:off x="858416" y="2257120"/>
            <a:ext cx="110474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Należy wziąć pod uwagę, że do zestawu danych dopasowano już wiele różnych algorytmów, a niektóre algorytmy były wielokrotnie oceniane w różnych konfiguracjach. Można mieć wiele dziesiątek różnych modeli swojego problemu. Dlaczego nie użyć wszystkich tych modeli zamiast najlepszego modelu z grupy?
</a:t>
            </a:r>
            <a:endParaRPr lang="en-GB" b="0" u="sng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Taka jest intuicja stojąca za tak zwanym </a:t>
            </a:r>
            <a:r>
              <a:rPr lang="pl-PL" b="1" dirty="0">
                <a:solidFill>
                  <a:srgbClr val="00B0F0"/>
                </a:solidFill>
                <a:latin typeface="Helvetica Neue"/>
              </a:rPr>
              <a:t>algorytmem zespołowym "super </a:t>
            </a:r>
            <a:r>
              <a:rPr lang="pl-PL" b="1" dirty="0" err="1">
                <a:solidFill>
                  <a:srgbClr val="00B0F0"/>
                </a:solidFill>
                <a:latin typeface="Helvetica Neue"/>
              </a:rPr>
              <a:t>learner</a:t>
            </a:r>
            <a:r>
              <a:rPr lang="pl-PL" b="1" dirty="0">
                <a:solidFill>
                  <a:srgbClr val="00B0F0"/>
                </a:solidFill>
                <a:latin typeface="Helvetica Neue"/>
              </a:rPr>
              <a:t>".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
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pl-PL" b="1" dirty="0">
                <a:solidFill>
                  <a:srgbClr val="555555"/>
                </a:solidFill>
                <a:latin typeface="Helvetica Neue"/>
              </a:rPr>
              <a:t>S</a:t>
            </a:r>
            <a:r>
              <a:rPr lang="en-GB" b="1" dirty="0" err="1">
                <a:solidFill>
                  <a:srgbClr val="555555"/>
                </a:solidFill>
                <a:effectLst/>
                <a:latin typeface="Helvetica Neue"/>
              </a:rPr>
              <a:t>uper</a:t>
            </a:r>
            <a:r>
              <a:rPr lang="en-GB" b="1" dirty="0">
                <a:solidFill>
                  <a:srgbClr val="555555"/>
                </a:solidFill>
                <a:effectLst/>
                <a:latin typeface="Helvetica Neue"/>
              </a:rPr>
              <a:t> learner algorithm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obejmuje najpierw wstępne zdefiniowanie </a:t>
            </a:r>
            <a:r>
              <a:rPr lang="pl-PL" b="1" i="1" dirty="0">
                <a:solidFill>
                  <a:srgbClr val="555555"/>
                </a:solidFill>
                <a:latin typeface="Helvetica Neue"/>
              </a:rPr>
              <a:t>podziału K-</a:t>
            </a:r>
            <a:r>
              <a:rPr lang="pl-PL" b="1" i="1" dirty="0" err="1">
                <a:solidFill>
                  <a:srgbClr val="555555"/>
                </a:solidFill>
                <a:latin typeface="Helvetica Neue"/>
              </a:rPr>
              <a:t>fold</a:t>
            </a:r>
            <a:r>
              <a:rPr lang="pl-PL" b="1" i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danych, a następnie ocenę wszystkich różnych algorytmów i konfiguracji algorytmów na tym samym podziale danych.</a:t>
            </a:r>
          </a:p>
          <a:p>
            <a:pPr fontAlgn="base"/>
            <a:r>
              <a:rPr lang="pl-PL" dirty="0">
                <a:solidFill>
                  <a:srgbClr val="555555"/>
                </a:solidFill>
                <a:latin typeface="Helvetica Neue"/>
              </a:rPr>
              <a:t> 
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Wszystkie</a:t>
            </a:r>
            <a:r>
              <a:rPr lang="en-GB" b="0" u="sng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pl-PL" b="0" u="sng" dirty="0">
                <a:solidFill>
                  <a:srgbClr val="555555"/>
                </a:solidFill>
                <a:effectLst/>
                <a:latin typeface="Helvetica Neue"/>
              </a:rPr>
              <a:t>p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rzewidywania </a:t>
            </a:r>
            <a:r>
              <a:rPr lang="en-GB" b="1" i="1" u="sng" dirty="0">
                <a:solidFill>
                  <a:srgbClr val="555555"/>
                </a:solidFill>
                <a:latin typeface="Helvetica Neue"/>
              </a:rPr>
              <a:t>out-of-fold</a:t>
            </a:r>
            <a:r>
              <a:rPr lang="en-GB" u="sng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 są następnie przechowywane i wykorzystywane do uczenia, a 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super-</a:t>
            </a:r>
            <a:r>
              <a:rPr lang="pl-PL" b="1" u="sng" dirty="0" err="1">
                <a:solidFill>
                  <a:srgbClr val="555555"/>
                </a:solidFill>
                <a:latin typeface="Helvetica Neue"/>
              </a:rPr>
              <a:t>learner</a:t>
            </a:r>
            <a:r>
              <a:rPr lang="pl-PL" b="1" u="sng" dirty="0">
                <a:solidFill>
                  <a:srgbClr val="555555"/>
                </a:solidFill>
                <a:latin typeface="Helvetica Neue"/>
              </a:rPr>
              <a:t> model </a:t>
            </a:r>
            <a:r>
              <a:rPr lang="pl-PL" u="sng" dirty="0">
                <a:solidFill>
                  <a:srgbClr val="555555"/>
                </a:solidFill>
                <a:latin typeface="Helvetica Neue"/>
              </a:rPr>
              <a:t>uczy się, jak najlepiej łączyć przewidywania.</a:t>
            </a:r>
            <a:endParaRPr lang="en-GB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30B4516-ECF3-4CBB-9F00-C63032FBA31C}"/>
              </a:ext>
            </a:extLst>
          </p:cNvPr>
          <p:cNvSpPr txBox="1"/>
          <p:nvPr/>
        </p:nvSpPr>
        <p:spPr>
          <a:xfrm>
            <a:off x="937724" y="5628020"/>
            <a:ext cx="10739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55555"/>
                </a:solidFill>
                <a:latin typeface="Helvetica Neue"/>
              </a:rPr>
              <a:t>Wyniki tego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metamodelu Super-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Learner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nie powinny być gorsze niż najlepiej działający 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meta-model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oceniany podczas </a:t>
            </a:r>
            <a:r>
              <a:rPr lang="pl-PL" i="1" dirty="0">
                <a:solidFill>
                  <a:srgbClr val="555555"/>
                </a:solidFill>
                <a:latin typeface="Helvetica Neue"/>
              </a:rPr>
              <a:t>walidacji krzyżowej k-</a:t>
            </a:r>
            <a:r>
              <a:rPr lang="pl-PL" i="1" dirty="0" err="1">
                <a:solidFill>
                  <a:srgbClr val="555555"/>
                </a:solidFill>
                <a:latin typeface="Helvetica Neue"/>
              </a:rPr>
              <a:t>fold</a:t>
            </a:r>
            <a:r>
              <a:rPr lang="pl-PL" i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i powinien osiągnąć lepsze wyniki niż jakikolwiek pojedynczy </a:t>
            </a:r>
            <a:r>
              <a:rPr lang="pl-PL" b="1" dirty="0" err="1">
                <a:solidFill>
                  <a:srgbClr val="555555"/>
                </a:solidFill>
                <a:latin typeface="Helvetica Neue"/>
              </a:rPr>
              <a:t>base</a:t>
            </a:r>
            <a:r>
              <a:rPr lang="pl-PL" b="1" dirty="0">
                <a:solidFill>
                  <a:srgbClr val="555555"/>
                </a:solidFill>
                <a:latin typeface="Helvetica Neue"/>
              </a:rPr>
              <a:t>-model </a:t>
            </a:r>
            <a:r>
              <a:rPr lang="pl-PL" dirty="0">
                <a:solidFill>
                  <a:srgbClr val="555555"/>
                </a:solidFill>
                <a:latin typeface="Helvetica Neue"/>
              </a:rPr>
              <a:t>podstawowy.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1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46E9BB-BDBB-4ED4-A106-B25FD707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9" y="74159"/>
            <a:ext cx="8840561" cy="494832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24456E5-DE2F-4DC0-A07B-75FCAFB4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7" y="4619922"/>
            <a:ext cx="7394121" cy="21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7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834D09-4D3D-499B-8ED5-353DF53C4299}"/>
</file>

<file path=customXml/itemProps2.xml><?xml version="1.0" encoding="utf-8"?>
<ds:datastoreItem xmlns:ds="http://schemas.openxmlformats.org/officeDocument/2006/customXml" ds:itemID="{B400D631-89A7-4342-96BB-5713BF7DF69E}"/>
</file>

<file path=customXml/itemProps3.xml><?xml version="1.0" encoding="utf-8"?>
<ds:datastoreItem xmlns:ds="http://schemas.openxmlformats.org/officeDocument/2006/customXml" ds:itemID="{FBA918DB-74F0-499A-823D-7A5E5DA56F88}"/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1287</Words>
  <Application>Microsoft Office PowerPoint</Application>
  <PresentationFormat>Panoramiczny</PresentationFormat>
  <Paragraphs>74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poppins</vt:lpstr>
      <vt:lpstr>roboto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23</cp:revision>
  <dcterms:created xsi:type="dcterms:W3CDTF">2021-01-17T14:51:10Z</dcterms:created>
  <dcterms:modified xsi:type="dcterms:W3CDTF">2025-04-17T07:25:17Z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