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F385A77-5785-4483-8121-38FD7F995D2E}"/>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FE60BA03-1531-4DD2-BCD9-63A111865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9EFC8E34-EE77-42E0-AC29-7B90C18E26DE}"/>
              </a:ext>
            </a:extLst>
          </p:cNvPr>
          <p:cNvSpPr>
            <a:spLocks noGrp="1"/>
          </p:cNvSpPr>
          <p:nvPr>
            <p:ph type="dt" sz="half" idx="10"/>
          </p:nvPr>
        </p:nvSpPr>
        <p:spPr/>
        <p:txBody>
          <a:bodyPr/>
          <a:lstStyle/>
          <a:p>
            <a:fld id="{9C557D83-16A8-4220-A57E-6054451DF6CA}" type="datetimeFigureOut">
              <a:rPr lang="pl-PL" smtClean="0"/>
              <a:t>15.05.2023</a:t>
            </a:fld>
            <a:endParaRPr lang="pl-PL"/>
          </a:p>
        </p:txBody>
      </p:sp>
      <p:sp>
        <p:nvSpPr>
          <p:cNvPr id="5" name="Symbol zastępczy stopki 4">
            <a:extLst>
              <a:ext uri="{FF2B5EF4-FFF2-40B4-BE49-F238E27FC236}">
                <a16:creationId xmlns:a16="http://schemas.microsoft.com/office/drawing/2014/main" id="{B575C097-852E-4DDF-945B-574AB809D75A}"/>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7676ACD-8F79-4276-B776-8E27749343BF}"/>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2166810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1FA131C-EB48-4A1C-9FDB-A36EE1BBE082}"/>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E284C7FC-5DAA-4456-AFCB-000D816ED986}"/>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F5A45F4-46D8-47CC-9B73-954354251B8C}"/>
              </a:ext>
            </a:extLst>
          </p:cNvPr>
          <p:cNvSpPr>
            <a:spLocks noGrp="1"/>
          </p:cNvSpPr>
          <p:nvPr>
            <p:ph type="dt" sz="half" idx="10"/>
          </p:nvPr>
        </p:nvSpPr>
        <p:spPr/>
        <p:txBody>
          <a:bodyPr/>
          <a:lstStyle/>
          <a:p>
            <a:fld id="{9C557D83-16A8-4220-A57E-6054451DF6CA}" type="datetimeFigureOut">
              <a:rPr lang="pl-PL" smtClean="0"/>
              <a:t>15.05.2023</a:t>
            </a:fld>
            <a:endParaRPr lang="pl-PL"/>
          </a:p>
        </p:txBody>
      </p:sp>
      <p:sp>
        <p:nvSpPr>
          <p:cNvPr id="5" name="Symbol zastępczy stopki 4">
            <a:extLst>
              <a:ext uri="{FF2B5EF4-FFF2-40B4-BE49-F238E27FC236}">
                <a16:creationId xmlns:a16="http://schemas.microsoft.com/office/drawing/2014/main" id="{DF4F710A-7CC0-4DF8-B3E2-25D43FFF4A4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A1543EA-6C38-40BA-B03F-774BF6C44579}"/>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301167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149F9837-7646-4E16-8B95-26945D077147}"/>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7A722BD1-BE3C-4A68-BD48-E015C0DB6233}"/>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5B7FAA1-6BEC-48C7-AE9B-2EE514CC1CFF}"/>
              </a:ext>
            </a:extLst>
          </p:cNvPr>
          <p:cNvSpPr>
            <a:spLocks noGrp="1"/>
          </p:cNvSpPr>
          <p:nvPr>
            <p:ph type="dt" sz="half" idx="10"/>
          </p:nvPr>
        </p:nvSpPr>
        <p:spPr/>
        <p:txBody>
          <a:bodyPr/>
          <a:lstStyle/>
          <a:p>
            <a:fld id="{9C557D83-16A8-4220-A57E-6054451DF6CA}" type="datetimeFigureOut">
              <a:rPr lang="pl-PL" smtClean="0"/>
              <a:t>15.05.2023</a:t>
            </a:fld>
            <a:endParaRPr lang="pl-PL"/>
          </a:p>
        </p:txBody>
      </p:sp>
      <p:sp>
        <p:nvSpPr>
          <p:cNvPr id="5" name="Symbol zastępczy stopki 4">
            <a:extLst>
              <a:ext uri="{FF2B5EF4-FFF2-40B4-BE49-F238E27FC236}">
                <a16:creationId xmlns:a16="http://schemas.microsoft.com/office/drawing/2014/main" id="{65128126-7A00-451D-AD4A-4CE79770F1E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55301EF-635D-4F49-9698-5A22AF74D2B6}"/>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142155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E6FB54F-C021-4DB9-B13B-2517DFD713D5}"/>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2A20DD4-EF9D-4794-99D0-31732CF7676D}"/>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5F40C13-3772-4A5F-89DE-E9468920A892}"/>
              </a:ext>
            </a:extLst>
          </p:cNvPr>
          <p:cNvSpPr>
            <a:spLocks noGrp="1"/>
          </p:cNvSpPr>
          <p:nvPr>
            <p:ph type="dt" sz="half" idx="10"/>
          </p:nvPr>
        </p:nvSpPr>
        <p:spPr/>
        <p:txBody>
          <a:bodyPr/>
          <a:lstStyle/>
          <a:p>
            <a:fld id="{9C557D83-16A8-4220-A57E-6054451DF6CA}" type="datetimeFigureOut">
              <a:rPr lang="pl-PL" smtClean="0"/>
              <a:t>15.05.2023</a:t>
            </a:fld>
            <a:endParaRPr lang="pl-PL"/>
          </a:p>
        </p:txBody>
      </p:sp>
      <p:sp>
        <p:nvSpPr>
          <p:cNvPr id="5" name="Symbol zastępczy stopki 4">
            <a:extLst>
              <a:ext uri="{FF2B5EF4-FFF2-40B4-BE49-F238E27FC236}">
                <a16:creationId xmlns:a16="http://schemas.microsoft.com/office/drawing/2014/main" id="{57D12FD0-981D-49F6-9315-AA69EFDF028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663E1F3-0A14-4FD4-A4F8-D027E14C3364}"/>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392676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941D30-4DCC-451F-800F-178968663707}"/>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D05CF650-2F67-4FFC-B5D1-7A469EE04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B375D2E8-38EA-46E0-88C0-05FD87E00E45}"/>
              </a:ext>
            </a:extLst>
          </p:cNvPr>
          <p:cNvSpPr>
            <a:spLocks noGrp="1"/>
          </p:cNvSpPr>
          <p:nvPr>
            <p:ph type="dt" sz="half" idx="10"/>
          </p:nvPr>
        </p:nvSpPr>
        <p:spPr/>
        <p:txBody>
          <a:bodyPr/>
          <a:lstStyle/>
          <a:p>
            <a:fld id="{9C557D83-16A8-4220-A57E-6054451DF6CA}" type="datetimeFigureOut">
              <a:rPr lang="pl-PL" smtClean="0"/>
              <a:t>15.05.2023</a:t>
            </a:fld>
            <a:endParaRPr lang="pl-PL"/>
          </a:p>
        </p:txBody>
      </p:sp>
      <p:sp>
        <p:nvSpPr>
          <p:cNvPr id="5" name="Symbol zastępczy stopki 4">
            <a:extLst>
              <a:ext uri="{FF2B5EF4-FFF2-40B4-BE49-F238E27FC236}">
                <a16:creationId xmlns:a16="http://schemas.microsoft.com/office/drawing/2014/main" id="{F4086FF7-C32C-4E0E-996F-CB3F9543891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406F29C-814C-4152-BE49-875E0339F8BC}"/>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184009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56BC67-96AE-4B8A-9EB8-4C341B7AB798}"/>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D3C6835-115D-4FCA-A3ED-610F8870BE64}"/>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D4C427EB-780A-4965-BDFB-DA471AFF9E99}"/>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182408A4-7559-48B2-B079-08BBAEC1FBB6}"/>
              </a:ext>
            </a:extLst>
          </p:cNvPr>
          <p:cNvSpPr>
            <a:spLocks noGrp="1"/>
          </p:cNvSpPr>
          <p:nvPr>
            <p:ph type="dt" sz="half" idx="10"/>
          </p:nvPr>
        </p:nvSpPr>
        <p:spPr/>
        <p:txBody>
          <a:bodyPr/>
          <a:lstStyle/>
          <a:p>
            <a:fld id="{9C557D83-16A8-4220-A57E-6054451DF6CA}" type="datetimeFigureOut">
              <a:rPr lang="pl-PL" smtClean="0"/>
              <a:t>15.05.2023</a:t>
            </a:fld>
            <a:endParaRPr lang="pl-PL"/>
          </a:p>
        </p:txBody>
      </p:sp>
      <p:sp>
        <p:nvSpPr>
          <p:cNvPr id="6" name="Symbol zastępczy stopki 5">
            <a:extLst>
              <a:ext uri="{FF2B5EF4-FFF2-40B4-BE49-F238E27FC236}">
                <a16:creationId xmlns:a16="http://schemas.microsoft.com/office/drawing/2014/main" id="{EED1FF9B-82C0-4342-911B-6877CF843C13}"/>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C5F690F-0138-470F-962D-7C4E2897AB07}"/>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3756805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B5E67EE-9936-44F7-AA9B-34D7CC7705D6}"/>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05ED49C-3838-4093-A9C0-A5E758E231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AA53F477-CE1C-4400-ACF1-67FA7D9189BF}"/>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1F374DD4-5645-43AF-8268-42FCABD42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338DFE2A-FF64-4477-9783-E27340FD4C77}"/>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9323F103-0C42-4A96-AF49-25C31B20D6DC}"/>
              </a:ext>
            </a:extLst>
          </p:cNvPr>
          <p:cNvSpPr>
            <a:spLocks noGrp="1"/>
          </p:cNvSpPr>
          <p:nvPr>
            <p:ph type="dt" sz="half" idx="10"/>
          </p:nvPr>
        </p:nvSpPr>
        <p:spPr/>
        <p:txBody>
          <a:bodyPr/>
          <a:lstStyle/>
          <a:p>
            <a:fld id="{9C557D83-16A8-4220-A57E-6054451DF6CA}" type="datetimeFigureOut">
              <a:rPr lang="pl-PL" smtClean="0"/>
              <a:t>15.05.2023</a:t>
            </a:fld>
            <a:endParaRPr lang="pl-PL"/>
          </a:p>
        </p:txBody>
      </p:sp>
      <p:sp>
        <p:nvSpPr>
          <p:cNvPr id="8" name="Symbol zastępczy stopki 7">
            <a:extLst>
              <a:ext uri="{FF2B5EF4-FFF2-40B4-BE49-F238E27FC236}">
                <a16:creationId xmlns:a16="http://schemas.microsoft.com/office/drawing/2014/main" id="{8ED6C230-5E99-4316-8EB4-904D9724391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3697DDD3-123E-4B59-BB4E-831C844CB36A}"/>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362838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4BAE09-BE40-435C-97F5-2406D33A1570}"/>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54DED756-8AA1-4CC9-8931-269511B413CF}"/>
              </a:ext>
            </a:extLst>
          </p:cNvPr>
          <p:cNvSpPr>
            <a:spLocks noGrp="1"/>
          </p:cNvSpPr>
          <p:nvPr>
            <p:ph type="dt" sz="half" idx="10"/>
          </p:nvPr>
        </p:nvSpPr>
        <p:spPr/>
        <p:txBody>
          <a:bodyPr/>
          <a:lstStyle/>
          <a:p>
            <a:fld id="{9C557D83-16A8-4220-A57E-6054451DF6CA}" type="datetimeFigureOut">
              <a:rPr lang="pl-PL" smtClean="0"/>
              <a:t>15.05.2023</a:t>
            </a:fld>
            <a:endParaRPr lang="pl-PL"/>
          </a:p>
        </p:txBody>
      </p:sp>
      <p:sp>
        <p:nvSpPr>
          <p:cNvPr id="4" name="Symbol zastępczy stopki 3">
            <a:extLst>
              <a:ext uri="{FF2B5EF4-FFF2-40B4-BE49-F238E27FC236}">
                <a16:creationId xmlns:a16="http://schemas.microsoft.com/office/drawing/2014/main" id="{976C4A6A-358A-4E19-935E-AA51207285FA}"/>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83E0BCA7-C7F9-4D4D-8257-D192C3641830}"/>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186170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EBA85426-7102-42FE-AB85-F07F635F4C3A}"/>
              </a:ext>
            </a:extLst>
          </p:cNvPr>
          <p:cNvSpPr>
            <a:spLocks noGrp="1"/>
          </p:cNvSpPr>
          <p:nvPr>
            <p:ph type="dt" sz="half" idx="10"/>
          </p:nvPr>
        </p:nvSpPr>
        <p:spPr/>
        <p:txBody>
          <a:bodyPr/>
          <a:lstStyle/>
          <a:p>
            <a:fld id="{9C557D83-16A8-4220-A57E-6054451DF6CA}" type="datetimeFigureOut">
              <a:rPr lang="pl-PL" smtClean="0"/>
              <a:t>15.05.2023</a:t>
            </a:fld>
            <a:endParaRPr lang="pl-PL"/>
          </a:p>
        </p:txBody>
      </p:sp>
      <p:sp>
        <p:nvSpPr>
          <p:cNvPr id="3" name="Symbol zastępczy stopki 2">
            <a:extLst>
              <a:ext uri="{FF2B5EF4-FFF2-40B4-BE49-F238E27FC236}">
                <a16:creationId xmlns:a16="http://schemas.microsoft.com/office/drawing/2014/main" id="{3AC39500-A96B-4C7A-A797-C2B723D3F03F}"/>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23DBDC32-3C57-49C0-9C84-11B0897C1B41}"/>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266504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DA4B132-452E-4E8F-914A-13D2CC47168C}"/>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0FF82009-A1CF-4A1A-B652-650DCA7071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68599B40-E2D6-42AD-A66A-5EFDD727F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B7AA4C93-047E-4284-96D5-6A1A2079EC49}"/>
              </a:ext>
            </a:extLst>
          </p:cNvPr>
          <p:cNvSpPr>
            <a:spLocks noGrp="1"/>
          </p:cNvSpPr>
          <p:nvPr>
            <p:ph type="dt" sz="half" idx="10"/>
          </p:nvPr>
        </p:nvSpPr>
        <p:spPr/>
        <p:txBody>
          <a:bodyPr/>
          <a:lstStyle/>
          <a:p>
            <a:fld id="{9C557D83-16A8-4220-A57E-6054451DF6CA}" type="datetimeFigureOut">
              <a:rPr lang="pl-PL" smtClean="0"/>
              <a:t>15.05.2023</a:t>
            </a:fld>
            <a:endParaRPr lang="pl-PL"/>
          </a:p>
        </p:txBody>
      </p:sp>
      <p:sp>
        <p:nvSpPr>
          <p:cNvPr id="6" name="Symbol zastępczy stopki 5">
            <a:extLst>
              <a:ext uri="{FF2B5EF4-FFF2-40B4-BE49-F238E27FC236}">
                <a16:creationId xmlns:a16="http://schemas.microsoft.com/office/drawing/2014/main" id="{621D51CE-B2D6-441D-BAD8-9926145F6FF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FF8F9E1D-C47F-4AE0-95A7-7EC53A402E0A}"/>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189205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700FB8-A7AD-47D7-99D1-099FCDF5138C}"/>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EE78493E-80B0-4B85-822F-598E61B598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A75DBCE7-8F14-4710-A57D-A76613B4E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CA765FF8-9D05-4669-AC96-B911E7BA4C45}"/>
              </a:ext>
            </a:extLst>
          </p:cNvPr>
          <p:cNvSpPr>
            <a:spLocks noGrp="1"/>
          </p:cNvSpPr>
          <p:nvPr>
            <p:ph type="dt" sz="half" idx="10"/>
          </p:nvPr>
        </p:nvSpPr>
        <p:spPr/>
        <p:txBody>
          <a:bodyPr/>
          <a:lstStyle/>
          <a:p>
            <a:fld id="{9C557D83-16A8-4220-A57E-6054451DF6CA}" type="datetimeFigureOut">
              <a:rPr lang="pl-PL" smtClean="0"/>
              <a:t>15.05.2023</a:t>
            </a:fld>
            <a:endParaRPr lang="pl-PL"/>
          </a:p>
        </p:txBody>
      </p:sp>
      <p:sp>
        <p:nvSpPr>
          <p:cNvPr id="6" name="Symbol zastępczy stopki 5">
            <a:extLst>
              <a:ext uri="{FF2B5EF4-FFF2-40B4-BE49-F238E27FC236}">
                <a16:creationId xmlns:a16="http://schemas.microsoft.com/office/drawing/2014/main" id="{8DB1F12E-D46C-402A-BA31-2E20E9CED2E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7CA41A39-42FA-408D-A8E7-C8275E9DA005}"/>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130108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015CE5B9-451B-4C1F-8227-071036150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1DD90A49-4B73-4740-BDBD-E60A5B166E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40082E5-0EB5-4321-BEC5-7E3467189A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57D83-16A8-4220-A57E-6054451DF6CA}" type="datetimeFigureOut">
              <a:rPr lang="pl-PL" smtClean="0"/>
              <a:t>15.05.2023</a:t>
            </a:fld>
            <a:endParaRPr lang="pl-PL"/>
          </a:p>
        </p:txBody>
      </p:sp>
      <p:sp>
        <p:nvSpPr>
          <p:cNvPr id="5" name="Symbol zastępczy stopki 4">
            <a:extLst>
              <a:ext uri="{FF2B5EF4-FFF2-40B4-BE49-F238E27FC236}">
                <a16:creationId xmlns:a16="http://schemas.microsoft.com/office/drawing/2014/main" id="{349B6AB8-ADEC-42B3-B51D-546C4F19BB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168E58F8-AEEA-4C3E-9121-C7196CF4B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6DC77-8310-4985-A9D6-8BE8CAC2924F}" type="slidenum">
              <a:rPr lang="pl-PL" smtClean="0"/>
              <a:t>‹#›</a:t>
            </a:fld>
            <a:endParaRPr lang="pl-PL"/>
          </a:p>
        </p:txBody>
      </p:sp>
    </p:spTree>
    <p:extLst>
      <p:ext uri="{BB962C8B-B14F-4D97-AF65-F5344CB8AC3E}">
        <p14:creationId xmlns:p14="http://schemas.microsoft.com/office/powerpoint/2010/main" val="3433969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F1E204A1-28DA-4D3B-B96E-88E48B1E32E4}"/>
              </a:ext>
            </a:extLst>
          </p:cNvPr>
          <p:cNvSpPr txBox="1"/>
          <p:nvPr/>
        </p:nvSpPr>
        <p:spPr>
          <a:xfrm>
            <a:off x="1651247" y="90790"/>
            <a:ext cx="5442013" cy="954107"/>
          </a:xfrm>
          <a:prstGeom prst="rect">
            <a:avLst/>
          </a:prstGeom>
          <a:noFill/>
        </p:spPr>
        <p:txBody>
          <a:bodyPr wrap="square" rtlCol="0">
            <a:spAutoFit/>
          </a:bodyPr>
          <a:lstStyle/>
          <a:p>
            <a:r>
              <a:rPr lang="pl-PL" sz="2800" b="1" dirty="0" err="1">
                <a:solidFill>
                  <a:srgbClr val="FF0000"/>
                </a:solidFill>
              </a:rPr>
              <a:t>Deep</a:t>
            </a:r>
            <a:r>
              <a:rPr lang="pl-PL" sz="2800" b="1" dirty="0">
                <a:solidFill>
                  <a:srgbClr val="FF0000"/>
                </a:solidFill>
              </a:rPr>
              <a:t> Learning </a:t>
            </a:r>
          </a:p>
          <a:p>
            <a:r>
              <a:rPr lang="pl-PL" sz="2800" b="1" dirty="0">
                <a:solidFill>
                  <a:srgbClr val="FF0000"/>
                </a:solidFill>
              </a:rPr>
              <a:t>Introduction to image </a:t>
            </a:r>
            <a:r>
              <a:rPr lang="pl-PL" sz="2800" b="1" dirty="0" err="1">
                <a:solidFill>
                  <a:srgbClr val="FF0000"/>
                </a:solidFill>
              </a:rPr>
              <a:t>recognition</a:t>
            </a:r>
            <a:endParaRPr lang="pl-PL" sz="2800" b="1" dirty="0">
              <a:solidFill>
                <a:srgbClr val="FF0000"/>
              </a:solidFill>
            </a:endParaRPr>
          </a:p>
        </p:txBody>
      </p:sp>
      <p:sp>
        <p:nvSpPr>
          <p:cNvPr id="5" name="pole tekstowe 4">
            <a:extLst>
              <a:ext uri="{FF2B5EF4-FFF2-40B4-BE49-F238E27FC236}">
                <a16:creationId xmlns:a16="http://schemas.microsoft.com/office/drawing/2014/main" id="{28EB8303-0DA2-4983-81E0-30E30BDF9FE9}"/>
              </a:ext>
            </a:extLst>
          </p:cNvPr>
          <p:cNvSpPr txBox="1"/>
          <p:nvPr/>
        </p:nvSpPr>
        <p:spPr>
          <a:xfrm>
            <a:off x="1961964" y="1210154"/>
            <a:ext cx="5442013" cy="369332"/>
          </a:xfrm>
          <a:prstGeom prst="rect">
            <a:avLst/>
          </a:prstGeom>
          <a:noFill/>
        </p:spPr>
        <p:txBody>
          <a:bodyPr wrap="square" rtlCol="0">
            <a:spAutoFit/>
          </a:bodyPr>
          <a:lstStyle/>
          <a:p>
            <a:r>
              <a:rPr lang="pl-PL" dirty="0"/>
              <a:t>The </a:t>
            </a:r>
            <a:r>
              <a:rPr lang="pl-PL" dirty="0" err="1"/>
              <a:t>distinction</a:t>
            </a:r>
            <a:r>
              <a:rPr lang="pl-PL" dirty="0"/>
              <a:t> </a:t>
            </a:r>
            <a:r>
              <a:rPr lang="pl-PL" dirty="0" err="1"/>
              <a:t>accuracy</a:t>
            </a:r>
            <a:r>
              <a:rPr lang="pl-PL" dirty="0"/>
              <a:t> of   </a:t>
            </a:r>
          </a:p>
        </p:txBody>
      </p:sp>
      <p:sp>
        <p:nvSpPr>
          <p:cNvPr id="7" name="pole tekstowe 6">
            <a:extLst>
              <a:ext uri="{FF2B5EF4-FFF2-40B4-BE49-F238E27FC236}">
                <a16:creationId xmlns:a16="http://schemas.microsoft.com/office/drawing/2014/main" id="{06E08FDA-AA8B-48B4-975B-1C6E2D1E492A}"/>
              </a:ext>
            </a:extLst>
          </p:cNvPr>
          <p:cNvSpPr txBox="1"/>
          <p:nvPr/>
        </p:nvSpPr>
        <p:spPr>
          <a:xfrm>
            <a:off x="4527612" y="1207950"/>
            <a:ext cx="6094520" cy="369332"/>
          </a:xfrm>
          <a:prstGeom prst="rect">
            <a:avLst/>
          </a:prstGeom>
          <a:noFill/>
        </p:spPr>
        <p:txBody>
          <a:bodyPr wrap="square">
            <a:spAutoFit/>
          </a:bodyPr>
          <a:lstStyle/>
          <a:p>
            <a:r>
              <a:rPr lang="pl-PL" b="0" i="0" dirty="0">
                <a:solidFill>
                  <a:srgbClr val="595858"/>
                </a:solidFill>
                <a:effectLst/>
                <a:latin typeface="roboto" panose="02000000000000000000" pitchFamily="2" charset="0"/>
              </a:rPr>
              <a:t> </a:t>
            </a:r>
            <a:r>
              <a:rPr lang="pl-PL" b="1" i="0" dirty="0" err="1">
                <a:solidFill>
                  <a:srgbClr val="595858"/>
                </a:solidFill>
                <a:effectLst/>
                <a:latin typeface="roboto" panose="02000000000000000000" pitchFamily="2" charset="0"/>
              </a:rPr>
              <a:t>Sign</a:t>
            </a:r>
            <a:r>
              <a:rPr lang="pl-PL" b="1" i="0" dirty="0">
                <a:solidFill>
                  <a:srgbClr val="595858"/>
                </a:solidFill>
                <a:effectLst/>
                <a:latin typeface="roboto" panose="02000000000000000000" pitchFamily="2" charset="0"/>
              </a:rPr>
              <a:t> Language </a:t>
            </a:r>
            <a:r>
              <a:rPr lang="pl-PL" b="1" i="0" dirty="0" err="1">
                <a:solidFill>
                  <a:srgbClr val="595858"/>
                </a:solidFill>
                <a:effectLst/>
                <a:latin typeface="roboto" panose="02000000000000000000" pitchFamily="2" charset="0"/>
              </a:rPr>
              <a:t>Digits</a:t>
            </a:r>
            <a:r>
              <a:rPr lang="pl-PL" b="1" i="0" dirty="0">
                <a:solidFill>
                  <a:srgbClr val="595858"/>
                </a:solidFill>
                <a:effectLst/>
                <a:latin typeface="roboto" panose="02000000000000000000" pitchFamily="2" charset="0"/>
              </a:rPr>
              <a:t> </a:t>
            </a:r>
            <a:endParaRPr lang="pl-PL" dirty="0"/>
          </a:p>
        </p:txBody>
      </p:sp>
      <p:pic>
        <p:nvPicPr>
          <p:cNvPr id="9" name="Obraz 8">
            <a:extLst>
              <a:ext uri="{FF2B5EF4-FFF2-40B4-BE49-F238E27FC236}">
                <a16:creationId xmlns:a16="http://schemas.microsoft.com/office/drawing/2014/main" id="{27612154-C4F4-492B-BEE7-696A72565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10" y="1820588"/>
            <a:ext cx="4476821" cy="4565268"/>
          </a:xfrm>
          <a:prstGeom prst="rect">
            <a:avLst/>
          </a:prstGeom>
        </p:spPr>
      </p:pic>
      <p:sp>
        <p:nvSpPr>
          <p:cNvPr id="15" name="pole tekstowe 14">
            <a:extLst>
              <a:ext uri="{FF2B5EF4-FFF2-40B4-BE49-F238E27FC236}">
                <a16:creationId xmlns:a16="http://schemas.microsoft.com/office/drawing/2014/main" id="{849219E0-3215-4A25-9DEC-C9A13713BC3A}"/>
              </a:ext>
            </a:extLst>
          </p:cNvPr>
          <p:cNvSpPr txBox="1"/>
          <p:nvPr/>
        </p:nvSpPr>
        <p:spPr>
          <a:xfrm>
            <a:off x="4758431" y="2066810"/>
            <a:ext cx="7306323" cy="4278094"/>
          </a:xfrm>
          <a:prstGeom prst="rect">
            <a:avLst/>
          </a:prstGeom>
          <a:noFill/>
        </p:spPr>
        <p:txBody>
          <a:bodyPr wrap="square">
            <a:spAutoFit/>
          </a:bodyPr>
          <a:lstStyle/>
          <a:p>
            <a:pPr algn="l"/>
            <a:r>
              <a:rPr lang="en-US" sz="1600" b="1" i="0" dirty="0">
                <a:solidFill>
                  <a:srgbClr val="333333"/>
                </a:solidFill>
                <a:effectLst/>
                <a:latin typeface="poppins"/>
              </a:rPr>
              <a:t>Overview of the Data</a:t>
            </a:r>
            <a:endParaRPr lang="pl-PL" sz="1600" b="1" i="0" dirty="0">
              <a:solidFill>
                <a:srgbClr val="333333"/>
              </a:solidFill>
              <a:effectLst/>
              <a:latin typeface="poppins"/>
            </a:endParaRPr>
          </a:p>
          <a:p>
            <a:pPr algn="l"/>
            <a:endParaRPr lang="en-US" sz="1600" b="1" i="0" dirty="0">
              <a:solidFill>
                <a:srgbClr val="333333"/>
              </a:solidFill>
              <a:effectLst/>
              <a:latin typeface="poppins"/>
            </a:endParaRPr>
          </a:p>
          <a:p>
            <a:pPr algn="l">
              <a:buFont typeface="Arial" panose="020B0604020202020204" pitchFamily="34" charset="0"/>
              <a:buChar char="•"/>
            </a:pPr>
            <a:r>
              <a:rPr lang="en-US" sz="1600" b="0" i="0" dirty="0">
                <a:solidFill>
                  <a:srgbClr val="595858"/>
                </a:solidFill>
                <a:effectLst/>
                <a:latin typeface="roboto" panose="02000000000000000000" pitchFamily="2" charset="0"/>
              </a:rPr>
              <a:t>There are 2062 sign language Digit Images in this dataset.</a:t>
            </a:r>
            <a:endParaRPr lang="pl-PL" sz="1600" b="0" i="0" dirty="0">
              <a:solidFill>
                <a:srgbClr val="595858"/>
              </a:solidFill>
              <a:effectLst/>
              <a:latin typeface="roboto" panose="02000000000000000000" pitchFamily="2" charset="0"/>
            </a:endParaRPr>
          </a:p>
          <a:p>
            <a:pPr algn="l">
              <a:buFont typeface="Arial" panose="020B0604020202020204" pitchFamily="34" charset="0"/>
              <a:buChar char="•"/>
            </a:pPr>
            <a:endParaRPr lang="en-US" sz="1600" b="0" i="0" dirty="0">
              <a:solidFill>
                <a:srgbClr val="595858"/>
              </a:solidFill>
              <a:effectLst/>
              <a:latin typeface="roboto" panose="02000000000000000000" pitchFamily="2" charset="0"/>
            </a:endParaRPr>
          </a:p>
          <a:p>
            <a:pPr algn="l">
              <a:buFont typeface="Arial" panose="020B0604020202020204" pitchFamily="34" charset="0"/>
              <a:buChar char="•"/>
            </a:pPr>
            <a:r>
              <a:rPr lang="en-US" sz="1600" b="0" i="0" dirty="0">
                <a:solidFill>
                  <a:srgbClr val="595858"/>
                </a:solidFill>
                <a:effectLst/>
                <a:latin typeface="roboto" panose="02000000000000000000" pitchFamily="2" charset="0"/>
              </a:rPr>
              <a:t>Since there are 10 digits from 0-9, there are 10 unique sign images.</a:t>
            </a:r>
            <a:endParaRPr lang="pl-PL" sz="1600" b="0" i="0" dirty="0">
              <a:solidFill>
                <a:srgbClr val="595858"/>
              </a:solidFill>
              <a:effectLst/>
              <a:latin typeface="roboto" panose="02000000000000000000" pitchFamily="2" charset="0"/>
            </a:endParaRPr>
          </a:p>
          <a:p>
            <a:pPr algn="l">
              <a:buFont typeface="Arial" panose="020B0604020202020204" pitchFamily="34" charset="0"/>
              <a:buChar char="•"/>
            </a:pPr>
            <a:endParaRPr lang="en-US" sz="1600" b="0" i="0" dirty="0">
              <a:solidFill>
                <a:srgbClr val="595858"/>
              </a:solidFill>
              <a:effectLst/>
              <a:latin typeface="roboto" panose="02000000000000000000" pitchFamily="2" charset="0"/>
            </a:endParaRPr>
          </a:p>
          <a:p>
            <a:pPr algn="l">
              <a:buFont typeface="Arial" panose="020B0604020202020204" pitchFamily="34" charset="0"/>
              <a:buChar char="•"/>
            </a:pPr>
            <a:r>
              <a:rPr lang="pl-PL" sz="1600" dirty="0">
                <a:solidFill>
                  <a:srgbClr val="595858"/>
                </a:solidFill>
                <a:latin typeface="roboto" panose="02000000000000000000" pitchFamily="2" charset="0"/>
              </a:rPr>
              <a:t>W</a:t>
            </a:r>
            <a:r>
              <a:rPr lang="en-US" sz="1600" b="0" i="0" dirty="0">
                <a:solidFill>
                  <a:srgbClr val="595858"/>
                </a:solidFill>
                <a:effectLst/>
                <a:latin typeface="roboto" panose="02000000000000000000" pitchFamily="2" charset="0"/>
              </a:rPr>
              <a:t>e will only use 0 and 1 (To keep it simple for learners)</a:t>
            </a:r>
            <a:endParaRPr lang="pl-PL" sz="1600" b="0" i="0" dirty="0">
              <a:solidFill>
                <a:srgbClr val="595858"/>
              </a:solidFill>
              <a:effectLst/>
              <a:latin typeface="roboto" panose="02000000000000000000" pitchFamily="2" charset="0"/>
            </a:endParaRPr>
          </a:p>
          <a:p>
            <a:pPr algn="l">
              <a:buFont typeface="Arial" panose="020B0604020202020204" pitchFamily="34" charset="0"/>
              <a:buChar char="•"/>
            </a:pPr>
            <a:endParaRPr lang="en-US" sz="1600" b="0" i="0" dirty="0">
              <a:solidFill>
                <a:srgbClr val="595858"/>
              </a:solidFill>
              <a:effectLst/>
              <a:latin typeface="roboto" panose="02000000000000000000" pitchFamily="2" charset="0"/>
            </a:endParaRPr>
          </a:p>
          <a:p>
            <a:pPr algn="l">
              <a:buFont typeface="Arial" panose="020B0604020202020204" pitchFamily="34" charset="0"/>
              <a:buChar char="•"/>
            </a:pPr>
            <a:r>
              <a:rPr lang="en-US" sz="1600" b="0" i="0" dirty="0">
                <a:solidFill>
                  <a:srgbClr val="595858"/>
                </a:solidFill>
                <a:effectLst/>
                <a:latin typeface="roboto" panose="02000000000000000000" pitchFamily="2" charset="0"/>
              </a:rPr>
              <a:t>In the data, the hand sign for 0 is between indices 204 and 408. There are 205 samples for 0.</a:t>
            </a:r>
            <a:endParaRPr lang="pl-PL" sz="1600" b="0" i="0" dirty="0">
              <a:solidFill>
                <a:srgbClr val="595858"/>
              </a:solidFill>
              <a:effectLst/>
              <a:latin typeface="roboto" panose="02000000000000000000" pitchFamily="2" charset="0"/>
            </a:endParaRPr>
          </a:p>
          <a:p>
            <a:pPr algn="l">
              <a:buFont typeface="Arial" panose="020B0604020202020204" pitchFamily="34" charset="0"/>
              <a:buChar char="•"/>
            </a:pPr>
            <a:endParaRPr lang="en-US" sz="1600" b="0" i="0" dirty="0">
              <a:solidFill>
                <a:srgbClr val="595858"/>
              </a:solidFill>
              <a:effectLst/>
              <a:latin typeface="roboto" panose="02000000000000000000" pitchFamily="2" charset="0"/>
            </a:endParaRPr>
          </a:p>
          <a:p>
            <a:pPr algn="l">
              <a:buFont typeface="Arial" panose="020B0604020202020204" pitchFamily="34" charset="0"/>
              <a:buChar char="•"/>
            </a:pPr>
            <a:r>
              <a:rPr lang="en-US" sz="1600" b="0" i="0" dirty="0">
                <a:solidFill>
                  <a:srgbClr val="595858"/>
                </a:solidFill>
                <a:effectLst/>
                <a:latin typeface="roboto" panose="02000000000000000000" pitchFamily="2" charset="0"/>
              </a:rPr>
              <a:t>Also, the hand sign for 1 is between indices 822 and 1027. There are 206 samples.</a:t>
            </a:r>
            <a:endParaRPr lang="pl-PL" sz="1600" b="0" i="0" dirty="0">
              <a:solidFill>
                <a:srgbClr val="595858"/>
              </a:solidFill>
              <a:effectLst/>
              <a:latin typeface="roboto" panose="02000000000000000000" pitchFamily="2" charset="0"/>
            </a:endParaRPr>
          </a:p>
          <a:p>
            <a:pPr algn="l">
              <a:buFont typeface="Arial" panose="020B0604020202020204" pitchFamily="34" charset="0"/>
              <a:buChar char="•"/>
            </a:pPr>
            <a:endParaRPr lang="en-US" sz="1600" b="0" i="0" dirty="0">
              <a:solidFill>
                <a:srgbClr val="595858"/>
              </a:solidFill>
              <a:effectLst/>
              <a:latin typeface="roboto" panose="02000000000000000000" pitchFamily="2" charset="0"/>
            </a:endParaRPr>
          </a:p>
          <a:p>
            <a:pPr algn="l">
              <a:buFont typeface="Arial" panose="020B0604020202020204" pitchFamily="34" charset="0"/>
              <a:buChar char="•"/>
            </a:pPr>
            <a:r>
              <a:rPr lang="en-US" sz="1600" b="0" i="0" dirty="0">
                <a:solidFill>
                  <a:srgbClr val="595858"/>
                </a:solidFill>
                <a:effectLst/>
                <a:latin typeface="roboto" panose="02000000000000000000" pitchFamily="2" charset="0"/>
              </a:rPr>
              <a:t>Thus we shall use 205</a:t>
            </a:r>
            <a:r>
              <a:rPr lang="pl-PL" sz="1600" b="0" i="0" dirty="0">
                <a:solidFill>
                  <a:srgbClr val="595858"/>
                </a:solidFill>
                <a:effectLst/>
                <a:latin typeface="roboto" panose="02000000000000000000" pitchFamily="2" charset="0"/>
              </a:rPr>
              <a:t> - 206</a:t>
            </a:r>
            <a:r>
              <a:rPr lang="en-US" sz="1600" b="0" i="0" dirty="0">
                <a:solidFill>
                  <a:srgbClr val="595858"/>
                </a:solidFill>
                <a:effectLst/>
                <a:latin typeface="roboto" panose="02000000000000000000" pitchFamily="2" charset="0"/>
              </a:rPr>
              <a:t> samples from each class (Note: in reality 205 samples are very much less for a proper Deep Learning model, but since this is a tutorial, we can ignore that)</a:t>
            </a:r>
          </a:p>
        </p:txBody>
      </p:sp>
      <p:cxnSp>
        <p:nvCxnSpPr>
          <p:cNvPr id="3" name="Łącznik prosty ze strzałką 2">
            <a:extLst>
              <a:ext uri="{FF2B5EF4-FFF2-40B4-BE49-F238E27FC236}">
                <a16:creationId xmlns:a16="http://schemas.microsoft.com/office/drawing/2014/main" id="{2078762D-BE63-45DC-9885-CA0536C9B963}"/>
              </a:ext>
            </a:extLst>
          </p:cNvPr>
          <p:cNvCxnSpPr/>
          <p:nvPr/>
        </p:nvCxnSpPr>
        <p:spPr>
          <a:xfrm flipH="1">
            <a:off x="4758431" y="3231472"/>
            <a:ext cx="1864311" cy="39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wal 5">
            <a:extLst>
              <a:ext uri="{FF2B5EF4-FFF2-40B4-BE49-F238E27FC236}">
                <a16:creationId xmlns:a16="http://schemas.microsoft.com/office/drawing/2014/main" id="{0E8DF5AA-3487-4658-A346-B161CCF4E44D}"/>
              </a:ext>
            </a:extLst>
          </p:cNvPr>
          <p:cNvSpPr/>
          <p:nvPr/>
        </p:nvSpPr>
        <p:spPr>
          <a:xfrm>
            <a:off x="9314964" y="3919007"/>
            <a:ext cx="1349406" cy="497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ze strzałką 9">
            <a:extLst>
              <a:ext uri="{FF2B5EF4-FFF2-40B4-BE49-F238E27FC236}">
                <a16:creationId xmlns:a16="http://schemas.microsoft.com/office/drawing/2014/main" id="{8D64674A-60F7-49EE-84D1-382AF6F7B94C}"/>
              </a:ext>
            </a:extLst>
          </p:cNvPr>
          <p:cNvCxnSpPr>
            <a:stCxn id="6" idx="2"/>
          </p:cNvCxnSpPr>
          <p:nvPr/>
        </p:nvCxnSpPr>
        <p:spPr>
          <a:xfrm flipH="1" flipV="1">
            <a:off x="614848" y="3572778"/>
            <a:ext cx="8700116" cy="594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wal 11">
            <a:extLst>
              <a:ext uri="{FF2B5EF4-FFF2-40B4-BE49-F238E27FC236}">
                <a16:creationId xmlns:a16="http://schemas.microsoft.com/office/drawing/2014/main" id="{9A6577E7-8E9F-43D6-B34D-B86D2DEF277F}"/>
              </a:ext>
            </a:extLst>
          </p:cNvPr>
          <p:cNvSpPr/>
          <p:nvPr/>
        </p:nvSpPr>
        <p:spPr>
          <a:xfrm>
            <a:off x="8902014" y="4613997"/>
            <a:ext cx="1349406" cy="497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3" name="Łącznik prosty ze strzałką 12">
            <a:extLst>
              <a:ext uri="{FF2B5EF4-FFF2-40B4-BE49-F238E27FC236}">
                <a16:creationId xmlns:a16="http://schemas.microsoft.com/office/drawing/2014/main" id="{872B8D4F-C022-47B9-8FBB-32AB6AE4C0DC}"/>
              </a:ext>
            </a:extLst>
          </p:cNvPr>
          <p:cNvCxnSpPr>
            <a:stCxn id="12" idx="1"/>
          </p:cNvCxnSpPr>
          <p:nvPr/>
        </p:nvCxnSpPr>
        <p:spPr>
          <a:xfrm flipH="1" flipV="1">
            <a:off x="1487681" y="3555442"/>
            <a:ext cx="7611949" cy="1131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B13ADE8D-2E58-14AD-2A03-FD3D833BD9BF}"/>
              </a:ext>
            </a:extLst>
          </p:cNvPr>
          <p:cNvSpPr txBox="1"/>
          <p:nvPr/>
        </p:nvSpPr>
        <p:spPr>
          <a:xfrm>
            <a:off x="7677339" y="90790"/>
            <a:ext cx="4010685" cy="1200329"/>
          </a:xfrm>
          <a:prstGeom prst="rect">
            <a:avLst/>
          </a:prstGeom>
          <a:solidFill>
            <a:schemeClr val="accent4">
              <a:lumMod val="40000"/>
              <a:lumOff val="60000"/>
            </a:schemeClr>
          </a:solidFill>
        </p:spPr>
        <p:txBody>
          <a:bodyPr wrap="square" rtlCol="0">
            <a:spAutoFit/>
          </a:bodyPr>
          <a:lstStyle/>
          <a:p>
            <a:r>
              <a:rPr lang="pl-PL" b="1" dirty="0" err="1">
                <a:solidFill>
                  <a:srgbClr val="FF0000"/>
                </a:solidFill>
              </a:rPr>
              <a:t>Your</a:t>
            </a:r>
            <a:r>
              <a:rPr lang="pl-PL" b="1" dirty="0">
                <a:solidFill>
                  <a:srgbClr val="FF0000"/>
                </a:solidFill>
              </a:rPr>
              <a:t> </a:t>
            </a:r>
            <a:r>
              <a:rPr lang="pl-PL" b="1" dirty="0" err="1">
                <a:solidFill>
                  <a:srgbClr val="FF0000"/>
                </a:solidFill>
              </a:rPr>
              <a:t>work</a:t>
            </a:r>
            <a:r>
              <a:rPr lang="pl-PL" dirty="0"/>
              <a:t>: </a:t>
            </a:r>
            <a:r>
              <a:rPr lang="pl-PL" dirty="0" err="1"/>
              <a:t>load</a:t>
            </a:r>
            <a:r>
              <a:rPr lang="pl-PL" dirty="0"/>
              <a:t> data, </a:t>
            </a:r>
            <a:r>
              <a:rPr lang="pl-PL" dirty="0" err="1"/>
              <a:t>write</a:t>
            </a:r>
            <a:r>
              <a:rPr lang="pl-PL" dirty="0"/>
              <a:t> a </a:t>
            </a:r>
            <a:r>
              <a:rPr lang="pl-PL" dirty="0" err="1"/>
              <a:t>code</a:t>
            </a:r>
            <a:r>
              <a:rPr lang="pl-PL" dirty="0"/>
              <a:t> with </a:t>
            </a:r>
            <a:r>
              <a:rPr lang="pl-PL" dirty="0" err="1"/>
              <a:t>understading</a:t>
            </a:r>
            <a:r>
              <a:rPr lang="pl-PL" dirty="0"/>
              <a:t> (</a:t>
            </a:r>
            <a:r>
              <a:rPr lang="pl-PL" dirty="0" err="1"/>
              <a:t>follow</a:t>
            </a:r>
            <a:r>
              <a:rPr lang="pl-PL" dirty="0"/>
              <a:t> </a:t>
            </a:r>
            <a:r>
              <a:rPr lang="pl-PL" dirty="0" err="1"/>
              <a:t>all</a:t>
            </a:r>
            <a:r>
              <a:rPr lang="pl-PL" dirty="0"/>
              <a:t> </a:t>
            </a:r>
            <a:r>
              <a:rPr lang="pl-PL" dirty="0" err="1"/>
              <a:t>explanations</a:t>
            </a:r>
            <a:r>
              <a:rPr lang="pl-PL" dirty="0"/>
              <a:t>), </a:t>
            </a:r>
            <a:r>
              <a:rPr lang="pl-PL" dirty="0" err="1"/>
              <a:t>make</a:t>
            </a:r>
            <a:r>
              <a:rPr lang="pl-PL" dirty="0"/>
              <a:t> </a:t>
            </a:r>
            <a:r>
              <a:rPr lang="pl-PL" dirty="0" err="1"/>
              <a:t>recommended</a:t>
            </a:r>
            <a:r>
              <a:rPr lang="pl-PL" dirty="0"/>
              <a:t> </a:t>
            </a:r>
            <a:r>
              <a:rPr lang="pl-PL" dirty="0" err="1"/>
              <a:t>changes</a:t>
            </a:r>
            <a:r>
              <a:rPr lang="pl-PL" dirty="0"/>
              <a:t> and </a:t>
            </a:r>
            <a:r>
              <a:rPr lang="pl-PL" dirty="0" err="1"/>
              <a:t>send</a:t>
            </a:r>
            <a:r>
              <a:rPr lang="pl-PL" dirty="0"/>
              <a:t> a </a:t>
            </a:r>
            <a:r>
              <a:rPr lang="pl-PL" dirty="0" err="1"/>
              <a:t>code</a:t>
            </a:r>
            <a:r>
              <a:rPr lang="pl-PL" dirty="0"/>
              <a:t> and </a:t>
            </a:r>
            <a:r>
              <a:rPr lang="pl-PL" dirty="0" err="1"/>
              <a:t>visualizations</a:t>
            </a:r>
            <a:r>
              <a:rPr lang="pl-PL" dirty="0"/>
              <a:t> to TEAMS.</a:t>
            </a:r>
            <a:endParaRPr lang="en-GB" dirty="0"/>
          </a:p>
        </p:txBody>
      </p:sp>
      <p:sp>
        <p:nvSpPr>
          <p:cNvPr id="11" name="pole tekstowe 10">
            <a:extLst>
              <a:ext uri="{FF2B5EF4-FFF2-40B4-BE49-F238E27FC236}">
                <a16:creationId xmlns:a16="http://schemas.microsoft.com/office/drawing/2014/main" id="{A8780B3C-B7A1-54AB-6425-785FF4C66398}"/>
              </a:ext>
            </a:extLst>
          </p:cNvPr>
          <p:cNvSpPr txBox="1"/>
          <p:nvPr/>
        </p:nvSpPr>
        <p:spPr>
          <a:xfrm>
            <a:off x="7093260" y="1399569"/>
            <a:ext cx="5188250" cy="954107"/>
          </a:xfrm>
          <a:prstGeom prst="rect">
            <a:avLst/>
          </a:prstGeom>
          <a:noFill/>
        </p:spPr>
        <p:txBody>
          <a:bodyPr wrap="square">
            <a:spAutoFit/>
          </a:bodyPr>
          <a:lstStyle/>
          <a:p>
            <a:r>
              <a:rPr lang="en-GB" sz="1400" dirty="0"/>
              <a:t>https://www.analyticsvidhya.com/blog/2021/05/a-comprehensive-tutorial-on-deep-learning-part-1/?utm_source=feedburner&amp;utm_medium=email&amp;utm_campaign=Feed%3A+AnalyticsVidhya+%28Analytics+Vidhya%29</a:t>
            </a:r>
          </a:p>
        </p:txBody>
      </p:sp>
    </p:spTree>
    <p:extLst>
      <p:ext uri="{BB962C8B-B14F-4D97-AF65-F5344CB8AC3E}">
        <p14:creationId xmlns:p14="http://schemas.microsoft.com/office/powerpoint/2010/main" val="3115313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az 5">
            <a:extLst>
              <a:ext uri="{FF2B5EF4-FFF2-40B4-BE49-F238E27FC236}">
                <a16:creationId xmlns:a16="http://schemas.microsoft.com/office/drawing/2014/main" id="{674A0CCA-D00F-41E9-A57E-153D9714F505}"/>
              </a:ext>
            </a:extLst>
          </p:cNvPr>
          <p:cNvPicPr>
            <a:picLocks noChangeAspect="1"/>
          </p:cNvPicPr>
          <p:nvPr/>
        </p:nvPicPr>
        <p:blipFill>
          <a:blip r:embed="rId2"/>
          <a:stretch>
            <a:fillRect/>
          </a:stretch>
        </p:blipFill>
        <p:spPr>
          <a:xfrm>
            <a:off x="9064100" y="3429000"/>
            <a:ext cx="3074599" cy="1923259"/>
          </a:xfrm>
          <a:prstGeom prst="rect">
            <a:avLst/>
          </a:prstGeom>
        </p:spPr>
      </p:pic>
      <p:sp>
        <p:nvSpPr>
          <p:cNvPr id="3" name="pole tekstowe 2">
            <a:extLst>
              <a:ext uri="{FF2B5EF4-FFF2-40B4-BE49-F238E27FC236}">
                <a16:creationId xmlns:a16="http://schemas.microsoft.com/office/drawing/2014/main" id="{F3CEE72A-D000-4117-B3B8-203713F3141D}"/>
              </a:ext>
            </a:extLst>
          </p:cNvPr>
          <p:cNvSpPr txBox="1"/>
          <p:nvPr/>
        </p:nvSpPr>
        <p:spPr>
          <a:xfrm>
            <a:off x="1615735" y="279620"/>
            <a:ext cx="7448365" cy="584775"/>
          </a:xfrm>
          <a:prstGeom prst="rect">
            <a:avLst/>
          </a:prstGeom>
          <a:noFill/>
        </p:spPr>
        <p:txBody>
          <a:bodyPr wrap="square">
            <a:spAutoFit/>
          </a:bodyPr>
          <a:lstStyle/>
          <a:p>
            <a:r>
              <a:rPr lang="en-US" sz="1600" b="0" i="0" dirty="0">
                <a:solidFill>
                  <a:srgbClr val="595858"/>
                </a:solidFill>
                <a:effectLst/>
                <a:latin typeface="roboto" panose="02000000000000000000" pitchFamily="2" charset="0"/>
              </a:rPr>
              <a:t>We aim to find the values for our parameters for which, the loss function is the minimum. </a:t>
            </a:r>
            <a:r>
              <a:rPr lang="en-US" sz="1600" b="1" i="0" dirty="0">
                <a:solidFill>
                  <a:srgbClr val="595858"/>
                </a:solidFill>
                <a:effectLst/>
                <a:latin typeface="roboto" panose="02000000000000000000" pitchFamily="2" charset="0"/>
              </a:rPr>
              <a:t>The equation for gradient descent </a:t>
            </a:r>
            <a:r>
              <a:rPr lang="en-US" sz="1600" b="0" i="0" dirty="0">
                <a:solidFill>
                  <a:srgbClr val="595858"/>
                </a:solidFill>
                <a:effectLst/>
                <a:latin typeface="roboto" panose="02000000000000000000" pitchFamily="2" charset="0"/>
              </a:rPr>
              <a:t>is:</a:t>
            </a:r>
            <a:endParaRPr lang="pl-PL" sz="1600" dirty="0"/>
          </a:p>
        </p:txBody>
      </p:sp>
      <p:pic>
        <p:nvPicPr>
          <p:cNvPr id="5" name="Obraz 4">
            <a:extLst>
              <a:ext uri="{FF2B5EF4-FFF2-40B4-BE49-F238E27FC236}">
                <a16:creationId xmlns:a16="http://schemas.microsoft.com/office/drawing/2014/main" id="{D64A74F1-7B7C-4B4A-AC1C-B89357011E4B}"/>
              </a:ext>
            </a:extLst>
          </p:cNvPr>
          <p:cNvPicPr>
            <a:picLocks noChangeAspect="1"/>
          </p:cNvPicPr>
          <p:nvPr/>
        </p:nvPicPr>
        <p:blipFill>
          <a:blip r:embed="rId3"/>
          <a:stretch>
            <a:fillRect/>
          </a:stretch>
        </p:blipFill>
        <p:spPr>
          <a:xfrm>
            <a:off x="4468487" y="864395"/>
            <a:ext cx="3255025" cy="1114333"/>
          </a:xfrm>
          <a:prstGeom prst="rect">
            <a:avLst/>
          </a:prstGeom>
        </p:spPr>
      </p:pic>
      <p:sp>
        <p:nvSpPr>
          <p:cNvPr id="7" name="pole tekstowe 6">
            <a:extLst>
              <a:ext uri="{FF2B5EF4-FFF2-40B4-BE49-F238E27FC236}">
                <a16:creationId xmlns:a16="http://schemas.microsoft.com/office/drawing/2014/main" id="{99A4A4BB-591B-41B2-87EB-7907F97C7AF7}"/>
              </a:ext>
            </a:extLst>
          </p:cNvPr>
          <p:cNvSpPr txBox="1"/>
          <p:nvPr/>
        </p:nvSpPr>
        <p:spPr>
          <a:xfrm>
            <a:off x="1411549" y="2342704"/>
            <a:ext cx="10022889" cy="3785652"/>
          </a:xfrm>
          <a:prstGeom prst="rect">
            <a:avLst/>
          </a:prstGeom>
          <a:noFill/>
        </p:spPr>
        <p:txBody>
          <a:bodyPr wrap="square">
            <a:spAutoFit/>
          </a:bodyPr>
          <a:lstStyle/>
          <a:p>
            <a:pPr algn="l"/>
            <a:r>
              <a:rPr lang="en-US" sz="1600" b="0" i="0" dirty="0">
                <a:solidFill>
                  <a:srgbClr val="595858"/>
                </a:solidFill>
                <a:effectLst/>
                <a:latin typeface="roboto" panose="02000000000000000000" pitchFamily="2" charset="0"/>
              </a:rPr>
              <a:t>Where </a:t>
            </a:r>
            <a:r>
              <a:rPr lang="en-US" sz="1600" b="1" i="0" dirty="0">
                <a:solidFill>
                  <a:srgbClr val="595858"/>
                </a:solidFill>
                <a:effectLst/>
                <a:latin typeface="roboto" panose="02000000000000000000" pitchFamily="2" charset="0"/>
              </a:rPr>
              <a:t>w</a:t>
            </a:r>
            <a:r>
              <a:rPr lang="en-US" sz="1600" b="0" i="0" dirty="0">
                <a:solidFill>
                  <a:srgbClr val="595858"/>
                </a:solidFill>
                <a:effectLst/>
                <a:latin typeface="roboto" panose="02000000000000000000" pitchFamily="2" charset="0"/>
              </a:rPr>
              <a:t> is the weight o</a:t>
            </a:r>
            <a:r>
              <a:rPr lang="pl-PL" sz="1600" b="0" i="0" dirty="0">
                <a:solidFill>
                  <a:srgbClr val="595858"/>
                </a:solidFill>
                <a:effectLst/>
                <a:latin typeface="roboto" panose="02000000000000000000" pitchFamily="2" charset="0"/>
              </a:rPr>
              <a:t>f</a:t>
            </a:r>
            <a:r>
              <a:rPr lang="en-US" sz="1600" b="0" i="0" dirty="0">
                <a:solidFill>
                  <a:srgbClr val="595858"/>
                </a:solidFill>
                <a:effectLst/>
                <a:latin typeface="roboto" panose="02000000000000000000" pitchFamily="2" charset="0"/>
              </a:rPr>
              <a:t> the parameter. </a:t>
            </a:r>
            <a:r>
              <a:rPr lang="pl-PL" sz="1600" dirty="0">
                <a:solidFill>
                  <a:srgbClr val="595858"/>
                </a:solidFill>
                <a:latin typeface="roboto" panose="02000000000000000000" pitchFamily="2" charset="0"/>
              </a:rPr>
              <a:t>G</a:t>
            </a:r>
            <a:r>
              <a:rPr lang="en-US" sz="1600" b="0" i="0" dirty="0">
                <a:solidFill>
                  <a:srgbClr val="595858"/>
                </a:solidFill>
                <a:effectLst/>
                <a:latin typeface="roboto" panose="02000000000000000000" pitchFamily="2" charset="0"/>
              </a:rPr>
              <a:t>reek letter alpha</a:t>
            </a:r>
            <a:r>
              <a:rPr lang="pl-PL" sz="1600" b="0" i="0" dirty="0">
                <a:solidFill>
                  <a:srgbClr val="595858"/>
                </a:solidFill>
                <a:effectLst/>
                <a:latin typeface="roboto" panose="02000000000000000000" pitchFamily="2" charset="0"/>
              </a:rPr>
              <a:t> (</a:t>
            </a:r>
            <a:r>
              <a:rPr lang="el-GR" sz="1600" b="1" i="0" dirty="0">
                <a:solidFill>
                  <a:srgbClr val="595858"/>
                </a:solidFill>
                <a:effectLst/>
                <a:latin typeface="roboto" panose="02000000000000000000" pitchFamily="2" charset="0"/>
              </a:rPr>
              <a:t>α</a:t>
            </a:r>
            <a:r>
              <a:rPr lang="pl-PL" sz="1600" b="0" i="0" dirty="0">
                <a:solidFill>
                  <a:srgbClr val="595858"/>
                </a:solidFill>
                <a:effectLst/>
                <a:latin typeface="roboto" panose="02000000000000000000" pitchFamily="2" charset="0"/>
              </a:rPr>
              <a:t>)</a:t>
            </a:r>
            <a:r>
              <a:rPr lang="en-US" sz="1600" b="0" i="0" dirty="0">
                <a:solidFill>
                  <a:srgbClr val="595858"/>
                </a:solidFill>
                <a:effectLst/>
                <a:latin typeface="roboto" panose="02000000000000000000" pitchFamily="2" charset="0"/>
              </a:rPr>
              <a:t> is something called </a:t>
            </a:r>
            <a:r>
              <a:rPr lang="en-US" sz="1600" b="0" i="0" dirty="0" err="1">
                <a:solidFill>
                  <a:srgbClr val="595858"/>
                </a:solidFill>
                <a:effectLst/>
                <a:latin typeface="roboto" panose="02000000000000000000" pitchFamily="2" charset="0"/>
              </a:rPr>
              <a:t>stepsize</a:t>
            </a:r>
            <a:r>
              <a:rPr lang="en-US" sz="1600" b="0" i="0" dirty="0">
                <a:solidFill>
                  <a:srgbClr val="595858"/>
                </a:solidFill>
                <a:effectLst/>
                <a:latin typeface="roboto" panose="02000000000000000000" pitchFamily="2" charset="0"/>
              </a:rPr>
              <a:t>. What it signifies is the size of the iterations we’ll take while going down the slope to find local minima.</a:t>
            </a:r>
            <a:endParaRPr lang="pl-PL" sz="1600" b="0" i="0" dirty="0">
              <a:solidFill>
                <a:srgbClr val="595858"/>
              </a:solidFill>
              <a:effectLst/>
              <a:latin typeface="roboto" panose="02000000000000000000" pitchFamily="2" charset="0"/>
            </a:endParaRPr>
          </a:p>
          <a:p>
            <a:pPr algn="l"/>
            <a:endParaRPr lang="pl-PL" sz="1600" dirty="0">
              <a:solidFill>
                <a:srgbClr val="595858"/>
              </a:solidFill>
              <a:latin typeface="roboto" panose="02000000000000000000" pitchFamily="2" charset="0"/>
            </a:endParaRPr>
          </a:p>
          <a:p>
            <a:pPr algn="l"/>
            <a:r>
              <a:rPr lang="en-US" sz="1600" b="0" i="0" dirty="0">
                <a:solidFill>
                  <a:srgbClr val="595858"/>
                </a:solidFill>
                <a:effectLst/>
                <a:latin typeface="roboto" panose="02000000000000000000" pitchFamily="2" charset="0"/>
              </a:rPr>
              <a:t> And rest is the derivative of the loss function, also known as the gradient. The </a:t>
            </a:r>
            <a:r>
              <a:rPr lang="en-US" sz="1600" b="1" i="0" dirty="0">
                <a:solidFill>
                  <a:srgbClr val="595858"/>
                </a:solidFill>
                <a:effectLst/>
                <a:latin typeface="roboto" panose="02000000000000000000" pitchFamily="2" charset="0"/>
              </a:rPr>
              <a:t>algorithm for gradient descent </a:t>
            </a:r>
            <a:r>
              <a:rPr lang="en-US" sz="1600" b="0" i="0" dirty="0">
                <a:solidFill>
                  <a:srgbClr val="595858"/>
                </a:solidFill>
                <a:effectLst/>
                <a:latin typeface="roboto" panose="02000000000000000000" pitchFamily="2" charset="0"/>
              </a:rPr>
              <a:t>is simple:</a:t>
            </a:r>
            <a:endParaRPr lang="pl-PL" sz="1600" b="0" i="0" dirty="0">
              <a:solidFill>
                <a:srgbClr val="595858"/>
              </a:solidFill>
              <a:effectLst/>
              <a:latin typeface="roboto" panose="02000000000000000000" pitchFamily="2" charset="0"/>
            </a:endParaRPr>
          </a:p>
          <a:p>
            <a:pPr algn="l"/>
            <a:endParaRPr lang="en-US" sz="1600" b="0" i="0" dirty="0">
              <a:solidFill>
                <a:srgbClr val="595858"/>
              </a:solidFill>
              <a:effectLst/>
              <a:latin typeface="roboto" panose="02000000000000000000" pitchFamily="2" charset="0"/>
            </a:endParaRPr>
          </a:p>
          <a:p>
            <a:pPr algn="l">
              <a:buFont typeface="+mj-lt"/>
              <a:buAutoNum type="arabicPeriod"/>
            </a:pPr>
            <a:r>
              <a:rPr lang="en-US" sz="1600" b="0" i="0" dirty="0">
                <a:solidFill>
                  <a:srgbClr val="595858"/>
                </a:solidFill>
                <a:effectLst/>
                <a:latin typeface="roboto" panose="02000000000000000000" pitchFamily="2" charset="0"/>
              </a:rPr>
              <a:t>First, we take a random datapoint in our graph and find its slope.</a:t>
            </a:r>
            <a:endParaRPr lang="pl-PL" sz="1600" b="0" i="0" dirty="0">
              <a:solidFill>
                <a:srgbClr val="595858"/>
              </a:solidFill>
              <a:effectLst/>
              <a:latin typeface="roboto" panose="02000000000000000000" pitchFamily="2" charset="0"/>
            </a:endParaRPr>
          </a:p>
          <a:p>
            <a:pPr algn="l">
              <a:buFont typeface="+mj-lt"/>
              <a:buAutoNum type="arabicPeriod"/>
            </a:pPr>
            <a:endParaRPr lang="en-US" sz="1600" b="0" i="0" dirty="0">
              <a:solidFill>
                <a:srgbClr val="595858"/>
              </a:solidFill>
              <a:effectLst/>
              <a:latin typeface="roboto" panose="02000000000000000000" pitchFamily="2" charset="0"/>
            </a:endParaRPr>
          </a:p>
          <a:p>
            <a:pPr algn="l">
              <a:buFont typeface="+mj-lt"/>
              <a:buAutoNum type="arabicPeriod"/>
            </a:pPr>
            <a:r>
              <a:rPr lang="en-US" sz="1600" b="0" i="0" dirty="0">
                <a:solidFill>
                  <a:srgbClr val="595858"/>
                </a:solidFill>
                <a:effectLst/>
                <a:latin typeface="roboto" panose="02000000000000000000" pitchFamily="2" charset="0"/>
              </a:rPr>
              <a:t>Then we find the direction in which the value loss function decreases.</a:t>
            </a:r>
            <a:endParaRPr lang="pl-PL" sz="1600" b="0" i="0" dirty="0">
              <a:solidFill>
                <a:srgbClr val="595858"/>
              </a:solidFill>
              <a:effectLst/>
              <a:latin typeface="roboto" panose="02000000000000000000" pitchFamily="2" charset="0"/>
            </a:endParaRPr>
          </a:p>
          <a:p>
            <a:pPr algn="l">
              <a:buFont typeface="+mj-lt"/>
              <a:buAutoNum type="arabicPeriod"/>
            </a:pPr>
            <a:endParaRPr lang="en-US" sz="1600" b="0" i="0" dirty="0">
              <a:solidFill>
                <a:srgbClr val="595858"/>
              </a:solidFill>
              <a:effectLst/>
              <a:latin typeface="roboto" panose="02000000000000000000" pitchFamily="2" charset="0"/>
            </a:endParaRPr>
          </a:p>
          <a:p>
            <a:pPr algn="l">
              <a:buFont typeface="+mj-lt"/>
              <a:buAutoNum type="arabicPeriod"/>
            </a:pPr>
            <a:r>
              <a:rPr lang="en-US" sz="1600" b="0" i="0" dirty="0">
                <a:solidFill>
                  <a:srgbClr val="595858"/>
                </a:solidFill>
                <a:effectLst/>
                <a:latin typeface="roboto" panose="02000000000000000000" pitchFamily="2" charset="0"/>
              </a:rPr>
              <a:t>Update the weights using the above formula. (This method is also called </a:t>
            </a:r>
            <a:r>
              <a:rPr lang="en-US" sz="1600" b="1" i="0" dirty="0">
                <a:solidFill>
                  <a:srgbClr val="595858"/>
                </a:solidFill>
                <a:effectLst/>
                <a:latin typeface="roboto" panose="02000000000000000000" pitchFamily="2" charset="0"/>
              </a:rPr>
              <a:t>backpropagation</a:t>
            </a:r>
            <a:r>
              <a:rPr lang="en-US" sz="1600" b="0" i="0" dirty="0">
                <a:solidFill>
                  <a:srgbClr val="595858"/>
                </a:solidFill>
                <a:effectLst/>
                <a:latin typeface="roboto" panose="02000000000000000000" pitchFamily="2" charset="0"/>
              </a:rPr>
              <a:t>)</a:t>
            </a:r>
            <a:endParaRPr lang="pl-PL" sz="1600" b="0" i="0" dirty="0">
              <a:solidFill>
                <a:srgbClr val="595858"/>
              </a:solidFill>
              <a:effectLst/>
              <a:latin typeface="roboto" panose="02000000000000000000" pitchFamily="2" charset="0"/>
            </a:endParaRPr>
          </a:p>
          <a:p>
            <a:pPr algn="l">
              <a:buFont typeface="+mj-lt"/>
              <a:buAutoNum type="arabicPeriod"/>
            </a:pPr>
            <a:endParaRPr lang="en-US" sz="1600" b="0" i="0" dirty="0">
              <a:solidFill>
                <a:srgbClr val="595858"/>
              </a:solidFill>
              <a:effectLst/>
              <a:latin typeface="roboto" panose="02000000000000000000" pitchFamily="2" charset="0"/>
            </a:endParaRPr>
          </a:p>
          <a:p>
            <a:pPr algn="l">
              <a:buFont typeface="+mj-lt"/>
              <a:buAutoNum type="arabicPeriod"/>
            </a:pPr>
            <a:r>
              <a:rPr lang="en-US" sz="1600" b="0" i="0" dirty="0">
                <a:solidFill>
                  <a:srgbClr val="595858"/>
                </a:solidFill>
                <a:effectLst/>
                <a:latin typeface="roboto" panose="02000000000000000000" pitchFamily="2" charset="0"/>
              </a:rPr>
              <a:t>Select the next point by taking a </a:t>
            </a:r>
            <a:r>
              <a:rPr lang="en-US" sz="1600" b="0" i="0" dirty="0" err="1">
                <a:solidFill>
                  <a:srgbClr val="595858"/>
                </a:solidFill>
                <a:effectLst/>
                <a:latin typeface="roboto" panose="02000000000000000000" pitchFamily="2" charset="0"/>
              </a:rPr>
              <a:t>stepsize</a:t>
            </a:r>
            <a:r>
              <a:rPr lang="en-US" sz="1600" b="0" i="0" dirty="0">
                <a:solidFill>
                  <a:srgbClr val="595858"/>
                </a:solidFill>
                <a:effectLst/>
                <a:latin typeface="roboto" panose="02000000000000000000" pitchFamily="2" charset="0"/>
              </a:rPr>
              <a:t> of </a:t>
            </a:r>
            <a:r>
              <a:rPr lang="en-US" sz="1600" b="1" i="0" dirty="0">
                <a:solidFill>
                  <a:srgbClr val="595858"/>
                </a:solidFill>
                <a:effectLst/>
                <a:latin typeface="roboto" panose="02000000000000000000" pitchFamily="2" charset="0"/>
              </a:rPr>
              <a:t>α</a:t>
            </a:r>
            <a:r>
              <a:rPr lang="en-US" sz="1600" b="0" i="0" dirty="0">
                <a:solidFill>
                  <a:srgbClr val="595858"/>
                </a:solidFill>
                <a:effectLst/>
                <a:latin typeface="roboto" panose="02000000000000000000" pitchFamily="2" charset="0"/>
              </a:rPr>
              <a:t>.</a:t>
            </a:r>
            <a:endParaRPr lang="pl-PL" sz="1600" b="0" i="0" dirty="0">
              <a:solidFill>
                <a:srgbClr val="595858"/>
              </a:solidFill>
              <a:effectLst/>
              <a:latin typeface="roboto" panose="02000000000000000000" pitchFamily="2" charset="0"/>
            </a:endParaRPr>
          </a:p>
          <a:p>
            <a:pPr algn="l">
              <a:buFont typeface="+mj-lt"/>
              <a:buAutoNum type="arabicPeriod"/>
            </a:pPr>
            <a:endParaRPr lang="en-US" sz="1600" b="0" i="0" dirty="0">
              <a:solidFill>
                <a:srgbClr val="595858"/>
              </a:solidFill>
              <a:effectLst/>
              <a:latin typeface="roboto" panose="02000000000000000000" pitchFamily="2" charset="0"/>
            </a:endParaRPr>
          </a:p>
          <a:p>
            <a:pPr algn="l">
              <a:buFont typeface="+mj-lt"/>
              <a:buAutoNum type="arabicPeriod"/>
            </a:pPr>
            <a:r>
              <a:rPr lang="en-US" sz="1600" b="0" i="0" dirty="0">
                <a:solidFill>
                  <a:srgbClr val="595858"/>
                </a:solidFill>
                <a:effectLst/>
                <a:latin typeface="roboto" panose="02000000000000000000" pitchFamily="2" charset="0"/>
              </a:rPr>
              <a:t>Repeat.</a:t>
            </a:r>
          </a:p>
        </p:txBody>
      </p:sp>
    </p:spTree>
    <p:extLst>
      <p:ext uri="{BB962C8B-B14F-4D97-AF65-F5344CB8AC3E}">
        <p14:creationId xmlns:p14="http://schemas.microsoft.com/office/powerpoint/2010/main" val="155457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A1518060-AE7D-4539-A20A-EC6CC53E20AC}"/>
              </a:ext>
            </a:extLst>
          </p:cNvPr>
          <p:cNvPicPr>
            <a:picLocks noChangeAspect="1"/>
          </p:cNvPicPr>
          <p:nvPr/>
        </p:nvPicPr>
        <p:blipFill>
          <a:blip r:embed="rId2"/>
          <a:stretch>
            <a:fillRect/>
          </a:stretch>
        </p:blipFill>
        <p:spPr>
          <a:xfrm>
            <a:off x="4044055" y="2712544"/>
            <a:ext cx="6305550" cy="3971925"/>
          </a:xfrm>
          <a:prstGeom prst="rect">
            <a:avLst/>
          </a:prstGeom>
        </p:spPr>
      </p:pic>
      <p:pic>
        <p:nvPicPr>
          <p:cNvPr id="5" name="Obraz 4">
            <a:extLst>
              <a:ext uri="{FF2B5EF4-FFF2-40B4-BE49-F238E27FC236}">
                <a16:creationId xmlns:a16="http://schemas.microsoft.com/office/drawing/2014/main" id="{54006DE3-D3C3-4118-AD61-EBC7CC46F0C0}"/>
              </a:ext>
            </a:extLst>
          </p:cNvPr>
          <p:cNvPicPr>
            <a:picLocks noChangeAspect="1"/>
          </p:cNvPicPr>
          <p:nvPr/>
        </p:nvPicPr>
        <p:blipFill>
          <a:blip r:embed="rId3"/>
          <a:stretch>
            <a:fillRect/>
          </a:stretch>
        </p:blipFill>
        <p:spPr>
          <a:xfrm>
            <a:off x="2159216" y="173531"/>
            <a:ext cx="8477250" cy="2152650"/>
          </a:xfrm>
          <a:prstGeom prst="rect">
            <a:avLst/>
          </a:prstGeom>
        </p:spPr>
      </p:pic>
      <p:sp>
        <p:nvSpPr>
          <p:cNvPr id="7" name="pole tekstowe 6">
            <a:extLst>
              <a:ext uri="{FF2B5EF4-FFF2-40B4-BE49-F238E27FC236}">
                <a16:creationId xmlns:a16="http://schemas.microsoft.com/office/drawing/2014/main" id="{C3E0D15A-F366-4974-BF88-F237AA4DD8A6}"/>
              </a:ext>
            </a:extLst>
          </p:cNvPr>
          <p:cNvSpPr txBox="1"/>
          <p:nvPr/>
        </p:nvSpPr>
        <p:spPr>
          <a:xfrm>
            <a:off x="72502" y="3876868"/>
            <a:ext cx="3971553" cy="338554"/>
          </a:xfrm>
          <a:prstGeom prst="rect">
            <a:avLst/>
          </a:prstGeom>
          <a:noFill/>
          <a:ln>
            <a:solidFill>
              <a:srgbClr val="FF0000"/>
            </a:solidFill>
          </a:ln>
        </p:spPr>
        <p:txBody>
          <a:bodyPr wrap="square">
            <a:spAutoFit/>
          </a:bodyPr>
          <a:lstStyle/>
          <a:p>
            <a:r>
              <a:rPr lang="en-US" sz="1600" b="0" i="0" dirty="0">
                <a:solidFill>
                  <a:srgbClr val="595858"/>
                </a:solidFill>
                <a:effectLst/>
                <a:latin typeface="roboto" panose="02000000000000000000" pitchFamily="2" charset="0"/>
              </a:rPr>
              <a:t>Now we update the learning parameters:</a:t>
            </a:r>
            <a:endParaRPr lang="pl-PL" sz="1600" dirty="0"/>
          </a:p>
        </p:txBody>
      </p:sp>
    </p:spTree>
    <p:extLst>
      <p:ext uri="{BB962C8B-B14F-4D97-AF65-F5344CB8AC3E}">
        <p14:creationId xmlns:p14="http://schemas.microsoft.com/office/powerpoint/2010/main" val="3669706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6B755C54-407E-482B-BB52-6DA6BA6AAE0B}"/>
              </a:ext>
            </a:extLst>
          </p:cNvPr>
          <p:cNvPicPr>
            <a:picLocks noChangeAspect="1"/>
          </p:cNvPicPr>
          <p:nvPr/>
        </p:nvPicPr>
        <p:blipFill>
          <a:blip r:embed="rId2"/>
          <a:stretch>
            <a:fillRect/>
          </a:stretch>
        </p:blipFill>
        <p:spPr>
          <a:xfrm>
            <a:off x="1981200" y="500062"/>
            <a:ext cx="8229600" cy="5857875"/>
          </a:xfrm>
          <a:prstGeom prst="rect">
            <a:avLst/>
          </a:prstGeom>
        </p:spPr>
      </p:pic>
    </p:spTree>
    <p:extLst>
      <p:ext uri="{BB962C8B-B14F-4D97-AF65-F5344CB8AC3E}">
        <p14:creationId xmlns:p14="http://schemas.microsoft.com/office/powerpoint/2010/main" val="84413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BD085225-666D-4206-A668-8DB9C6657AEC}"/>
              </a:ext>
            </a:extLst>
          </p:cNvPr>
          <p:cNvPicPr>
            <a:picLocks noChangeAspect="1"/>
          </p:cNvPicPr>
          <p:nvPr/>
        </p:nvPicPr>
        <p:blipFill>
          <a:blip r:embed="rId2"/>
          <a:stretch>
            <a:fillRect/>
          </a:stretch>
        </p:blipFill>
        <p:spPr>
          <a:xfrm>
            <a:off x="2395122" y="1420427"/>
            <a:ext cx="6877466" cy="3732598"/>
          </a:xfrm>
          <a:prstGeom prst="rect">
            <a:avLst/>
          </a:prstGeom>
        </p:spPr>
      </p:pic>
    </p:spTree>
    <p:extLst>
      <p:ext uri="{BB962C8B-B14F-4D97-AF65-F5344CB8AC3E}">
        <p14:creationId xmlns:p14="http://schemas.microsoft.com/office/powerpoint/2010/main" val="181036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9EC79D3-C981-49B5-BA7C-D87ADC6AC033}"/>
              </a:ext>
            </a:extLst>
          </p:cNvPr>
          <p:cNvSpPr txBox="1"/>
          <p:nvPr/>
        </p:nvSpPr>
        <p:spPr>
          <a:xfrm>
            <a:off x="197527" y="254778"/>
            <a:ext cx="2572306" cy="1077218"/>
          </a:xfrm>
          <a:prstGeom prst="rect">
            <a:avLst/>
          </a:prstGeom>
          <a:noFill/>
          <a:ln w="38100">
            <a:solidFill>
              <a:srgbClr val="FF0000"/>
            </a:solidFill>
          </a:ln>
        </p:spPr>
        <p:txBody>
          <a:bodyPr wrap="square">
            <a:spAutoFit/>
          </a:bodyPr>
          <a:lstStyle/>
          <a:p>
            <a:r>
              <a:rPr lang="en-US" sz="1600" b="0" i="0" dirty="0">
                <a:solidFill>
                  <a:srgbClr val="595858"/>
                </a:solidFill>
                <a:effectLst/>
                <a:latin typeface="roboto" panose="02000000000000000000" pitchFamily="2" charset="0"/>
              </a:rPr>
              <a:t>Now we make our predictions. </a:t>
            </a:r>
            <a:endParaRPr lang="pl-PL" sz="1600" b="0" i="0" dirty="0">
              <a:solidFill>
                <a:srgbClr val="595858"/>
              </a:solidFill>
              <a:effectLst/>
              <a:latin typeface="roboto" panose="02000000000000000000" pitchFamily="2" charset="0"/>
            </a:endParaRPr>
          </a:p>
          <a:p>
            <a:endParaRPr lang="pl-PL" sz="1600" dirty="0">
              <a:solidFill>
                <a:srgbClr val="595858"/>
              </a:solidFill>
              <a:latin typeface="roboto" panose="02000000000000000000" pitchFamily="2" charset="0"/>
            </a:endParaRPr>
          </a:p>
          <a:p>
            <a:r>
              <a:rPr lang="en-US" sz="1600" b="0" i="0" dirty="0">
                <a:solidFill>
                  <a:srgbClr val="595858"/>
                </a:solidFill>
                <a:effectLst/>
                <a:latin typeface="roboto" panose="02000000000000000000" pitchFamily="2" charset="0"/>
              </a:rPr>
              <a:t>Let us put it all together:</a:t>
            </a:r>
            <a:endParaRPr lang="pl-PL" sz="1600" dirty="0"/>
          </a:p>
        </p:txBody>
      </p:sp>
      <p:pic>
        <p:nvPicPr>
          <p:cNvPr id="5" name="Obraz 4">
            <a:extLst>
              <a:ext uri="{FF2B5EF4-FFF2-40B4-BE49-F238E27FC236}">
                <a16:creationId xmlns:a16="http://schemas.microsoft.com/office/drawing/2014/main" id="{28103135-DB28-4B5E-9859-E9F5CB35DCB4}"/>
              </a:ext>
            </a:extLst>
          </p:cNvPr>
          <p:cNvPicPr>
            <a:picLocks noChangeAspect="1"/>
          </p:cNvPicPr>
          <p:nvPr/>
        </p:nvPicPr>
        <p:blipFill>
          <a:blip r:embed="rId2"/>
          <a:stretch>
            <a:fillRect/>
          </a:stretch>
        </p:blipFill>
        <p:spPr>
          <a:xfrm>
            <a:off x="3139247" y="0"/>
            <a:ext cx="7124080" cy="6858000"/>
          </a:xfrm>
          <a:prstGeom prst="rect">
            <a:avLst/>
          </a:prstGeom>
        </p:spPr>
      </p:pic>
      <p:sp>
        <p:nvSpPr>
          <p:cNvPr id="2" name="pole tekstowe 1">
            <a:extLst>
              <a:ext uri="{FF2B5EF4-FFF2-40B4-BE49-F238E27FC236}">
                <a16:creationId xmlns:a16="http://schemas.microsoft.com/office/drawing/2014/main" id="{68C253E9-4AD0-E29C-6666-3AC9C437BF60}"/>
              </a:ext>
            </a:extLst>
          </p:cNvPr>
          <p:cNvSpPr txBox="1"/>
          <p:nvPr/>
        </p:nvSpPr>
        <p:spPr>
          <a:xfrm>
            <a:off x="86072" y="5522615"/>
            <a:ext cx="2795215" cy="369332"/>
          </a:xfrm>
          <a:prstGeom prst="rect">
            <a:avLst/>
          </a:prstGeom>
          <a:noFill/>
          <a:ln>
            <a:solidFill>
              <a:srgbClr val="FF0000"/>
            </a:solidFill>
          </a:ln>
        </p:spPr>
        <p:txBody>
          <a:bodyPr wrap="square" rtlCol="0">
            <a:spAutoFit/>
          </a:bodyPr>
          <a:lstStyle/>
          <a:p>
            <a:r>
              <a:rPr lang="pl-PL" dirty="0" err="1"/>
              <a:t>Accuracy</a:t>
            </a:r>
            <a:r>
              <a:rPr lang="pl-PL" dirty="0"/>
              <a:t> of the </a:t>
            </a:r>
            <a:r>
              <a:rPr lang="pl-PL" dirty="0" err="1"/>
              <a:t>prediction</a:t>
            </a:r>
            <a:endParaRPr lang="en-GB" dirty="0"/>
          </a:p>
        </p:txBody>
      </p:sp>
    </p:spTree>
    <p:extLst>
      <p:ext uri="{BB962C8B-B14F-4D97-AF65-F5344CB8AC3E}">
        <p14:creationId xmlns:p14="http://schemas.microsoft.com/office/powerpoint/2010/main" val="1768273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694954C-2B9A-49DD-AC47-15033DB7906A}"/>
              </a:ext>
            </a:extLst>
          </p:cNvPr>
          <p:cNvSpPr txBox="1"/>
          <p:nvPr/>
        </p:nvSpPr>
        <p:spPr>
          <a:xfrm>
            <a:off x="1615737" y="355417"/>
            <a:ext cx="9499106" cy="2585323"/>
          </a:xfrm>
          <a:prstGeom prst="rect">
            <a:avLst/>
          </a:prstGeom>
          <a:noFill/>
        </p:spPr>
        <p:txBody>
          <a:bodyPr wrap="square">
            <a:spAutoFit/>
          </a:bodyPr>
          <a:lstStyle/>
          <a:p>
            <a:pPr algn="l"/>
            <a:r>
              <a:rPr lang="en-US" sz="1600" b="0" i="0" dirty="0">
                <a:solidFill>
                  <a:srgbClr val="595858"/>
                </a:solidFill>
                <a:effectLst/>
                <a:latin typeface="roboto" panose="02000000000000000000" pitchFamily="2" charset="0"/>
              </a:rPr>
              <a:t>So as you can see, even the most fundamental model of Deep learning is quite tough. It is not easy for you to learn, and beginners sometimes might feel overwhelmed while studying all of this in the one go.</a:t>
            </a:r>
            <a:endParaRPr lang="pl-PL" sz="1600" b="0" i="0" dirty="0">
              <a:solidFill>
                <a:srgbClr val="595858"/>
              </a:solidFill>
              <a:effectLst/>
              <a:latin typeface="roboto" panose="02000000000000000000" pitchFamily="2" charset="0"/>
            </a:endParaRPr>
          </a:p>
          <a:p>
            <a:pPr algn="l"/>
            <a:endParaRPr lang="pl-PL" sz="1600" dirty="0">
              <a:solidFill>
                <a:srgbClr val="595858"/>
              </a:solidFill>
              <a:latin typeface="roboto" panose="02000000000000000000" pitchFamily="2" charset="0"/>
            </a:endParaRPr>
          </a:p>
          <a:p>
            <a:pPr algn="l"/>
            <a:r>
              <a:rPr lang="en-US" sz="1600" b="0" i="0" dirty="0">
                <a:solidFill>
                  <a:srgbClr val="595858"/>
                </a:solidFill>
                <a:effectLst/>
                <a:latin typeface="roboto" panose="02000000000000000000" pitchFamily="2" charset="0"/>
              </a:rPr>
              <a:t>But the thing is we haven’t even touched deep learning yet, this is like the surface of it. </a:t>
            </a:r>
            <a:endParaRPr lang="pl-PL" sz="1600" b="0" i="0" dirty="0">
              <a:solidFill>
                <a:srgbClr val="595858"/>
              </a:solidFill>
              <a:effectLst/>
              <a:latin typeface="roboto" panose="02000000000000000000" pitchFamily="2" charset="0"/>
            </a:endParaRPr>
          </a:p>
          <a:p>
            <a:pPr algn="l"/>
            <a:endParaRPr lang="en-US" sz="1600" b="0" i="0" dirty="0">
              <a:solidFill>
                <a:srgbClr val="595858"/>
              </a:solidFill>
              <a:effectLst/>
              <a:latin typeface="roboto" panose="02000000000000000000" pitchFamily="2" charset="0"/>
            </a:endParaRPr>
          </a:p>
          <a:p>
            <a:pPr algn="l"/>
            <a:r>
              <a:rPr lang="en-US" sz="1600" b="0" i="0" dirty="0">
                <a:solidFill>
                  <a:srgbClr val="595858"/>
                </a:solidFill>
                <a:effectLst/>
                <a:latin typeface="roboto" panose="02000000000000000000" pitchFamily="2" charset="0"/>
              </a:rPr>
              <a:t>Since we have learned the logic behind Logistic regression, we can use a library called </a:t>
            </a:r>
            <a:r>
              <a:rPr lang="en-US" sz="1600" b="0" i="0" dirty="0" err="1">
                <a:solidFill>
                  <a:srgbClr val="595858"/>
                </a:solidFill>
                <a:effectLst/>
                <a:latin typeface="roboto" panose="02000000000000000000" pitchFamily="2" charset="0"/>
              </a:rPr>
              <a:t>SKlearn</a:t>
            </a:r>
            <a:r>
              <a:rPr lang="en-US" sz="1600" b="0" i="0" dirty="0">
                <a:solidFill>
                  <a:srgbClr val="595858"/>
                </a:solidFill>
                <a:effectLst/>
                <a:latin typeface="roboto" panose="02000000000000000000" pitchFamily="2" charset="0"/>
              </a:rPr>
              <a:t> which already has many of the models and algorithms built in it, so you don’t have to start everything from scratch.</a:t>
            </a:r>
            <a:endParaRPr lang="pl-PL" sz="1600" b="0" i="0" dirty="0">
              <a:solidFill>
                <a:srgbClr val="595858"/>
              </a:solidFill>
              <a:effectLst/>
              <a:latin typeface="roboto" panose="02000000000000000000" pitchFamily="2" charset="0"/>
            </a:endParaRPr>
          </a:p>
          <a:p>
            <a:pPr algn="l"/>
            <a:endParaRPr lang="en-US" sz="1600" b="0" i="0" dirty="0">
              <a:solidFill>
                <a:srgbClr val="595858"/>
              </a:solidFill>
              <a:effectLst/>
              <a:latin typeface="roboto" panose="02000000000000000000" pitchFamily="2" charset="0"/>
            </a:endParaRPr>
          </a:p>
          <a:p>
            <a:pPr algn="l"/>
            <a:r>
              <a:rPr lang="en-US" b="1" i="0" dirty="0">
                <a:solidFill>
                  <a:srgbClr val="333333"/>
                </a:solidFill>
                <a:effectLst/>
                <a:latin typeface="poppins"/>
              </a:rPr>
              <a:t>Logistic regression using </a:t>
            </a:r>
            <a:r>
              <a:rPr lang="en-US" b="1" i="0" dirty="0" err="1">
                <a:solidFill>
                  <a:srgbClr val="333333"/>
                </a:solidFill>
                <a:effectLst/>
                <a:latin typeface="poppins"/>
              </a:rPr>
              <a:t>Sklearn</a:t>
            </a:r>
            <a:endParaRPr lang="en-US" b="1" i="0" dirty="0">
              <a:solidFill>
                <a:srgbClr val="333333"/>
              </a:solidFill>
              <a:effectLst/>
              <a:latin typeface="poppins"/>
            </a:endParaRPr>
          </a:p>
        </p:txBody>
      </p:sp>
      <p:sp>
        <p:nvSpPr>
          <p:cNvPr id="5" name="pole tekstowe 4">
            <a:extLst>
              <a:ext uri="{FF2B5EF4-FFF2-40B4-BE49-F238E27FC236}">
                <a16:creationId xmlns:a16="http://schemas.microsoft.com/office/drawing/2014/main" id="{A81A9AC2-0975-4F70-BE31-80D3B9A25C2C}"/>
              </a:ext>
            </a:extLst>
          </p:cNvPr>
          <p:cNvSpPr txBox="1"/>
          <p:nvPr/>
        </p:nvSpPr>
        <p:spPr>
          <a:xfrm>
            <a:off x="1378628" y="3671039"/>
            <a:ext cx="9434743" cy="338554"/>
          </a:xfrm>
          <a:prstGeom prst="rect">
            <a:avLst/>
          </a:prstGeom>
          <a:noFill/>
        </p:spPr>
        <p:txBody>
          <a:bodyPr wrap="square">
            <a:spAutoFit/>
          </a:bodyPr>
          <a:lstStyle/>
          <a:p>
            <a:r>
              <a:rPr lang="en-US" sz="1600" b="0" i="0" dirty="0">
                <a:solidFill>
                  <a:srgbClr val="595858"/>
                </a:solidFill>
                <a:effectLst/>
                <a:latin typeface="roboto" panose="02000000000000000000" pitchFamily="2" charset="0"/>
              </a:rPr>
              <a:t>Here is the code, and I’m sure you will be flabbergasted to see how little effort it takes:</a:t>
            </a:r>
            <a:endParaRPr lang="pl-PL" sz="1600" dirty="0"/>
          </a:p>
        </p:txBody>
      </p:sp>
      <p:pic>
        <p:nvPicPr>
          <p:cNvPr id="7" name="Obraz 6">
            <a:extLst>
              <a:ext uri="{FF2B5EF4-FFF2-40B4-BE49-F238E27FC236}">
                <a16:creationId xmlns:a16="http://schemas.microsoft.com/office/drawing/2014/main" id="{8CBD2FAE-C3D9-41AE-AA10-AE83F80DD64D}"/>
              </a:ext>
            </a:extLst>
          </p:cNvPr>
          <p:cNvPicPr>
            <a:picLocks noChangeAspect="1"/>
          </p:cNvPicPr>
          <p:nvPr/>
        </p:nvPicPr>
        <p:blipFill>
          <a:blip r:embed="rId2"/>
          <a:stretch>
            <a:fillRect/>
          </a:stretch>
        </p:blipFill>
        <p:spPr>
          <a:xfrm>
            <a:off x="2439380" y="4400744"/>
            <a:ext cx="7851820" cy="1342932"/>
          </a:xfrm>
          <a:prstGeom prst="rect">
            <a:avLst/>
          </a:prstGeom>
        </p:spPr>
      </p:pic>
      <p:sp>
        <p:nvSpPr>
          <p:cNvPr id="2" name="pole tekstowe 1">
            <a:extLst>
              <a:ext uri="{FF2B5EF4-FFF2-40B4-BE49-F238E27FC236}">
                <a16:creationId xmlns:a16="http://schemas.microsoft.com/office/drawing/2014/main" id="{7AB5D9F0-35AE-81BB-869F-B63248E048C3}"/>
              </a:ext>
            </a:extLst>
          </p:cNvPr>
          <p:cNvSpPr txBox="1"/>
          <p:nvPr/>
        </p:nvSpPr>
        <p:spPr>
          <a:xfrm>
            <a:off x="461727" y="4400744"/>
            <a:ext cx="1977653" cy="923330"/>
          </a:xfrm>
          <a:prstGeom prst="rect">
            <a:avLst/>
          </a:prstGeom>
          <a:noFill/>
          <a:ln>
            <a:solidFill>
              <a:srgbClr val="FF0000"/>
            </a:solidFill>
          </a:ln>
        </p:spPr>
        <p:txBody>
          <a:bodyPr wrap="square" rtlCol="0">
            <a:spAutoFit/>
          </a:bodyPr>
          <a:lstStyle/>
          <a:p>
            <a:r>
              <a:rPr lang="pl-PL" dirty="0" err="1"/>
              <a:t>Accuracy</a:t>
            </a:r>
            <a:r>
              <a:rPr lang="pl-PL" dirty="0"/>
              <a:t> of the </a:t>
            </a:r>
            <a:r>
              <a:rPr lang="pl-PL" dirty="0" err="1"/>
              <a:t>Logistic</a:t>
            </a:r>
            <a:r>
              <a:rPr lang="pl-PL" dirty="0"/>
              <a:t> </a:t>
            </a:r>
            <a:r>
              <a:rPr lang="pl-PL" dirty="0" err="1"/>
              <a:t>Regression</a:t>
            </a:r>
            <a:r>
              <a:rPr lang="pl-PL" dirty="0"/>
              <a:t> model</a:t>
            </a:r>
            <a:endParaRPr lang="en-GB" dirty="0"/>
          </a:p>
        </p:txBody>
      </p:sp>
    </p:spTree>
    <p:extLst>
      <p:ext uri="{BB962C8B-B14F-4D97-AF65-F5344CB8AC3E}">
        <p14:creationId xmlns:p14="http://schemas.microsoft.com/office/powerpoint/2010/main" val="329481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az 7">
            <a:extLst>
              <a:ext uri="{FF2B5EF4-FFF2-40B4-BE49-F238E27FC236}">
                <a16:creationId xmlns:a16="http://schemas.microsoft.com/office/drawing/2014/main" id="{16C7250B-79C3-4AAF-972E-E2AD341727F2}"/>
              </a:ext>
            </a:extLst>
          </p:cNvPr>
          <p:cNvPicPr>
            <a:picLocks noChangeAspect="1"/>
          </p:cNvPicPr>
          <p:nvPr/>
        </p:nvPicPr>
        <p:blipFill>
          <a:blip r:embed="rId2"/>
          <a:stretch>
            <a:fillRect/>
          </a:stretch>
        </p:blipFill>
        <p:spPr>
          <a:xfrm>
            <a:off x="1347973" y="2887462"/>
            <a:ext cx="5943600" cy="3657600"/>
          </a:xfrm>
          <a:prstGeom prst="rect">
            <a:avLst/>
          </a:prstGeom>
        </p:spPr>
      </p:pic>
      <p:sp>
        <p:nvSpPr>
          <p:cNvPr id="3" name="pole tekstowe 2">
            <a:extLst>
              <a:ext uri="{FF2B5EF4-FFF2-40B4-BE49-F238E27FC236}">
                <a16:creationId xmlns:a16="http://schemas.microsoft.com/office/drawing/2014/main" id="{DE114EB3-A80B-4CB4-8AA9-A7648C413ED7}"/>
              </a:ext>
            </a:extLst>
          </p:cNvPr>
          <p:cNvSpPr txBox="1"/>
          <p:nvPr/>
        </p:nvSpPr>
        <p:spPr>
          <a:xfrm>
            <a:off x="3193741" y="142500"/>
            <a:ext cx="6094520" cy="369332"/>
          </a:xfrm>
          <a:prstGeom prst="rect">
            <a:avLst/>
          </a:prstGeom>
          <a:noFill/>
        </p:spPr>
        <p:txBody>
          <a:bodyPr wrap="square">
            <a:spAutoFit/>
          </a:bodyPr>
          <a:lstStyle/>
          <a:p>
            <a:pPr algn="l"/>
            <a:r>
              <a:rPr lang="pl-PL" b="1" i="0" dirty="0" err="1">
                <a:solidFill>
                  <a:srgbClr val="333333"/>
                </a:solidFill>
                <a:effectLst/>
                <a:latin typeface="poppins"/>
              </a:rPr>
              <a:t>Importing</a:t>
            </a:r>
            <a:r>
              <a:rPr lang="pl-PL" b="1" i="0" dirty="0">
                <a:solidFill>
                  <a:srgbClr val="333333"/>
                </a:solidFill>
                <a:effectLst/>
                <a:latin typeface="poppins"/>
              </a:rPr>
              <a:t> </a:t>
            </a:r>
            <a:r>
              <a:rPr lang="pl-PL" b="1" i="0" dirty="0" err="1">
                <a:solidFill>
                  <a:srgbClr val="333333"/>
                </a:solidFill>
                <a:effectLst/>
                <a:latin typeface="poppins"/>
              </a:rPr>
              <a:t>Necessary</a:t>
            </a:r>
            <a:r>
              <a:rPr lang="pl-PL" b="1" i="0" dirty="0">
                <a:solidFill>
                  <a:srgbClr val="333333"/>
                </a:solidFill>
                <a:effectLst/>
                <a:latin typeface="poppins"/>
              </a:rPr>
              <a:t> Libraries</a:t>
            </a:r>
          </a:p>
        </p:txBody>
      </p:sp>
      <p:pic>
        <p:nvPicPr>
          <p:cNvPr id="5" name="Obraz 4">
            <a:extLst>
              <a:ext uri="{FF2B5EF4-FFF2-40B4-BE49-F238E27FC236}">
                <a16:creationId xmlns:a16="http://schemas.microsoft.com/office/drawing/2014/main" id="{4711E120-2CF2-4BC8-8E63-CB02F1D9E414}"/>
              </a:ext>
            </a:extLst>
          </p:cNvPr>
          <p:cNvPicPr>
            <a:picLocks noChangeAspect="1"/>
          </p:cNvPicPr>
          <p:nvPr/>
        </p:nvPicPr>
        <p:blipFill>
          <a:blip r:embed="rId3"/>
          <a:stretch>
            <a:fillRect/>
          </a:stretch>
        </p:blipFill>
        <p:spPr>
          <a:xfrm>
            <a:off x="2143915" y="508984"/>
            <a:ext cx="5921943" cy="1763983"/>
          </a:xfrm>
          <a:prstGeom prst="rect">
            <a:avLst/>
          </a:prstGeom>
        </p:spPr>
      </p:pic>
      <p:sp>
        <p:nvSpPr>
          <p:cNvPr id="7" name="pole tekstowe 6">
            <a:extLst>
              <a:ext uri="{FF2B5EF4-FFF2-40B4-BE49-F238E27FC236}">
                <a16:creationId xmlns:a16="http://schemas.microsoft.com/office/drawing/2014/main" id="{2AE93261-EC39-4B0F-A5D8-FF570E009C22}"/>
              </a:ext>
            </a:extLst>
          </p:cNvPr>
          <p:cNvSpPr txBox="1"/>
          <p:nvPr/>
        </p:nvSpPr>
        <p:spPr>
          <a:xfrm>
            <a:off x="1100830" y="2320103"/>
            <a:ext cx="10280341" cy="338554"/>
          </a:xfrm>
          <a:prstGeom prst="rect">
            <a:avLst/>
          </a:prstGeom>
          <a:noFill/>
        </p:spPr>
        <p:txBody>
          <a:bodyPr wrap="square">
            <a:spAutoFit/>
          </a:bodyPr>
          <a:lstStyle/>
          <a:p>
            <a:r>
              <a:rPr lang="en-US" sz="1600" b="0" i="0" dirty="0">
                <a:solidFill>
                  <a:srgbClr val="595858"/>
                </a:solidFill>
                <a:effectLst/>
                <a:latin typeface="roboto" panose="02000000000000000000" pitchFamily="2" charset="0"/>
              </a:rPr>
              <a:t>Now we will prepare our arrays X and Y, where </a:t>
            </a:r>
            <a:r>
              <a:rPr lang="en-US" sz="1600" b="1" i="0" dirty="0">
                <a:solidFill>
                  <a:srgbClr val="595858"/>
                </a:solidFill>
                <a:effectLst/>
                <a:latin typeface="roboto" panose="02000000000000000000" pitchFamily="2" charset="0"/>
              </a:rPr>
              <a:t>X </a:t>
            </a:r>
            <a:r>
              <a:rPr lang="en-US" sz="1600" b="0" i="0" dirty="0">
                <a:solidFill>
                  <a:srgbClr val="595858"/>
                </a:solidFill>
                <a:effectLst/>
                <a:latin typeface="roboto" panose="02000000000000000000" pitchFamily="2" charset="0"/>
              </a:rPr>
              <a:t>is our Image array(Features) and </a:t>
            </a:r>
            <a:r>
              <a:rPr lang="en-US" sz="1600" b="1" i="0" dirty="0">
                <a:solidFill>
                  <a:srgbClr val="595858"/>
                </a:solidFill>
                <a:effectLst/>
                <a:latin typeface="roboto" panose="02000000000000000000" pitchFamily="2" charset="0"/>
              </a:rPr>
              <a:t>Y</a:t>
            </a:r>
            <a:r>
              <a:rPr lang="en-US" sz="1600" b="0" i="0" dirty="0">
                <a:solidFill>
                  <a:srgbClr val="595858"/>
                </a:solidFill>
                <a:effectLst/>
                <a:latin typeface="roboto" panose="02000000000000000000" pitchFamily="2" charset="0"/>
              </a:rPr>
              <a:t> is our label array (0 and 1).</a:t>
            </a:r>
            <a:endParaRPr lang="pl-PL" sz="1600" dirty="0"/>
          </a:p>
        </p:txBody>
      </p:sp>
      <p:pic>
        <p:nvPicPr>
          <p:cNvPr id="11" name="Obraz 10">
            <a:extLst>
              <a:ext uri="{FF2B5EF4-FFF2-40B4-BE49-F238E27FC236}">
                <a16:creationId xmlns:a16="http://schemas.microsoft.com/office/drawing/2014/main" id="{810C49E6-66F1-4BB4-BD5E-A6235D0CF0FC}"/>
              </a:ext>
            </a:extLst>
          </p:cNvPr>
          <p:cNvPicPr>
            <a:picLocks noChangeAspect="1"/>
          </p:cNvPicPr>
          <p:nvPr/>
        </p:nvPicPr>
        <p:blipFill>
          <a:blip r:embed="rId4"/>
          <a:stretch>
            <a:fillRect/>
          </a:stretch>
        </p:blipFill>
        <p:spPr>
          <a:xfrm>
            <a:off x="8939027" y="3567205"/>
            <a:ext cx="1895475" cy="504825"/>
          </a:xfrm>
          <a:prstGeom prst="rect">
            <a:avLst/>
          </a:prstGeom>
        </p:spPr>
      </p:pic>
      <p:pic>
        <p:nvPicPr>
          <p:cNvPr id="13" name="Obraz 12">
            <a:extLst>
              <a:ext uri="{FF2B5EF4-FFF2-40B4-BE49-F238E27FC236}">
                <a16:creationId xmlns:a16="http://schemas.microsoft.com/office/drawing/2014/main" id="{BDFD96BA-1892-4E53-AC4F-E1C52CD376DC}"/>
              </a:ext>
            </a:extLst>
          </p:cNvPr>
          <p:cNvPicPr>
            <a:picLocks noChangeAspect="1"/>
          </p:cNvPicPr>
          <p:nvPr/>
        </p:nvPicPr>
        <p:blipFill>
          <a:blip r:embed="rId5"/>
          <a:stretch>
            <a:fillRect/>
          </a:stretch>
        </p:blipFill>
        <p:spPr>
          <a:xfrm>
            <a:off x="9001171" y="4036381"/>
            <a:ext cx="1905000" cy="438150"/>
          </a:xfrm>
          <a:prstGeom prst="rect">
            <a:avLst/>
          </a:prstGeom>
        </p:spPr>
      </p:pic>
      <p:cxnSp>
        <p:nvCxnSpPr>
          <p:cNvPr id="17" name="Łącznik prosty ze strzałką 16">
            <a:extLst>
              <a:ext uri="{FF2B5EF4-FFF2-40B4-BE49-F238E27FC236}">
                <a16:creationId xmlns:a16="http://schemas.microsoft.com/office/drawing/2014/main" id="{98BAE39F-E511-47D5-B26C-4E8D6AEA1274}"/>
              </a:ext>
            </a:extLst>
          </p:cNvPr>
          <p:cNvCxnSpPr/>
          <p:nvPr/>
        </p:nvCxnSpPr>
        <p:spPr>
          <a:xfrm>
            <a:off x="380307" y="3819617"/>
            <a:ext cx="905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a:extLst>
              <a:ext uri="{FF2B5EF4-FFF2-40B4-BE49-F238E27FC236}">
                <a16:creationId xmlns:a16="http://schemas.microsoft.com/office/drawing/2014/main" id="{BBD23721-E067-482B-A550-FCF935AE4912}"/>
              </a:ext>
            </a:extLst>
          </p:cNvPr>
          <p:cNvCxnSpPr/>
          <p:nvPr/>
        </p:nvCxnSpPr>
        <p:spPr>
          <a:xfrm>
            <a:off x="362551" y="4255456"/>
            <a:ext cx="923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pole tekstowe 19">
            <a:extLst>
              <a:ext uri="{FF2B5EF4-FFF2-40B4-BE49-F238E27FC236}">
                <a16:creationId xmlns:a16="http://schemas.microsoft.com/office/drawing/2014/main" id="{E6171064-81A6-410F-B9F2-D83B09EB28BB}"/>
              </a:ext>
            </a:extLst>
          </p:cNvPr>
          <p:cNvSpPr txBox="1"/>
          <p:nvPr/>
        </p:nvSpPr>
        <p:spPr>
          <a:xfrm>
            <a:off x="6096000" y="4980578"/>
            <a:ext cx="6094520" cy="1477328"/>
          </a:xfrm>
          <a:prstGeom prst="rect">
            <a:avLst/>
          </a:prstGeom>
          <a:noFill/>
        </p:spPr>
        <p:txBody>
          <a:bodyPr wrap="square">
            <a:spAutoFit/>
          </a:bodyPr>
          <a:lstStyle/>
          <a:p>
            <a:pPr algn="l">
              <a:buFont typeface="Arial" panose="020B0604020202020204" pitchFamily="34" charset="0"/>
              <a:buChar char="•"/>
            </a:pPr>
            <a:r>
              <a:rPr lang="en-US" sz="1800" b="0" i="0" dirty="0">
                <a:solidFill>
                  <a:srgbClr val="595858"/>
                </a:solidFill>
                <a:effectLst/>
                <a:latin typeface="roboto" panose="02000000000000000000" pitchFamily="2" charset="0"/>
              </a:rPr>
              <a:t>In the data, the hand sign for 0 is between indices 204 and 408. There are 205 samples for 0.</a:t>
            </a:r>
            <a:endParaRPr lang="pl-PL" sz="1800" b="0" i="0" dirty="0">
              <a:solidFill>
                <a:srgbClr val="595858"/>
              </a:solidFill>
              <a:effectLst/>
              <a:latin typeface="roboto" panose="02000000000000000000" pitchFamily="2" charset="0"/>
            </a:endParaRPr>
          </a:p>
          <a:p>
            <a:pPr algn="l">
              <a:buFont typeface="Arial" panose="020B0604020202020204" pitchFamily="34" charset="0"/>
              <a:buChar char="•"/>
            </a:pPr>
            <a:endParaRPr lang="en-US" sz="1800" b="0" i="0" dirty="0">
              <a:solidFill>
                <a:srgbClr val="595858"/>
              </a:solidFill>
              <a:effectLst/>
              <a:latin typeface="roboto" panose="02000000000000000000" pitchFamily="2" charset="0"/>
            </a:endParaRPr>
          </a:p>
          <a:p>
            <a:pPr algn="l">
              <a:buFont typeface="Arial" panose="020B0604020202020204" pitchFamily="34" charset="0"/>
              <a:buChar char="•"/>
            </a:pPr>
            <a:r>
              <a:rPr lang="en-US" sz="1800" b="0" i="0" dirty="0">
                <a:solidFill>
                  <a:srgbClr val="595858"/>
                </a:solidFill>
                <a:effectLst/>
                <a:latin typeface="roboto" panose="02000000000000000000" pitchFamily="2" charset="0"/>
              </a:rPr>
              <a:t>Also, the hand sign for 1 is between indices 822 and 1027. There are 206 samples.</a:t>
            </a:r>
            <a:endParaRPr lang="pl-PL" sz="1800" b="0" i="0" dirty="0">
              <a:solidFill>
                <a:srgbClr val="595858"/>
              </a:solidFill>
              <a:effectLst/>
              <a:latin typeface="roboto" panose="02000000000000000000" pitchFamily="2" charset="0"/>
            </a:endParaRPr>
          </a:p>
        </p:txBody>
      </p:sp>
      <p:sp>
        <p:nvSpPr>
          <p:cNvPr id="2" name="pole tekstowe 1">
            <a:extLst>
              <a:ext uri="{FF2B5EF4-FFF2-40B4-BE49-F238E27FC236}">
                <a16:creationId xmlns:a16="http://schemas.microsoft.com/office/drawing/2014/main" id="{ED37AEE3-C859-4D03-9604-90505C24A957}"/>
              </a:ext>
            </a:extLst>
          </p:cNvPr>
          <p:cNvSpPr txBox="1"/>
          <p:nvPr/>
        </p:nvSpPr>
        <p:spPr>
          <a:xfrm>
            <a:off x="8065858" y="2752078"/>
            <a:ext cx="3670422" cy="646331"/>
          </a:xfrm>
          <a:prstGeom prst="rect">
            <a:avLst/>
          </a:prstGeom>
          <a:noFill/>
          <a:ln w="28575">
            <a:solidFill>
              <a:srgbClr val="FF0000"/>
            </a:solidFill>
          </a:ln>
        </p:spPr>
        <p:txBody>
          <a:bodyPr wrap="square" rtlCol="0">
            <a:spAutoFit/>
          </a:bodyPr>
          <a:lstStyle/>
          <a:p>
            <a:r>
              <a:rPr lang="pl-PL" dirty="0" err="1"/>
              <a:t>Find</a:t>
            </a:r>
            <a:r>
              <a:rPr lang="pl-PL" dirty="0"/>
              <a:t> in </a:t>
            </a:r>
            <a:r>
              <a:rPr lang="pl-PL" dirty="0" err="1"/>
              <a:t>Teams</a:t>
            </a:r>
            <a:r>
              <a:rPr lang="pl-PL" dirty="0"/>
              <a:t> „</a:t>
            </a:r>
            <a:r>
              <a:rPr lang="pl-PL" dirty="0" err="1"/>
              <a:t>files</a:t>
            </a:r>
            <a:r>
              <a:rPr lang="pl-PL" dirty="0"/>
              <a:t>” </a:t>
            </a:r>
            <a:r>
              <a:rPr lang="pl-PL" dirty="0" err="1"/>
              <a:t>input</a:t>
            </a:r>
            <a:r>
              <a:rPr lang="pl-PL" dirty="0"/>
              <a:t> folder and </a:t>
            </a:r>
            <a:r>
              <a:rPr lang="pl-PL" dirty="0" err="1"/>
              <a:t>download</a:t>
            </a:r>
            <a:r>
              <a:rPr lang="pl-PL" dirty="0"/>
              <a:t> </a:t>
            </a:r>
            <a:r>
              <a:rPr lang="pl-PL" dirty="0" err="1"/>
              <a:t>it</a:t>
            </a:r>
            <a:r>
              <a:rPr lang="pl-PL" dirty="0"/>
              <a:t> to </a:t>
            </a:r>
            <a:r>
              <a:rPr lang="pl-PL" dirty="0" err="1"/>
              <a:t>Your</a:t>
            </a:r>
            <a:r>
              <a:rPr lang="pl-PL" dirty="0"/>
              <a:t> desktop </a:t>
            </a:r>
          </a:p>
        </p:txBody>
      </p:sp>
    </p:spTree>
    <p:extLst>
      <p:ext uri="{BB962C8B-B14F-4D97-AF65-F5344CB8AC3E}">
        <p14:creationId xmlns:p14="http://schemas.microsoft.com/office/powerpoint/2010/main" val="209513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raz 10">
            <a:extLst>
              <a:ext uri="{FF2B5EF4-FFF2-40B4-BE49-F238E27FC236}">
                <a16:creationId xmlns:a16="http://schemas.microsoft.com/office/drawing/2014/main" id="{2AEE93E4-868A-46A7-B0A5-378070D2896B}"/>
              </a:ext>
            </a:extLst>
          </p:cNvPr>
          <p:cNvPicPr>
            <a:picLocks noChangeAspect="1"/>
          </p:cNvPicPr>
          <p:nvPr/>
        </p:nvPicPr>
        <p:blipFill>
          <a:blip r:embed="rId2"/>
          <a:stretch>
            <a:fillRect/>
          </a:stretch>
        </p:blipFill>
        <p:spPr>
          <a:xfrm>
            <a:off x="757563" y="4196370"/>
            <a:ext cx="4740675" cy="1965890"/>
          </a:xfrm>
          <a:prstGeom prst="rect">
            <a:avLst/>
          </a:prstGeom>
        </p:spPr>
      </p:pic>
      <p:sp>
        <p:nvSpPr>
          <p:cNvPr id="13" name="pole tekstowe 12">
            <a:extLst>
              <a:ext uri="{FF2B5EF4-FFF2-40B4-BE49-F238E27FC236}">
                <a16:creationId xmlns:a16="http://schemas.microsoft.com/office/drawing/2014/main" id="{1ACE8DFE-3DF0-4D5C-8C0A-C69B86F499E8}"/>
              </a:ext>
            </a:extLst>
          </p:cNvPr>
          <p:cNvSpPr txBox="1"/>
          <p:nvPr/>
        </p:nvSpPr>
        <p:spPr>
          <a:xfrm>
            <a:off x="5998344" y="4303708"/>
            <a:ext cx="5436093" cy="2246769"/>
          </a:xfrm>
          <a:prstGeom prst="rect">
            <a:avLst/>
          </a:prstGeom>
          <a:noFill/>
        </p:spPr>
        <p:txBody>
          <a:bodyPr wrap="square">
            <a:spAutoFit/>
          </a:bodyPr>
          <a:lstStyle/>
          <a:p>
            <a:pPr algn="l"/>
            <a:r>
              <a:rPr lang="en-US" sz="1400" b="0" i="0" dirty="0">
                <a:solidFill>
                  <a:srgbClr val="595858"/>
                </a:solidFill>
                <a:effectLst/>
                <a:latin typeface="roboto" panose="02000000000000000000" pitchFamily="2" charset="0"/>
              </a:rPr>
              <a:t>To create our X array, we first slice and concatenate our segments of 0’s and 1’s hand sign images from the dataset to the array X.</a:t>
            </a:r>
            <a:endParaRPr lang="pl-PL" sz="1400" b="0" i="0" dirty="0">
              <a:solidFill>
                <a:srgbClr val="595858"/>
              </a:solidFill>
              <a:effectLst/>
              <a:latin typeface="roboto" panose="02000000000000000000" pitchFamily="2" charset="0"/>
            </a:endParaRPr>
          </a:p>
          <a:p>
            <a:pPr algn="l"/>
            <a:r>
              <a:rPr lang="en-US" sz="1400" b="0" i="0" dirty="0">
                <a:solidFill>
                  <a:srgbClr val="595858"/>
                </a:solidFill>
                <a:effectLst/>
                <a:latin typeface="roboto" panose="02000000000000000000" pitchFamily="2" charset="0"/>
              </a:rPr>
              <a:t>Next we do something similar with Y,</a:t>
            </a:r>
            <a:r>
              <a:rPr lang="pl-PL" sz="1400" b="0" i="0" dirty="0">
                <a:solidFill>
                  <a:srgbClr val="595858"/>
                </a:solidFill>
                <a:effectLst/>
                <a:latin typeface="roboto" panose="02000000000000000000" pitchFamily="2" charset="0"/>
              </a:rPr>
              <a:t> </a:t>
            </a:r>
            <a:r>
              <a:rPr lang="en-US" sz="1400" b="0" i="0" dirty="0">
                <a:solidFill>
                  <a:srgbClr val="595858"/>
                </a:solidFill>
                <a:effectLst/>
                <a:latin typeface="roboto" panose="02000000000000000000" pitchFamily="2" charset="0"/>
              </a:rPr>
              <a:t>but use the labels instead.</a:t>
            </a:r>
            <a:endParaRPr lang="pl-PL" sz="1400" b="0" i="0" dirty="0">
              <a:solidFill>
                <a:srgbClr val="595858"/>
              </a:solidFill>
              <a:effectLst/>
              <a:latin typeface="roboto" panose="02000000000000000000" pitchFamily="2" charset="0"/>
            </a:endParaRPr>
          </a:p>
          <a:p>
            <a:pPr algn="l"/>
            <a:endParaRPr lang="en-US" sz="1400" b="0" i="0" dirty="0">
              <a:solidFill>
                <a:srgbClr val="595858"/>
              </a:solidFill>
              <a:effectLst/>
              <a:latin typeface="roboto" panose="02000000000000000000" pitchFamily="2" charset="0"/>
            </a:endParaRPr>
          </a:p>
          <a:p>
            <a:pPr marL="342900" indent="-342900" algn="l">
              <a:buAutoNum type="arabicParenR"/>
            </a:pPr>
            <a:r>
              <a:rPr lang="en-US" sz="1400" b="0" i="0" dirty="0">
                <a:solidFill>
                  <a:srgbClr val="595858"/>
                </a:solidFill>
                <a:effectLst/>
                <a:latin typeface="roboto" panose="02000000000000000000" pitchFamily="2" charset="0"/>
              </a:rPr>
              <a:t>So we see that the shape of our X array is (410, 64, 64)</a:t>
            </a:r>
            <a:endParaRPr lang="pl-PL" sz="1400" b="0" i="0" dirty="0">
              <a:solidFill>
                <a:srgbClr val="595858"/>
              </a:solidFill>
              <a:effectLst/>
              <a:latin typeface="roboto" panose="02000000000000000000" pitchFamily="2" charset="0"/>
            </a:endParaRPr>
          </a:p>
          <a:p>
            <a:pPr algn="l"/>
            <a:endParaRPr lang="en-US" sz="1400" b="0" i="0" dirty="0">
              <a:solidFill>
                <a:srgbClr val="595858"/>
              </a:solidFill>
              <a:effectLst/>
              <a:latin typeface="roboto" panose="02000000000000000000" pitchFamily="2" charset="0"/>
            </a:endParaRPr>
          </a:p>
          <a:p>
            <a:pPr algn="l">
              <a:buFont typeface="Arial" panose="020B0604020202020204" pitchFamily="34" charset="0"/>
              <a:buChar char="•"/>
            </a:pPr>
            <a:r>
              <a:rPr lang="en-US" sz="1400" b="0" i="0" dirty="0">
                <a:solidFill>
                  <a:srgbClr val="595858"/>
                </a:solidFill>
                <a:effectLst/>
                <a:latin typeface="roboto" panose="02000000000000000000" pitchFamily="2" charset="0"/>
              </a:rPr>
              <a:t>The 410 means 205 images of 0, 205 images of 1.</a:t>
            </a:r>
          </a:p>
          <a:p>
            <a:pPr algn="l">
              <a:buFont typeface="Arial" panose="020B0604020202020204" pitchFamily="34" charset="0"/>
              <a:buChar char="•"/>
            </a:pPr>
            <a:r>
              <a:rPr lang="en-US" sz="1400" b="0" i="0" dirty="0">
                <a:solidFill>
                  <a:srgbClr val="595858"/>
                </a:solidFill>
                <a:effectLst/>
                <a:latin typeface="roboto" panose="02000000000000000000" pitchFamily="2" charset="0"/>
              </a:rPr>
              <a:t>the 64 means that the size of our images is 64 x 64 pixels.</a:t>
            </a:r>
            <a:endParaRPr lang="pl-PL" sz="1400" b="0" i="0" dirty="0">
              <a:solidFill>
                <a:srgbClr val="595858"/>
              </a:solidFill>
              <a:effectLst/>
              <a:latin typeface="roboto" panose="02000000000000000000" pitchFamily="2" charset="0"/>
            </a:endParaRPr>
          </a:p>
          <a:p>
            <a:pPr algn="l"/>
            <a:endParaRPr lang="en-US" sz="1400" b="0" i="0" dirty="0">
              <a:solidFill>
                <a:srgbClr val="595858"/>
              </a:solidFill>
              <a:effectLst/>
              <a:latin typeface="roboto" panose="02000000000000000000" pitchFamily="2" charset="0"/>
            </a:endParaRPr>
          </a:p>
          <a:p>
            <a:pPr algn="l"/>
            <a:r>
              <a:rPr lang="en-US" sz="1400" b="0" i="0" dirty="0">
                <a:solidFill>
                  <a:srgbClr val="595858"/>
                </a:solidFill>
                <a:effectLst/>
                <a:latin typeface="roboto" panose="02000000000000000000" pitchFamily="2" charset="0"/>
              </a:rPr>
              <a:t>2) The shape of Y is (410,1) thus 410 1’s and 0’s.</a:t>
            </a:r>
          </a:p>
        </p:txBody>
      </p:sp>
      <p:pic>
        <p:nvPicPr>
          <p:cNvPr id="8" name="Obraz 7">
            <a:extLst>
              <a:ext uri="{FF2B5EF4-FFF2-40B4-BE49-F238E27FC236}">
                <a16:creationId xmlns:a16="http://schemas.microsoft.com/office/drawing/2014/main" id="{E4FFCC42-D24D-4CBC-913D-44C1D90371B0}"/>
              </a:ext>
            </a:extLst>
          </p:cNvPr>
          <p:cNvPicPr>
            <a:picLocks noChangeAspect="1"/>
          </p:cNvPicPr>
          <p:nvPr/>
        </p:nvPicPr>
        <p:blipFill>
          <a:blip r:embed="rId3"/>
          <a:stretch>
            <a:fillRect/>
          </a:stretch>
        </p:blipFill>
        <p:spPr>
          <a:xfrm>
            <a:off x="3746076" y="303647"/>
            <a:ext cx="4276725" cy="1895475"/>
          </a:xfrm>
          <a:prstGeom prst="rect">
            <a:avLst/>
          </a:prstGeom>
        </p:spPr>
      </p:pic>
      <p:sp>
        <p:nvSpPr>
          <p:cNvPr id="2" name="pole tekstowe 1">
            <a:extLst>
              <a:ext uri="{FF2B5EF4-FFF2-40B4-BE49-F238E27FC236}">
                <a16:creationId xmlns:a16="http://schemas.microsoft.com/office/drawing/2014/main" id="{DEAA1A5D-2F73-4752-9FB9-90F9791FC272}"/>
              </a:ext>
            </a:extLst>
          </p:cNvPr>
          <p:cNvSpPr txBox="1"/>
          <p:nvPr/>
        </p:nvSpPr>
        <p:spPr>
          <a:xfrm>
            <a:off x="568171" y="701336"/>
            <a:ext cx="3258105" cy="1200329"/>
          </a:xfrm>
          <a:prstGeom prst="rect">
            <a:avLst/>
          </a:prstGeom>
          <a:noFill/>
          <a:ln w="28575">
            <a:solidFill>
              <a:srgbClr val="FF0000"/>
            </a:solidFill>
          </a:ln>
        </p:spPr>
        <p:txBody>
          <a:bodyPr wrap="square" rtlCol="0">
            <a:spAutoFit/>
          </a:bodyPr>
          <a:lstStyle/>
          <a:p>
            <a:r>
              <a:rPr lang="pl-PL" dirty="0" err="1"/>
              <a:t>You</a:t>
            </a:r>
            <a:r>
              <a:rPr lang="pl-PL" dirty="0"/>
              <a:t> </a:t>
            </a:r>
            <a:r>
              <a:rPr lang="pl-PL" dirty="0" err="1"/>
              <a:t>can</a:t>
            </a:r>
            <a:r>
              <a:rPr lang="pl-PL" dirty="0"/>
              <a:t> </a:t>
            </a:r>
            <a:r>
              <a:rPr lang="pl-PL" dirty="0" err="1"/>
              <a:t>find</a:t>
            </a:r>
            <a:r>
              <a:rPr lang="pl-PL" dirty="0"/>
              <a:t> </a:t>
            </a:r>
            <a:r>
              <a:rPr lang="pl-PL" dirty="0" err="1"/>
              <a:t>another</a:t>
            </a:r>
            <a:r>
              <a:rPr lang="pl-PL" dirty="0"/>
              <a:t> </a:t>
            </a:r>
            <a:r>
              <a:rPr lang="pl-PL" dirty="0" err="1"/>
              <a:t>couples</a:t>
            </a:r>
            <a:r>
              <a:rPr lang="pl-PL" dirty="0"/>
              <a:t> of </a:t>
            </a:r>
            <a:r>
              <a:rPr lang="pl-PL" dirty="0" err="1"/>
              <a:t>digit</a:t>
            </a:r>
            <a:r>
              <a:rPr lang="pl-PL" dirty="0"/>
              <a:t> </a:t>
            </a:r>
            <a:r>
              <a:rPr lang="pl-PL" dirty="0" err="1"/>
              <a:t>signs</a:t>
            </a:r>
            <a:r>
              <a:rPr lang="pl-PL" dirty="0"/>
              <a:t> </a:t>
            </a:r>
            <a:r>
              <a:rPr lang="pl-PL" dirty="0" err="1"/>
              <a:t>changing</a:t>
            </a:r>
            <a:r>
              <a:rPr lang="pl-PL" dirty="0"/>
              <a:t> a </a:t>
            </a:r>
            <a:r>
              <a:rPr lang="pl-PL" dirty="0" err="1"/>
              <a:t>numbers</a:t>
            </a:r>
            <a:r>
              <a:rPr lang="pl-PL" dirty="0"/>
              <a:t> of </a:t>
            </a:r>
            <a:r>
              <a:rPr lang="pl-PL" dirty="0" err="1"/>
              <a:t>images</a:t>
            </a:r>
            <a:r>
              <a:rPr lang="pl-PL" dirty="0"/>
              <a:t> in the </a:t>
            </a:r>
            <a:r>
              <a:rPr lang="pl-PL" dirty="0" err="1"/>
              <a:t>code</a:t>
            </a:r>
            <a:r>
              <a:rPr lang="pl-PL" dirty="0"/>
              <a:t> in </a:t>
            </a:r>
            <a:r>
              <a:rPr lang="pl-PL" dirty="0" err="1"/>
              <a:t>previous</a:t>
            </a:r>
            <a:r>
              <a:rPr lang="pl-PL" dirty="0"/>
              <a:t> </a:t>
            </a:r>
            <a:r>
              <a:rPr lang="pl-PL" dirty="0" err="1"/>
              <a:t>page</a:t>
            </a:r>
            <a:r>
              <a:rPr lang="pl-PL" dirty="0"/>
              <a:t>.</a:t>
            </a:r>
          </a:p>
        </p:txBody>
      </p:sp>
    </p:spTree>
    <p:extLst>
      <p:ext uri="{BB962C8B-B14F-4D97-AF65-F5344CB8AC3E}">
        <p14:creationId xmlns:p14="http://schemas.microsoft.com/office/powerpoint/2010/main" val="330736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ECAF6AB9-F8FF-4014-BAFB-E18A2D021C7A}"/>
              </a:ext>
            </a:extLst>
          </p:cNvPr>
          <p:cNvSpPr txBox="1"/>
          <p:nvPr/>
        </p:nvSpPr>
        <p:spPr>
          <a:xfrm>
            <a:off x="1109709" y="192518"/>
            <a:ext cx="10715348" cy="1077218"/>
          </a:xfrm>
          <a:prstGeom prst="rect">
            <a:avLst/>
          </a:prstGeom>
          <a:noFill/>
          <a:ln w="28575">
            <a:solidFill>
              <a:srgbClr val="FF0000"/>
            </a:solidFill>
          </a:ln>
        </p:spPr>
        <p:txBody>
          <a:bodyPr wrap="square">
            <a:spAutoFit/>
          </a:bodyPr>
          <a:lstStyle/>
          <a:p>
            <a:pPr algn="l"/>
            <a:r>
              <a:rPr lang="en-US" sz="1600" b="0" i="0" dirty="0">
                <a:solidFill>
                  <a:srgbClr val="595858"/>
                </a:solidFill>
                <a:effectLst/>
                <a:latin typeface="roboto" panose="02000000000000000000" pitchFamily="2" charset="0"/>
              </a:rPr>
              <a:t>3) Now we split X and Y into train and test sets.</a:t>
            </a:r>
          </a:p>
          <a:p>
            <a:pPr algn="l">
              <a:buFont typeface="Arial" panose="020B0604020202020204" pitchFamily="34" charset="0"/>
              <a:buChar char="•"/>
            </a:pPr>
            <a:r>
              <a:rPr lang="en-US" sz="1600" b="0" i="0" dirty="0">
                <a:solidFill>
                  <a:srgbClr val="595858"/>
                </a:solidFill>
                <a:effectLst/>
                <a:latin typeface="roboto" panose="02000000000000000000" pitchFamily="2" charset="0"/>
              </a:rPr>
              <a:t>train = </a:t>
            </a:r>
            <a:r>
              <a:rPr lang="pl-PL" sz="1600" b="0" i="0" dirty="0">
                <a:solidFill>
                  <a:srgbClr val="595858"/>
                </a:solidFill>
                <a:effectLst/>
                <a:latin typeface="roboto" panose="02000000000000000000" pitchFamily="2" charset="0"/>
              </a:rPr>
              <a:t>8</a:t>
            </a:r>
            <a:r>
              <a:rPr lang="en-US" sz="1600" b="0" i="0" dirty="0">
                <a:solidFill>
                  <a:srgbClr val="595858"/>
                </a:solidFill>
                <a:effectLst/>
                <a:latin typeface="roboto" panose="02000000000000000000" pitchFamily="2" charset="0"/>
              </a:rPr>
              <a:t>5%, t</a:t>
            </a:r>
            <a:r>
              <a:rPr lang="pl-PL" sz="1600" b="0" i="0" dirty="0" err="1">
                <a:solidFill>
                  <a:srgbClr val="595858"/>
                </a:solidFill>
                <a:effectLst/>
                <a:latin typeface="roboto" panose="02000000000000000000" pitchFamily="2" charset="0"/>
              </a:rPr>
              <a:t>est</a:t>
            </a:r>
            <a:r>
              <a:rPr lang="en-US" sz="1600" b="0" i="0" dirty="0">
                <a:solidFill>
                  <a:srgbClr val="595858"/>
                </a:solidFill>
                <a:effectLst/>
                <a:latin typeface="roboto" panose="02000000000000000000" pitchFamily="2" charset="0"/>
              </a:rPr>
              <a:t> = </a:t>
            </a:r>
            <a:r>
              <a:rPr lang="pl-PL" sz="1600" b="0" i="0" dirty="0">
                <a:solidFill>
                  <a:srgbClr val="595858"/>
                </a:solidFill>
                <a:effectLst/>
                <a:latin typeface="roboto" panose="02000000000000000000" pitchFamily="2" charset="0"/>
              </a:rPr>
              <a:t>1</a:t>
            </a:r>
            <a:r>
              <a:rPr lang="en-US" sz="1600" b="0" i="0" dirty="0">
                <a:solidFill>
                  <a:srgbClr val="595858"/>
                </a:solidFill>
                <a:effectLst/>
                <a:latin typeface="roboto" panose="02000000000000000000" pitchFamily="2" charset="0"/>
              </a:rPr>
              <a:t>5%</a:t>
            </a:r>
          </a:p>
          <a:p>
            <a:pPr algn="l">
              <a:buFont typeface="Arial" panose="020B0604020202020204" pitchFamily="34" charset="0"/>
              <a:buChar char="•"/>
            </a:pPr>
            <a:r>
              <a:rPr lang="en-US" sz="1600" b="0" i="0" dirty="0" err="1">
                <a:solidFill>
                  <a:srgbClr val="595858"/>
                </a:solidFill>
                <a:effectLst/>
                <a:latin typeface="roboto" panose="02000000000000000000" pitchFamily="2" charset="0"/>
              </a:rPr>
              <a:t>random_state</a:t>
            </a:r>
            <a:r>
              <a:rPr lang="en-US" sz="1600" b="0" i="0" dirty="0">
                <a:solidFill>
                  <a:srgbClr val="595858"/>
                </a:solidFill>
                <a:effectLst/>
                <a:latin typeface="roboto" panose="02000000000000000000" pitchFamily="2" charset="0"/>
              </a:rPr>
              <a:t> =</a:t>
            </a:r>
            <a:r>
              <a:rPr lang="pl-PL" sz="1600" b="0" i="0" dirty="0">
                <a:solidFill>
                  <a:srgbClr val="595858"/>
                </a:solidFill>
                <a:effectLst/>
                <a:latin typeface="roboto" panose="02000000000000000000" pitchFamily="2" charset="0"/>
              </a:rPr>
              <a:t> 42.</a:t>
            </a:r>
            <a:r>
              <a:rPr lang="en-US" sz="1600" b="0" i="0" dirty="0">
                <a:solidFill>
                  <a:srgbClr val="595858"/>
                </a:solidFill>
                <a:effectLst/>
                <a:latin typeface="roboto" panose="02000000000000000000" pitchFamily="2" charset="0"/>
              </a:rPr>
              <a:t> Uses a particular seed while randomizing, thus if the cell runs multiple times, the random number generated does not change every time. The same test and train distribution are created every time.</a:t>
            </a:r>
          </a:p>
        </p:txBody>
      </p:sp>
      <p:pic>
        <p:nvPicPr>
          <p:cNvPr id="7" name="Obraz 6">
            <a:extLst>
              <a:ext uri="{FF2B5EF4-FFF2-40B4-BE49-F238E27FC236}">
                <a16:creationId xmlns:a16="http://schemas.microsoft.com/office/drawing/2014/main" id="{DC212135-0123-427D-B68B-AA55E62F1B96}"/>
              </a:ext>
            </a:extLst>
          </p:cNvPr>
          <p:cNvPicPr>
            <a:picLocks noChangeAspect="1"/>
          </p:cNvPicPr>
          <p:nvPr/>
        </p:nvPicPr>
        <p:blipFill>
          <a:blip r:embed="rId2"/>
          <a:stretch>
            <a:fillRect/>
          </a:stretch>
        </p:blipFill>
        <p:spPr>
          <a:xfrm>
            <a:off x="4541899" y="1594605"/>
            <a:ext cx="6677025" cy="2124075"/>
          </a:xfrm>
          <a:prstGeom prst="rect">
            <a:avLst/>
          </a:prstGeom>
        </p:spPr>
      </p:pic>
      <p:sp>
        <p:nvSpPr>
          <p:cNvPr id="9" name="pole tekstowe 8">
            <a:extLst>
              <a:ext uri="{FF2B5EF4-FFF2-40B4-BE49-F238E27FC236}">
                <a16:creationId xmlns:a16="http://schemas.microsoft.com/office/drawing/2014/main" id="{7E29A3DA-2269-4B34-99C9-6FD1088C1697}"/>
              </a:ext>
            </a:extLst>
          </p:cNvPr>
          <p:cNvSpPr txBox="1"/>
          <p:nvPr/>
        </p:nvSpPr>
        <p:spPr>
          <a:xfrm>
            <a:off x="1109709" y="2656642"/>
            <a:ext cx="3318030" cy="1169551"/>
          </a:xfrm>
          <a:prstGeom prst="rect">
            <a:avLst/>
          </a:prstGeom>
          <a:noFill/>
        </p:spPr>
        <p:txBody>
          <a:bodyPr wrap="square">
            <a:spAutoFit/>
          </a:bodyPr>
          <a:lstStyle/>
          <a:p>
            <a:r>
              <a:rPr lang="en-US" sz="1400" b="0" i="0" dirty="0">
                <a:solidFill>
                  <a:srgbClr val="595858"/>
                </a:solidFill>
                <a:effectLst/>
                <a:latin typeface="roboto" panose="02000000000000000000" pitchFamily="2" charset="0"/>
              </a:rPr>
              <a:t>We have a 3 Dimensional input array, so we have to flatten it to 2D to feed into our first Deep Learning model. Since y is already 2D, we leave it just as it is.</a:t>
            </a:r>
            <a:endParaRPr lang="pl-PL" sz="1400" dirty="0"/>
          </a:p>
        </p:txBody>
      </p:sp>
      <p:sp>
        <p:nvSpPr>
          <p:cNvPr id="10" name="pole tekstowe 9">
            <a:extLst>
              <a:ext uri="{FF2B5EF4-FFF2-40B4-BE49-F238E27FC236}">
                <a16:creationId xmlns:a16="http://schemas.microsoft.com/office/drawing/2014/main" id="{62CFA81A-9A27-4F94-9BAE-8D8EC40272CF}"/>
              </a:ext>
            </a:extLst>
          </p:cNvPr>
          <p:cNvSpPr txBox="1"/>
          <p:nvPr/>
        </p:nvSpPr>
        <p:spPr>
          <a:xfrm>
            <a:off x="470517" y="4257435"/>
            <a:ext cx="3764132" cy="2308324"/>
          </a:xfrm>
          <a:prstGeom prst="rect">
            <a:avLst/>
          </a:prstGeom>
          <a:noFill/>
          <a:ln>
            <a:solidFill>
              <a:srgbClr val="FF0000"/>
            </a:solidFill>
          </a:ln>
        </p:spPr>
        <p:txBody>
          <a:bodyPr wrap="square">
            <a:spAutoFit/>
          </a:bodyPr>
          <a:lstStyle/>
          <a:p>
            <a:r>
              <a:rPr lang="en-US" sz="1600" b="0" i="0" dirty="0">
                <a:solidFill>
                  <a:srgbClr val="595858"/>
                </a:solidFill>
                <a:effectLst/>
                <a:latin typeface="roboto" panose="02000000000000000000" pitchFamily="2" charset="0"/>
              </a:rPr>
              <a:t>Now we have a total of 348 images, each with 4096 pixels in the training array X. And 62 images of the same pixel density 4096 in the test array. </a:t>
            </a:r>
            <a:endParaRPr lang="pl-PL" sz="1600" b="0" i="0" dirty="0">
              <a:solidFill>
                <a:srgbClr val="595858"/>
              </a:solidFill>
              <a:effectLst/>
              <a:latin typeface="roboto" panose="02000000000000000000" pitchFamily="2" charset="0"/>
            </a:endParaRPr>
          </a:p>
          <a:p>
            <a:endParaRPr lang="pl-PL" sz="1600" dirty="0">
              <a:solidFill>
                <a:srgbClr val="595858"/>
              </a:solidFill>
              <a:latin typeface="roboto" panose="02000000000000000000" pitchFamily="2" charset="0"/>
            </a:endParaRPr>
          </a:p>
          <a:p>
            <a:r>
              <a:rPr lang="en-US" sz="1600" b="0" i="0" dirty="0">
                <a:solidFill>
                  <a:srgbClr val="595858"/>
                </a:solidFill>
                <a:effectLst/>
                <a:latin typeface="roboto" panose="02000000000000000000" pitchFamily="2" charset="0"/>
              </a:rPr>
              <a:t>Now we transpose</a:t>
            </a:r>
            <a:r>
              <a:rPr lang="pl-PL" sz="1600" b="0" i="0" dirty="0">
                <a:solidFill>
                  <a:srgbClr val="595858"/>
                </a:solidFill>
                <a:effectLst/>
                <a:latin typeface="roboto" panose="02000000000000000000" pitchFamily="2" charset="0"/>
              </a:rPr>
              <a:t> (T)</a:t>
            </a:r>
            <a:r>
              <a:rPr lang="en-US" sz="1600" b="0" i="0" dirty="0">
                <a:solidFill>
                  <a:srgbClr val="595858"/>
                </a:solidFill>
                <a:effectLst/>
                <a:latin typeface="roboto" panose="02000000000000000000" pitchFamily="2" charset="0"/>
              </a:rPr>
              <a:t> the arrays. This is just a personal choice and you will see in the upcoming codes why I di</a:t>
            </a:r>
            <a:r>
              <a:rPr lang="pl-PL" sz="1600" b="0" i="0" dirty="0">
                <a:solidFill>
                  <a:srgbClr val="595858"/>
                </a:solidFill>
                <a:effectLst/>
                <a:latin typeface="roboto" panose="02000000000000000000" pitchFamily="2" charset="0"/>
              </a:rPr>
              <a:t>d</a:t>
            </a:r>
            <a:r>
              <a:rPr lang="en-US" sz="1600" b="0" i="0" dirty="0">
                <a:solidFill>
                  <a:srgbClr val="595858"/>
                </a:solidFill>
                <a:effectLst/>
                <a:latin typeface="roboto" panose="02000000000000000000" pitchFamily="2" charset="0"/>
              </a:rPr>
              <a:t> this.</a:t>
            </a:r>
            <a:endParaRPr lang="pl-PL" sz="1600" dirty="0"/>
          </a:p>
        </p:txBody>
      </p:sp>
      <p:pic>
        <p:nvPicPr>
          <p:cNvPr id="11" name="Obraz 10">
            <a:extLst>
              <a:ext uri="{FF2B5EF4-FFF2-40B4-BE49-F238E27FC236}">
                <a16:creationId xmlns:a16="http://schemas.microsoft.com/office/drawing/2014/main" id="{5DD0F7D4-40DA-4DA9-A0D8-18A8C229B14D}"/>
              </a:ext>
            </a:extLst>
          </p:cNvPr>
          <p:cNvPicPr>
            <a:picLocks noChangeAspect="1"/>
          </p:cNvPicPr>
          <p:nvPr/>
        </p:nvPicPr>
        <p:blipFill>
          <a:blip r:embed="rId3"/>
          <a:stretch>
            <a:fillRect/>
          </a:stretch>
        </p:blipFill>
        <p:spPr>
          <a:xfrm>
            <a:off x="4427739" y="4176551"/>
            <a:ext cx="5772704" cy="2257076"/>
          </a:xfrm>
          <a:prstGeom prst="rect">
            <a:avLst/>
          </a:prstGeom>
        </p:spPr>
      </p:pic>
      <p:sp>
        <p:nvSpPr>
          <p:cNvPr id="2" name="pole tekstowe 1">
            <a:extLst>
              <a:ext uri="{FF2B5EF4-FFF2-40B4-BE49-F238E27FC236}">
                <a16:creationId xmlns:a16="http://schemas.microsoft.com/office/drawing/2014/main" id="{5CBDEF91-52B8-4B38-8152-B8C428A554DC}"/>
              </a:ext>
            </a:extLst>
          </p:cNvPr>
          <p:cNvSpPr txBox="1"/>
          <p:nvPr/>
        </p:nvSpPr>
        <p:spPr>
          <a:xfrm>
            <a:off x="470517" y="2201662"/>
            <a:ext cx="2521258" cy="369332"/>
          </a:xfrm>
          <a:prstGeom prst="rect">
            <a:avLst/>
          </a:prstGeom>
          <a:noFill/>
          <a:ln>
            <a:solidFill>
              <a:srgbClr val="FF0000"/>
            </a:solidFill>
          </a:ln>
        </p:spPr>
        <p:txBody>
          <a:bodyPr wrap="square" rtlCol="0">
            <a:spAutoFit/>
          </a:bodyPr>
          <a:lstStyle/>
          <a:p>
            <a:r>
              <a:rPr lang="pl-PL" dirty="0" err="1"/>
              <a:t>Flattening</a:t>
            </a:r>
            <a:r>
              <a:rPr lang="pl-PL" dirty="0"/>
              <a:t> image</a:t>
            </a:r>
          </a:p>
        </p:txBody>
      </p:sp>
    </p:spTree>
    <p:extLst>
      <p:ext uri="{BB962C8B-B14F-4D97-AF65-F5344CB8AC3E}">
        <p14:creationId xmlns:p14="http://schemas.microsoft.com/office/powerpoint/2010/main" val="226643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A536A044-010B-4905-A6F5-C31EA0ACAEEF}"/>
              </a:ext>
            </a:extLst>
          </p:cNvPr>
          <p:cNvSpPr txBox="1"/>
          <p:nvPr/>
        </p:nvSpPr>
        <p:spPr>
          <a:xfrm>
            <a:off x="1902040" y="320466"/>
            <a:ext cx="8653509" cy="369332"/>
          </a:xfrm>
          <a:prstGeom prst="rect">
            <a:avLst/>
          </a:prstGeom>
          <a:noFill/>
        </p:spPr>
        <p:txBody>
          <a:bodyPr wrap="square">
            <a:spAutoFit/>
          </a:bodyPr>
          <a:lstStyle/>
          <a:p>
            <a:r>
              <a:rPr lang="en-US" b="0" i="0" dirty="0">
                <a:solidFill>
                  <a:srgbClr val="595858"/>
                </a:solidFill>
                <a:effectLst/>
                <a:latin typeface="roboto" panose="02000000000000000000" pitchFamily="2" charset="0"/>
              </a:rPr>
              <a:t>So now we are done with preparing our required data. This is how it looks:</a:t>
            </a:r>
            <a:endParaRPr lang="pl-PL" dirty="0"/>
          </a:p>
        </p:txBody>
      </p:sp>
      <p:pic>
        <p:nvPicPr>
          <p:cNvPr id="5" name="Obraz 4">
            <a:extLst>
              <a:ext uri="{FF2B5EF4-FFF2-40B4-BE49-F238E27FC236}">
                <a16:creationId xmlns:a16="http://schemas.microsoft.com/office/drawing/2014/main" id="{A2DCBE93-C2E5-4338-9E48-2A24A741B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238" y="690905"/>
            <a:ext cx="6209524" cy="5476190"/>
          </a:xfrm>
          <a:prstGeom prst="rect">
            <a:avLst/>
          </a:prstGeom>
        </p:spPr>
      </p:pic>
      <p:cxnSp>
        <p:nvCxnSpPr>
          <p:cNvPr id="4" name="Łącznik prosty 3">
            <a:extLst>
              <a:ext uri="{FF2B5EF4-FFF2-40B4-BE49-F238E27FC236}">
                <a16:creationId xmlns:a16="http://schemas.microsoft.com/office/drawing/2014/main" id="{50ECA2D0-92CB-BE1E-9E65-8CBA78E0F263}"/>
              </a:ext>
            </a:extLst>
          </p:cNvPr>
          <p:cNvCxnSpPr/>
          <p:nvPr/>
        </p:nvCxnSpPr>
        <p:spPr>
          <a:xfrm>
            <a:off x="3123446" y="6074875"/>
            <a:ext cx="486171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11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74D6D55B-F6CD-43BA-87D7-A0D950D2E335}"/>
              </a:ext>
            </a:extLst>
          </p:cNvPr>
          <p:cNvPicPr>
            <a:picLocks noChangeAspect="1"/>
          </p:cNvPicPr>
          <p:nvPr/>
        </p:nvPicPr>
        <p:blipFill>
          <a:blip r:embed="rId2"/>
          <a:stretch>
            <a:fillRect/>
          </a:stretch>
        </p:blipFill>
        <p:spPr>
          <a:xfrm>
            <a:off x="2652241" y="100583"/>
            <a:ext cx="7415213" cy="6228779"/>
          </a:xfrm>
          <a:prstGeom prst="rect">
            <a:avLst/>
          </a:prstGeom>
        </p:spPr>
      </p:pic>
    </p:spTree>
    <p:extLst>
      <p:ext uri="{BB962C8B-B14F-4D97-AF65-F5344CB8AC3E}">
        <p14:creationId xmlns:p14="http://schemas.microsoft.com/office/powerpoint/2010/main" val="1943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2E558149-D98A-4C17-965A-C4C233AD5C3D}"/>
              </a:ext>
            </a:extLst>
          </p:cNvPr>
          <p:cNvPicPr>
            <a:picLocks noChangeAspect="1"/>
          </p:cNvPicPr>
          <p:nvPr/>
        </p:nvPicPr>
        <p:blipFill>
          <a:blip r:embed="rId2"/>
          <a:stretch>
            <a:fillRect/>
          </a:stretch>
        </p:blipFill>
        <p:spPr>
          <a:xfrm>
            <a:off x="2852737" y="185737"/>
            <a:ext cx="6486525" cy="6486525"/>
          </a:xfrm>
          <a:prstGeom prst="rect">
            <a:avLst/>
          </a:prstGeom>
        </p:spPr>
      </p:pic>
      <p:sp>
        <p:nvSpPr>
          <p:cNvPr id="2" name="pole tekstowe 1">
            <a:extLst>
              <a:ext uri="{FF2B5EF4-FFF2-40B4-BE49-F238E27FC236}">
                <a16:creationId xmlns:a16="http://schemas.microsoft.com/office/drawing/2014/main" id="{4D8E705E-D660-472D-BFC8-B77C8F8169BA}"/>
              </a:ext>
            </a:extLst>
          </p:cNvPr>
          <p:cNvSpPr txBox="1"/>
          <p:nvPr/>
        </p:nvSpPr>
        <p:spPr>
          <a:xfrm>
            <a:off x="6542843" y="185737"/>
            <a:ext cx="1997476" cy="276999"/>
          </a:xfrm>
          <a:prstGeom prst="rect">
            <a:avLst/>
          </a:prstGeom>
          <a:noFill/>
        </p:spPr>
        <p:txBody>
          <a:bodyPr wrap="square" rtlCol="0">
            <a:spAutoFit/>
          </a:bodyPr>
          <a:lstStyle/>
          <a:p>
            <a:r>
              <a:rPr lang="pl-PL" sz="1200" dirty="0"/>
              <a:t>(</a:t>
            </a:r>
            <a:r>
              <a:rPr lang="pl-PL" sz="1200" dirty="0" err="1"/>
              <a:t>Activation</a:t>
            </a:r>
            <a:r>
              <a:rPr lang="pl-PL" sz="1200" dirty="0"/>
              <a:t> </a:t>
            </a:r>
            <a:r>
              <a:rPr lang="pl-PL" sz="1200" dirty="0" err="1"/>
              <a:t>function</a:t>
            </a:r>
            <a:r>
              <a:rPr lang="pl-PL" sz="1200" dirty="0"/>
              <a:t>)</a:t>
            </a:r>
          </a:p>
        </p:txBody>
      </p:sp>
      <p:cxnSp>
        <p:nvCxnSpPr>
          <p:cNvPr id="5" name="Łącznik prosty 4">
            <a:extLst>
              <a:ext uri="{FF2B5EF4-FFF2-40B4-BE49-F238E27FC236}">
                <a16:creationId xmlns:a16="http://schemas.microsoft.com/office/drawing/2014/main" id="{36ADB6C4-35FE-4DFA-86D2-33A4CD24E4ED}"/>
              </a:ext>
            </a:extLst>
          </p:cNvPr>
          <p:cNvCxnSpPr/>
          <p:nvPr/>
        </p:nvCxnSpPr>
        <p:spPr>
          <a:xfrm>
            <a:off x="5415379" y="6624128"/>
            <a:ext cx="191757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71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72A657F0-C631-4B80-A8ED-2B1A3300F7BD}"/>
              </a:ext>
            </a:extLst>
          </p:cNvPr>
          <p:cNvSpPr txBox="1"/>
          <p:nvPr/>
        </p:nvSpPr>
        <p:spPr>
          <a:xfrm>
            <a:off x="818225" y="208561"/>
            <a:ext cx="10555549" cy="1323439"/>
          </a:xfrm>
          <a:prstGeom prst="rect">
            <a:avLst/>
          </a:prstGeom>
          <a:noFill/>
        </p:spPr>
        <p:txBody>
          <a:bodyPr wrap="square">
            <a:spAutoFit/>
          </a:bodyPr>
          <a:lstStyle/>
          <a:p>
            <a:pPr algn="l"/>
            <a:r>
              <a:rPr lang="en-US" sz="1600" b="0" i="0" u="sng" dirty="0">
                <a:solidFill>
                  <a:srgbClr val="595858"/>
                </a:solidFill>
                <a:effectLst/>
                <a:latin typeface="roboto" panose="02000000000000000000" pitchFamily="2" charset="0"/>
              </a:rPr>
              <a:t>Each pixel has its own weight</a:t>
            </a:r>
            <a:r>
              <a:rPr lang="en-US" sz="1600" b="0" i="0" dirty="0">
                <a:solidFill>
                  <a:srgbClr val="595858"/>
                </a:solidFill>
                <a:effectLst/>
                <a:latin typeface="roboto" panose="02000000000000000000" pitchFamily="2" charset="0"/>
              </a:rPr>
              <a:t>. But the question is what will be their initial weights? There are several techniques to do that, we can initialize them using any random value, let’s say </a:t>
            </a:r>
            <a:r>
              <a:rPr lang="en-US" sz="1600" b="1" i="0" dirty="0">
                <a:solidFill>
                  <a:srgbClr val="595858"/>
                </a:solidFill>
                <a:effectLst/>
                <a:latin typeface="roboto" panose="02000000000000000000" pitchFamily="2" charset="0"/>
              </a:rPr>
              <a:t>0.01.</a:t>
            </a:r>
            <a:endParaRPr lang="pl-PL" sz="1600" b="1" i="0" dirty="0">
              <a:solidFill>
                <a:srgbClr val="595858"/>
              </a:solidFill>
              <a:effectLst/>
              <a:latin typeface="roboto" panose="02000000000000000000" pitchFamily="2" charset="0"/>
            </a:endParaRPr>
          </a:p>
          <a:p>
            <a:pPr algn="l"/>
            <a:endParaRPr lang="en-US" sz="1600" b="0" i="0" dirty="0">
              <a:solidFill>
                <a:srgbClr val="595858"/>
              </a:solidFill>
              <a:effectLst/>
              <a:latin typeface="roboto" panose="02000000000000000000" pitchFamily="2" charset="0"/>
            </a:endParaRPr>
          </a:p>
          <a:p>
            <a:pPr algn="l"/>
            <a:r>
              <a:rPr lang="en-US" sz="1600" b="0" i="0" dirty="0">
                <a:solidFill>
                  <a:srgbClr val="595858"/>
                </a:solidFill>
                <a:effectLst/>
                <a:latin typeface="roboto" panose="02000000000000000000" pitchFamily="2" charset="0"/>
              </a:rPr>
              <a:t>The shape of the weights array will be (4096, 1), since there are in total 4096 pixels per image, and let the initial bias be </a:t>
            </a:r>
            <a:r>
              <a:rPr lang="en-US" sz="1600" b="1" i="0" dirty="0">
                <a:solidFill>
                  <a:srgbClr val="595858"/>
                </a:solidFill>
                <a:effectLst/>
                <a:latin typeface="roboto" panose="02000000000000000000" pitchFamily="2" charset="0"/>
              </a:rPr>
              <a:t>0.</a:t>
            </a:r>
          </a:p>
        </p:txBody>
      </p:sp>
      <p:pic>
        <p:nvPicPr>
          <p:cNvPr id="5" name="Obraz 4">
            <a:extLst>
              <a:ext uri="{FF2B5EF4-FFF2-40B4-BE49-F238E27FC236}">
                <a16:creationId xmlns:a16="http://schemas.microsoft.com/office/drawing/2014/main" id="{3DDB9F62-495C-4541-88AC-D3120843F3B1}"/>
              </a:ext>
            </a:extLst>
          </p:cNvPr>
          <p:cNvPicPr>
            <a:picLocks noChangeAspect="1"/>
          </p:cNvPicPr>
          <p:nvPr/>
        </p:nvPicPr>
        <p:blipFill>
          <a:blip r:embed="rId2"/>
          <a:stretch>
            <a:fillRect/>
          </a:stretch>
        </p:blipFill>
        <p:spPr>
          <a:xfrm>
            <a:off x="4294295" y="1804987"/>
            <a:ext cx="7562850" cy="3248025"/>
          </a:xfrm>
          <a:prstGeom prst="rect">
            <a:avLst/>
          </a:prstGeom>
        </p:spPr>
      </p:pic>
      <p:sp>
        <p:nvSpPr>
          <p:cNvPr id="7" name="pole tekstowe 6">
            <a:extLst>
              <a:ext uri="{FF2B5EF4-FFF2-40B4-BE49-F238E27FC236}">
                <a16:creationId xmlns:a16="http://schemas.microsoft.com/office/drawing/2014/main" id="{B378B574-6EE7-411B-98B4-18EB0B0B61EA}"/>
              </a:ext>
            </a:extLst>
          </p:cNvPr>
          <p:cNvSpPr txBox="1"/>
          <p:nvPr/>
        </p:nvSpPr>
        <p:spPr>
          <a:xfrm>
            <a:off x="159798" y="3356230"/>
            <a:ext cx="4134497" cy="3323987"/>
          </a:xfrm>
          <a:prstGeom prst="rect">
            <a:avLst/>
          </a:prstGeom>
          <a:noFill/>
        </p:spPr>
        <p:txBody>
          <a:bodyPr wrap="square">
            <a:spAutoFit/>
          </a:bodyPr>
          <a:lstStyle/>
          <a:p>
            <a:pPr algn="l"/>
            <a:r>
              <a:rPr lang="en-US" sz="1400" b="1" i="0" dirty="0">
                <a:solidFill>
                  <a:srgbClr val="333333"/>
                </a:solidFill>
                <a:effectLst/>
                <a:latin typeface="poppins"/>
              </a:rPr>
              <a:t>Forward Propagation</a:t>
            </a:r>
          </a:p>
          <a:p>
            <a:pPr algn="l"/>
            <a:r>
              <a:rPr lang="en-US" sz="1400" b="0" i="0" dirty="0">
                <a:solidFill>
                  <a:srgbClr val="595858"/>
                </a:solidFill>
                <a:effectLst/>
                <a:latin typeface="roboto" panose="02000000000000000000" pitchFamily="2" charset="0"/>
              </a:rPr>
              <a:t>All the steps from pixels to cost function is called forward propagation.</a:t>
            </a:r>
            <a:endParaRPr lang="pl-PL" sz="1400" b="0" i="0" dirty="0">
              <a:solidFill>
                <a:srgbClr val="595858"/>
              </a:solidFill>
              <a:effectLst/>
              <a:latin typeface="roboto" panose="02000000000000000000" pitchFamily="2" charset="0"/>
            </a:endParaRPr>
          </a:p>
          <a:p>
            <a:pPr algn="l"/>
            <a:endParaRPr lang="en-US" sz="1400" b="0" i="0" dirty="0">
              <a:solidFill>
                <a:srgbClr val="595858"/>
              </a:solidFill>
              <a:effectLst/>
              <a:latin typeface="roboto" panose="02000000000000000000" pitchFamily="2" charset="0"/>
            </a:endParaRPr>
          </a:p>
          <a:p>
            <a:pPr algn="l"/>
            <a:r>
              <a:rPr lang="en-US" sz="1400" b="0" i="0" dirty="0">
                <a:solidFill>
                  <a:srgbClr val="595858"/>
                </a:solidFill>
                <a:effectLst/>
                <a:latin typeface="roboto" panose="02000000000000000000" pitchFamily="2" charset="0"/>
              </a:rPr>
              <a:t>To calculate Z we use the formula: Z = (</a:t>
            </a:r>
            <a:r>
              <a:rPr lang="en-US" sz="1400" b="0" i="0" dirty="0" err="1">
                <a:solidFill>
                  <a:srgbClr val="595858"/>
                </a:solidFill>
                <a:effectLst/>
                <a:latin typeface="roboto" panose="02000000000000000000" pitchFamily="2" charset="0"/>
              </a:rPr>
              <a:t>w.T</a:t>
            </a:r>
            <a:r>
              <a:rPr lang="en-US" sz="1400" b="0" i="0" dirty="0">
                <a:solidFill>
                  <a:srgbClr val="595858"/>
                </a:solidFill>
                <a:effectLst/>
                <a:latin typeface="roboto" panose="02000000000000000000" pitchFamily="2" charset="0"/>
              </a:rPr>
              <a:t>)x + b. where x is the pixel array, w weights, and b is bias. </a:t>
            </a:r>
            <a:endParaRPr lang="pl-PL" sz="1400" b="0" i="0" dirty="0">
              <a:solidFill>
                <a:srgbClr val="595858"/>
              </a:solidFill>
              <a:effectLst/>
              <a:latin typeface="roboto" panose="02000000000000000000" pitchFamily="2" charset="0"/>
            </a:endParaRPr>
          </a:p>
          <a:p>
            <a:pPr algn="l"/>
            <a:endParaRPr lang="pl-PL" sz="1400" dirty="0">
              <a:solidFill>
                <a:srgbClr val="595858"/>
              </a:solidFill>
              <a:latin typeface="roboto" panose="02000000000000000000" pitchFamily="2" charset="0"/>
            </a:endParaRPr>
          </a:p>
          <a:p>
            <a:pPr algn="l"/>
            <a:r>
              <a:rPr lang="en-US" sz="1400" b="0" i="0" dirty="0">
                <a:solidFill>
                  <a:srgbClr val="595858"/>
                </a:solidFill>
                <a:effectLst/>
                <a:latin typeface="roboto" panose="02000000000000000000" pitchFamily="2" charset="0"/>
              </a:rPr>
              <a:t>After calculating Z we feed it into </a:t>
            </a:r>
            <a:r>
              <a:rPr lang="en-US" sz="1400" b="1" i="0" dirty="0">
                <a:solidFill>
                  <a:srgbClr val="595858"/>
                </a:solidFill>
                <a:effectLst/>
                <a:latin typeface="roboto" panose="02000000000000000000" pitchFamily="2" charset="0"/>
              </a:rPr>
              <a:t>the sigmoid function </a:t>
            </a:r>
            <a:r>
              <a:rPr lang="en-US" sz="1400" b="0" i="0" dirty="0">
                <a:solidFill>
                  <a:srgbClr val="595858"/>
                </a:solidFill>
                <a:effectLst/>
                <a:latin typeface="roboto" panose="02000000000000000000" pitchFamily="2" charset="0"/>
              </a:rPr>
              <a:t>which returns </a:t>
            </a:r>
            <a:r>
              <a:rPr lang="en-US" sz="1400" b="0" i="0" dirty="0" err="1">
                <a:solidFill>
                  <a:srgbClr val="595858"/>
                </a:solidFill>
                <a:effectLst/>
                <a:latin typeface="roboto" panose="02000000000000000000" pitchFamily="2" charset="0"/>
              </a:rPr>
              <a:t>y_head</a:t>
            </a:r>
            <a:r>
              <a:rPr lang="pl-PL" sz="1400" b="0" i="0" dirty="0">
                <a:solidFill>
                  <a:srgbClr val="595858"/>
                </a:solidFill>
                <a:effectLst/>
                <a:latin typeface="roboto" panose="02000000000000000000" pitchFamily="2" charset="0"/>
              </a:rPr>
              <a:t> </a:t>
            </a:r>
            <a:r>
              <a:rPr lang="en-US" sz="1400" b="0" i="0" dirty="0">
                <a:solidFill>
                  <a:srgbClr val="595858"/>
                </a:solidFill>
                <a:effectLst/>
                <a:latin typeface="roboto" panose="02000000000000000000" pitchFamily="2" charset="0"/>
              </a:rPr>
              <a:t>(probability). After that, we calculate the loss</a:t>
            </a:r>
            <a:r>
              <a:rPr lang="pl-PL" sz="1400" b="0" i="0" dirty="0">
                <a:solidFill>
                  <a:srgbClr val="595858"/>
                </a:solidFill>
                <a:effectLst/>
                <a:latin typeface="roboto" panose="02000000000000000000" pitchFamily="2" charset="0"/>
              </a:rPr>
              <a:t> </a:t>
            </a:r>
            <a:r>
              <a:rPr lang="en-US" sz="1400" b="0" i="0" dirty="0">
                <a:solidFill>
                  <a:srgbClr val="595858"/>
                </a:solidFill>
                <a:effectLst/>
                <a:latin typeface="roboto" panose="02000000000000000000" pitchFamily="2" charset="0"/>
              </a:rPr>
              <a:t>(error) function.</a:t>
            </a:r>
            <a:endParaRPr lang="pl-PL" sz="1400" b="0" i="0" dirty="0">
              <a:solidFill>
                <a:srgbClr val="595858"/>
              </a:solidFill>
              <a:effectLst/>
              <a:latin typeface="roboto" panose="02000000000000000000" pitchFamily="2" charset="0"/>
            </a:endParaRPr>
          </a:p>
          <a:p>
            <a:pPr algn="l"/>
            <a:endParaRPr lang="en-US" sz="1400" b="0" i="0" dirty="0">
              <a:solidFill>
                <a:srgbClr val="595858"/>
              </a:solidFill>
              <a:effectLst/>
              <a:latin typeface="roboto" panose="02000000000000000000" pitchFamily="2" charset="0"/>
            </a:endParaRPr>
          </a:p>
          <a:p>
            <a:pPr algn="l"/>
            <a:r>
              <a:rPr lang="en-US" sz="1400" b="1" i="0" dirty="0">
                <a:solidFill>
                  <a:srgbClr val="595858"/>
                </a:solidFill>
                <a:effectLst/>
                <a:latin typeface="roboto" panose="02000000000000000000" pitchFamily="2" charset="0"/>
              </a:rPr>
              <a:t>The cost function is the summation of all the losses and penalizes the model for the wrong predictions. </a:t>
            </a:r>
            <a:r>
              <a:rPr lang="en-US" sz="1400" i="0" dirty="0">
                <a:solidFill>
                  <a:srgbClr val="595858"/>
                </a:solidFill>
                <a:effectLst/>
                <a:latin typeface="roboto" panose="02000000000000000000" pitchFamily="2" charset="0"/>
              </a:rPr>
              <a:t>This is how our model learns the parameters.</a:t>
            </a:r>
          </a:p>
        </p:txBody>
      </p:sp>
      <p:sp>
        <p:nvSpPr>
          <p:cNvPr id="2" name="Prostokąt 1">
            <a:extLst>
              <a:ext uri="{FF2B5EF4-FFF2-40B4-BE49-F238E27FC236}">
                <a16:creationId xmlns:a16="http://schemas.microsoft.com/office/drawing/2014/main" id="{6DAD36AF-7B3B-4668-9010-51A358D2C011}"/>
              </a:ext>
            </a:extLst>
          </p:cNvPr>
          <p:cNvSpPr/>
          <p:nvPr/>
        </p:nvSpPr>
        <p:spPr>
          <a:xfrm>
            <a:off x="159798" y="3356230"/>
            <a:ext cx="4021585" cy="7008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92539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1E80A815-7E43-4065-AF79-888920B1A979}"/>
              </a:ext>
            </a:extLst>
          </p:cNvPr>
          <p:cNvPicPr>
            <a:picLocks noChangeAspect="1"/>
          </p:cNvPicPr>
          <p:nvPr/>
        </p:nvPicPr>
        <p:blipFill>
          <a:blip r:embed="rId2"/>
          <a:stretch>
            <a:fillRect/>
          </a:stretch>
        </p:blipFill>
        <p:spPr>
          <a:xfrm>
            <a:off x="1700957" y="56014"/>
            <a:ext cx="7287962" cy="1517435"/>
          </a:xfrm>
          <a:prstGeom prst="rect">
            <a:avLst/>
          </a:prstGeom>
        </p:spPr>
      </p:pic>
      <p:pic>
        <p:nvPicPr>
          <p:cNvPr id="5" name="Obraz 4">
            <a:extLst>
              <a:ext uri="{FF2B5EF4-FFF2-40B4-BE49-F238E27FC236}">
                <a16:creationId xmlns:a16="http://schemas.microsoft.com/office/drawing/2014/main" id="{F71B055E-5778-48CC-BE92-8A0AADB8A977}"/>
              </a:ext>
            </a:extLst>
          </p:cNvPr>
          <p:cNvPicPr>
            <a:picLocks noChangeAspect="1"/>
          </p:cNvPicPr>
          <p:nvPr/>
        </p:nvPicPr>
        <p:blipFill>
          <a:blip r:embed="rId3"/>
          <a:stretch>
            <a:fillRect/>
          </a:stretch>
        </p:blipFill>
        <p:spPr>
          <a:xfrm>
            <a:off x="2268707" y="1514475"/>
            <a:ext cx="7867650" cy="1914525"/>
          </a:xfrm>
          <a:prstGeom prst="rect">
            <a:avLst/>
          </a:prstGeom>
        </p:spPr>
      </p:pic>
      <p:pic>
        <p:nvPicPr>
          <p:cNvPr id="7" name="Obraz 6">
            <a:extLst>
              <a:ext uri="{FF2B5EF4-FFF2-40B4-BE49-F238E27FC236}">
                <a16:creationId xmlns:a16="http://schemas.microsoft.com/office/drawing/2014/main" id="{93B12F6F-0A2E-41AE-8802-612447DAA1DD}"/>
              </a:ext>
            </a:extLst>
          </p:cNvPr>
          <p:cNvPicPr>
            <a:picLocks noChangeAspect="1"/>
          </p:cNvPicPr>
          <p:nvPr/>
        </p:nvPicPr>
        <p:blipFill>
          <a:blip r:embed="rId4"/>
          <a:stretch>
            <a:fillRect/>
          </a:stretch>
        </p:blipFill>
        <p:spPr>
          <a:xfrm>
            <a:off x="4097302" y="3537035"/>
            <a:ext cx="4967380" cy="3107255"/>
          </a:xfrm>
          <a:prstGeom prst="rect">
            <a:avLst/>
          </a:prstGeom>
        </p:spPr>
      </p:pic>
    </p:spTree>
    <p:extLst>
      <p:ext uri="{BB962C8B-B14F-4D97-AF65-F5344CB8AC3E}">
        <p14:creationId xmlns:p14="http://schemas.microsoft.com/office/powerpoint/2010/main" val="3167435820"/>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B32FE34E1E1B240A5BEF7D8EA5C8703" ma:contentTypeVersion="11" ma:contentTypeDescription="Utwórz nowy dokument." ma:contentTypeScope="" ma:versionID="c1fcd85718c0de72a4ac370e68030232">
  <xsd:schema xmlns:xsd="http://www.w3.org/2001/XMLSchema" xmlns:xs="http://www.w3.org/2001/XMLSchema" xmlns:p="http://schemas.microsoft.com/office/2006/metadata/properties" xmlns:ns2="85e4739b-d0e0-4065-a80d-7c3a869519f7" xmlns:ns3="0273692e-26d7-4667-8c57-198464497e5a" targetNamespace="http://schemas.microsoft.com/office/2006/metadata/properties" ma:root="true" ma:fieldsID="7080ac7e8e54d768dd4df00d74394f87" ns2:_="" ns3:_="">
    <xsd:import namespace="85e4739b-d0e0-4065-a80d-7c3a869519f7"/>
    <xsd:import namespace="0273692e-26d7-4667-8c57-198464497e5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e4739b-d0e0-4065-a80d-7c3a869519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i obrazów" ma:readOnly="false" ma:fieldId="{5cf76f15-5ced-4ddc-b409-7134ff3c332f}" ma:taxonomyMulti="true" ma:sspId="99f285bf-9bc8-44af-a2ef-b39ca4f7dad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273692e-26d7-4667-8c57-198464497e5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260dd90-7e46-4dd5-86e1-b6f25227d0a7}" ma:internalName="TaxCatchAll" ma:showField="CatchAllData" ma:web="0273692e-26d7-4667-8c57-198464497e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273692e-26d7-4667-8c57-198464497e5a" xsi:nil="true"/>
    <lcf76f155ced4ddcb4097134ff3c332f xmlns="85e4739b-d0e0-4065-a80d-7c3a869519f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299CB73-626B-475D-B64A-C29835F13FCB}"/>
</file>

<file path=customXml/itemProps2.xml><?xml version="1.0" encoding="utf-8"?>
<ds:datastoreItem xmlns:ds="http://schemas.openxmlformats.org/officeDocument/2006/customXml" ds:itemID="{50B6AC60-D74B-4404-8DC3-5950D13B59DB}"/>
</file>

<file path=customXml/itemProps3.xml><?xml version="1.0" encoding="utf-8"?>
<ds:datastoreItem xmlns:ds="http://schemas.openxmlformats.org/officeDocument/2006/customXml" ds:itemID="{9E70A875-679B-4A71-AC6B-43FDB7AAF3F9}"/>
</file>

<file path=docProps/app.xml><?xml version="1.0" encoding="utf-8"?>
<Properties xmlns="http://schemas.openxmlformats.org/officeDocument/2006/extended-properties" xmlns:vt="http://schemas.openxmlformats.org/officeDocument/2006/docPropsVTypes">
  <TotalTime>733</TotalTime>
  <Words>1101</Words>
  <Application>Microsoft Office PowerPoint</Application>
  <PresentationFormat>Panoramiczny</PresentationFormat>
  <Paragraphs>84</Paragraphs>
  <Slides>15</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15</vt:i4>
      </vt:variant>
    </vt:vector>
  </HeadingPairs>
  <TitlesOfParts>
    <vt:vector size="21" baseType="lpstr">
      <vt:lpstr>Arial</vt:lpstr>
      <vt:lpstr>Calibri</vt:lpstr>
      <vt:lpstr>Calibri Light</vt:lpstr>
      <vt:lpstr>poppins</vt:lpstr>
      <vt:lpstr>roboto</vt:lpstr>
      <vt:lpstr>Motyw pakietu Office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Marek Kruk</dc:creator>
  <cp:lastModifiedBy>Marek Kruk</cp:lastModifiedBy>
  <cp:revision>27</cp:revision>
  <dcterms:created xsi:type="dcterms:W3CDTF">2021-06-01T15:04:23Z</dcterms:created>
  <dcterms:modified xsi:type="dcterms:W3CDTF">2023-05-15T16:49:05Z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0x0101003B32FE34E1E1B240A5BEF7D8EA5C8703</vt:lpwstr>
  </property>
</Properties>
</file>