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5F05EB-BED2-58EB-B030-14DA4902B16D}" v="11" dt="2025-05-22T14:04:2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Kruk" userId="S::3715@uczelnia.uwm.edu.pl::8dd030d9-7369-4944-a559-d4100ab5e440" providerId="AD" clId="Web-{E75F05EB-BED2-58EB-B030-14DA4902B16D}"/>
    <pc:docChg chg="modSld">
      <pc:chgData name="Marek Kruk" userId="S::3715@uczelnia.uwm.edu.pl::8dd030d9-7369-4944-a559-d4100ab5e440" providerId="AD" clId="Web-{E75F05EB-BED2-58EB-B030-14DA4902B16D}" dt="2025-05-22T14:04:26.554" v="10" actId="14100"/>
      <pc:docMkLst>
        <pc:docMk/>
      </pc:docMkLst>
      <pc:sldChg chg="modSp">
        <pc:chgData name="Marek Kruk" userId="S::3715@uczelnia.uwm.edu.pl::8dd030d9-7369-4944-a559-d4100ab5e440" providerId="AD" clId="Web-{E75F05EB-BED2-58EB-B030-14DA4902B16D}" dt="2025-05-22T14:04:26.554" v="10" actId="14100"/>
        <pc:sldMkLst>
          <pc:docMk/>
          <pc:sldMk cId="3115313846" sldId="256"/>
        </pc:sldMkLst>
        <pc:spChg chg="mod">
          <ac:chgData name="Marek Kruk" userId="S::3715@uczelnia.uwm.edu.pl::8dd030d9-7369-4944-a559-d4100ab5e440" providerId="AD" clId="Web-{E75F05EB-BED2-58EB-B030-14DA4902B16D}" dt="2025-05-22T14:03:05.191" v="6" actId="1076"/>
          <ac:spMkLst>
            <pc:docMk/>
            <pc:sldMk cId="3115313846" sldId="256"/>
            <ac:spMk id="6" creationId="{0E8DF5AA-3487-4658-A346-B161CCF4E44D}"/>
          </ac:spMkLst>
        </pc:spChg>
        <pc:spChg chg="mod">
          <ac:chgData name="Marek Kruk" userId="S::3715@uczelnia.uwm.edu.pl::8dd030d9-7369-4944-a559-d4100ab5e440" providerId="AD" clId="Web-{E75F05EB-BED2-58EB-B030-14DA4902B16D}" dt="2025-05-22T14:03:01.644" v="5" actId="1076"/>
          <ac:spMkLst>
            <pc:docMk/>
            <pc:sldMk cId="3115313846" sldId="256"/>
            <ac:spMk id="12" creationId="{9A6577E7-8E9F-43D6-B34D-B86D2DEF277F}"/>
          </ac:spMkLst>
        </pc:spChg>
        <pc:cxnChg chg="mod">
          <ac:chgData name="Marek Kruk" userId="S::3715@uczelnia.uwm.edu.pl::8dd030d9-7369-4944-a559-d4100ab5e440" providerId="AD" clId="Web-{E75F05EB-BED2-58EB-B030-14DA4902B16D}" dt="2025-05-22T14:04:26.554" v="10" actId="14100"/>
          <ac:cxnSpMkLst>
            <pc:docMk/>
            <pc:sldMk cId="3115313846" sldId="256"/>
            <ac:cxnSpMk id="10" creationId="{8D64674A-60F7-49EE-84D1-382AF6F7B94C}"/>
          </ac:cxnSpMkLst>
        </pc:cxnChg>
        <pc:cxnChg chg="mod">
          <ac:chgData name="Marek Kruk" userId="S::3715@uczelnia.uwm.edu.pl::8dd030d9-7369-4944-a559-d4100ab5e440" providerId="AD" clId="Web-{E75F05EB-BED2-58EB-B030-14DA4902B16D}" dt="2025-05-22T14:04:20.663" v="9" actId="14100"/>
          <ac:cxnSpMkLst>
            <pc:docMk/>
            <pc:sldMk cId="3115313846" sldId="256"/>
            <ac:cxnSpMk id="13" creationId="{872B8D4F-C022-47B9-8FBB-32AB6AE4C0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385A77-5785-4483-8121-38FD7F99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E60BA03-1531-4DD2-BCD9-63A111865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EFC8E34-EE77-42E0-AC29-7B90C18E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75C097-852E-4DDF-945B-574AB809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676ACD-8F79-4276-B776-8E277493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68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FA131C-EB48-4A1C-9FDB-A36EE1BB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284C7FC-5DAA-4456-AFCB-000D816E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F5A45F4-46D8-47CC-9B73-9543542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4F710A-7CC0-4DF8-B3E2-25D43FFF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A1543EA-6C38-40BA-B03F-774BF6C4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167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49F9837-7646-4E16-8B95-26945D077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722BD1-BE3C-4A68-BD48-E015C0DB6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B7FAA1-6BEC-48C7-AE9B-2EE514CC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28126-7A00-451D-AD4A-4CE79770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5301EF-635D-4F49-9698-5A22AF74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15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6FB54F-C021-4DB9-B13B-2517DFD7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A20DD4-EF9D-4794-99D0-31732CF76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F40C13-3772-4A5F-89DE-E9468920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7D12FD0-981D-49F6-9315-AA69EFDF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63E1F3-0A14-4FD4-A4F8-D027E14C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7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941D30-4DCC-451F-800F-17896866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05CF650-2F67-4FFC-B5D1-7A469EE0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75D2E8-38EA-46E0-88C0-05FD87E00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4086FF7-C32C-4E0E-996F-CB3F9543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406F29C-814C-4152-BE49-875E0339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00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56BC67-96AE-4B8A-9EB8-4C341B7A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3C6835-115D-4FCA-A3ED-610F8870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4C427EB-780A-4965-BDFB-DA471AFF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82408A4-7559-48B2-B079-08BBAEC1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ED1FF9B-82C0-4342-911B-6877CF84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5F690F-0138-470F-962D-7C4E2897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68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5E67EE-9936-44F7-AA9B-34D7CC77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05ED49C-3838-4093-A9C0-A5E758E23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53F477-CE1C-4400-ACF1-67FA7D91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F374DD4-5645-43AF-8268-42FCABD4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38DFE2A-FF64-4477-9783-E27340FD4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323F103-0C42-4A96-AF49-25C31B20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ED6C230-5E99-4316-8EB4-904D97243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697DDD3-123E-4B59-BB4E-831C844C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3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4BAE09-BE40-435C-97F5-2406D33A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4DED756-8AA1-4CC9-8931-269511B4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76C4A6A-358A-4E19-935E-AA512072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3E0BCA7-C7F9-4D4D-8257-D192C36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170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BA85426-7102-42FE-AB85-F07F635F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AC39500-A96B-4C7A-A797-C2B723D3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3DBDC32-3C57-49C0-9C84-11B0897C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504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A4B132-452E-4E8F-914A-13D2CC47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F82009-A1CF-4A1A-B652-650DCA70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8599B40-E2D6-42AD-A66A-5EFDD727F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7AA4C93-047E-4284-96D5-6A1A2079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21D51CE-B2D6-441D-BAD8-9926145F6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8F9E1D-C47F-4AE0-95A7-7EC53A40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205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00FB8-A7AD-47D7-99D1-099FCDF5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78493E-80B0-4B85-822F-598E61B59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A75DBCE7-8F14-4710-A57D-A76613B4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765FF8-9D05-4669-AC96-B911E7BA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B1F12E-D46C-402A-BA31-2E20E9CE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A41A39-42FA-408D-A8E7-C8275E9D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108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015CE5B9-451B-4C1F-8227-071036150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DD90A49-4B73-4740-BDBD-E60A5B166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40082E5-0EB5-4321-BEC5-7E3467189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7D83-16A8-4220-A57E-6054451DF6CA}" type="datetimeFigureOut">
              <a:rPr lang="pl-PL" smtClean="0"/>
              <a:t>22.05.2025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9B6AB8-ADEC-42B3-B51D-546C4F19B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E58F8-AEEA-4C3E-9121-C7196CF4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DC77-8310-4985-A9D6-8BE8CAC292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396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E204A1-28DA-4D3B-B96E-88E48B1E32E4}"/>
              </a:ext>
            </a:extLst>
          </p:cNvPr>
          <p:cNvSpPr txBox="1"/>
          <p:nvPr/>
        </p:nvSpPr>
        <p:spPr>
          <a:xfrm>
            <a:off x="731520" y="90790"/>
            <a:ext cx="68146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>
                <a:solidFill>
                  <a:srgbClr val="FF0000"/>
                </a:solidFill>
              </a:rPr>
              <a:t>Głębokie uczenie 
Wprowadzenie do rozpoznawania obrazów
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8EB8303-0DA2-4983-81E0-30E30BDF9FE9}"/>
              </a:ext>
            </a:extLst>
          </p:cNvPr>
          <p:cNvSpPr txBox="1"/>
          <p:nvPr/>
        </p:nvSpPr>
        <p:spPr>
          <a:xfrm>
            <a:off x="1961964" y="1210154"/>
            <a:ext cx="544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Dokładność rozróżnienia   
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6E08FDA-AA8B-48B4-975B-1C6E2D1E492A}"/>
              </a:ext>
            </a:extLst>
          </p:cNvPr>
          <p:cNvSpPr txBox="1"/>
          <p:nvPr/>
        </p:nvSpPr>
        <p:spPr>
          <a:xfrm>
            <a:off x="4527612" y="120795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l-PL" b="1" i="0" err="1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Sign</a:t>
            </a:r>
            <a:r>
              <a:rPr lang="pl-PL" b="1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Language </a:t>
            </a:r>
            <a:r>
              <a:rPr lang="pl-PL" b="1" i="0" err="1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Digits</a:t>
            </a:r>
            <a:r>
              <a:rPr lang="pl-PL" b="1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 </a:t>
            </a:r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7612154-C4F4-492B-BEE7-696A72565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0" y="1820588"/>
            <a:ext cx="4476821" cy="4565268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49219E0-3215-4A25-9DEC-C9A13713BC3A}"/>
              </a:ext>
            </a:extLst>
          </p:cNvPr>
          <p:cNvSpPr txBox="1"/>
          <p:nvPr/>
        </p:nvSpPr>
        <p:spPr>
          <a:xfrm>
            <a:off x="4758431" y="2066810"/>
            <a:ext cx="730632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err="1">
                <a:solidFill>
                  <a:srgbClr val="333333"/>
                </a:solidFill>
                <a:latin typeface="poppins"/>
              </a:rPr>
              <a:t>Przegląd</a:t>
            </a:r>
            <a:r>
              <a:rPr lang="en-US" sz="1600" b="1">
                <a:solidFill>
                  <a:srgbClr val="333333"/>
                </a:solidFill>
                <a:latin typeface="poppins"/>
              </a:rPr>
              <a:t> </a:t>
            </a:r>
            <a:r>
              <a:rPr lang="en-US" sz="1600" b="1" err="1">
                <a:solidFill>
                  <a:srgbClr val="333333"/>
                </a:solidFill>
                <a:latin typeface="poppins"/>
              </a:rPr>
              <a:t>danych</a:t>
            </a:r>
            <a:r>
              <a:rPr lang="en-US" sz="1600" b="1">
                <a:solidFill>
                  <a:srgbClr val="333333"/>
                </a:solidFill>
                <a:latin typeface="poppins"/>
              </a:rPr>
              <a:t>
</a:t>
            </a:r>
            <a:endParaRPr lang="en-US" sz="1600" b="1" i="0">
              <a:solidFill>
                <a:srgbClr val="333333"/>
              </a:solidFill>
              <a:effectLst/>
              <a:latin typeface="poppi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W tym zbiorze danych znajduje się 2062 obrazów cyfrowych w języku migowym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.</a:t>
            </a:r>
            <a:endParaRPr lang="pl-PL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Ponieważ istnieje 10 cyfr od 0 do 9, istnieje 10 unikalnych obrazów znaków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.</a:t>
            </a:r>
            <a:endParaRPr lang="pl-PL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Będziemy używać tylko 0 i 1 (Aby było to proste dla uczniów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)</a:t>
            </a:r>
            <a:endParaRPr lang="pl-PL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W danych znak dłoni dla 0 znajduje się między indeksami 204 i 408. Jest 205 próbek dla 0.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Ponadto znak dłoni dla 1 znajduje się między indeksami 822 i 1027. Istnieje 206 próbek.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Dlatego użyjemy 205 - 206 próbek z każdej klasy (</a:t>
            </a:r>
            <a:r>
              <a:rPr lang="pl-PL" sz="1600" i="1">
                <a:solidFill>
                  <a:srgbClr val="595858"/>
                </a:solidFill>
                <a:latin typeface="roboto" panose="02000000000000000000" pitchFamily="2" charset="0"/>
              </a:rPr>
              <a:t>Uwaga: w rzeczywistości 205 próbek to znacznie mniej dla właściwego modelu </a:t>
            </a:r>
            <a:r>
              <a:rPr lang="pl-PL" sz="1600" i="1" err="1">
                <a:solidFill>
                  <a:srgbClr val="595858"/>
                </a:solidFill>
                <a:latin typeface="roboto" panose="02000000000000000000" pitchFamily="2" charset="0"/>
              </a:rPr>
              <a:t>Deep</a:t>
            </a:r>
            <a:r>
              <a:rPr lang="pl-PL" sz="1600" i="1">
                <a:solidFill>
                  <a:srgbClr val="595858"/>
                </a:solidFill>
                <a:latin typeface="roboto" panose="02000000000000000000" pitchFamily="2" charset="0"/>
              </a:rPr>
              <a:t> Learning, ale ponieważ jest to samouczek, możemy to zignorować)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2078762D-BE63-45DC-9885-CA0536C9B963}"/>
              </a:ext>
            </a:extLst>
          </p:cNvPr>
          <p:cNvCxnSpPr/>
          <p:nvPr/>
        </p:nvCxnSpPr>
        <p:spPr>
          <a:xfrm flipH="1">
            <a:off x="4758431" y="3231472"/>
            <a:ext cx="1864311" cy="39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wal 5">
            <a:extLst>
              <a:ext uri="{FF2B5EF4-FFF2-40B4-BE49-F238E27FC236}">
                <a16:creationId xmlns:a16="http://schemas.microsoft.com/office/drawing/2014/main" id="{0E8DF5AA-3487-4658-A346-B161CCF4E44D}"/>
              </a:ext>
            </a:extLst>
          </p:cNvPr>
          <p:cNvSpPr/>
          <p:nvPr/>
        </p:nvSpPr>
        <p:spPr>
          <a:xfrm>
            <a:off x="9314964" y="4159638"/>
            <a:ext cx="1349406" cy="497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D64674A-60F7-49EE-84D1-382AF6F7B94C}"/>
              </a:ext>
            </a:extLst>
          </p:cNvPr>
          <p:cNvCxnSpPr>
            <a:cxnSpLocks/>
          </p:cNvCxnSpPr>
          <p:nvPr/>
        </p:nvCxnSpPr>
        <p:spPr>
          <a:xfrm flipH="1" flipV="1">
            <a:off x="604822" y="3492568"/>
            <a:ext cx="8800379" cy="89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wal 11">
            <a:extLst>
              <a:ext uri="{FF2B5EF4-FFF2-40B4-BE49-F238E27FC236}">
                <a16:creationId xmlns:a16="http://schemas.microsoft.com/office/drawing/2014/main" id="{9A6577E7-8E9F-43D6-B34D-B86D2DEF277F}"/>
              </a:ext>
            </a:extLst>
          </p:cNvPr>
          <p:cNvSpPr/>
          <p:nvPr/>
        </p:nvSpPr>
        <p:spPr>
          <a:xfrm>
            <a:off x="9523646" y="4904761"/>
            <a:ext cx="1349406" cy="497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872B8D4F-C022-47B9-8FBB-32AB6AE4C0DC}"/>
              </a:ext>
            </a:extLst>
          </p:cNvPr>
          <p:cNvCxnSpPr>
            <a:cxnSpLocks/>
          </p:cNvCxnSpPr>
          <p:nvPr/>
        </p:nvCxnSpPr>
        <p:spPr>
          <a:xfrm flipH="1" flipV="1">
            <a:off x="1748365" y="3625626"/>
            <a:ext cx="7852581" cy="146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B13ADE8D-2E58-14AD-2A03-FD3D833BD9BF}"/>
              </a:ext>
            </a:extLst>
          </p:cNvPr>
          <p:cNvSpPr txBox="1"/>
          <p:nvPr/>
        </p:nvSpPr>
        <p:spPr>
          <a:xfrm>
            <a:off x="7403977" y="90790"/>
            <a:ext cx="466077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/>
              <a:t>Twoja praca: załaduj dane, napisz kod z </a:t>
            </a:r>
            <a:r>
              <a:rPr lang="pl-PL" err="1"/>
              <a:t>understadingiem</a:t>
            </a:r>
            <a:r>
              <a:rPr lang="pl-PL"/>
              <a:t> (postępuj zgodnie ze wszystkimi wyjaśnieniami), wprowadź zalecane zmiany i wyślij kod i wizualizacje do TEAMS.</a:t>
            </a:r>
            <a:endParaRPr lang="en-GB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8780B3C-B7A1-54AB-6425-785FF4C66398}"/>
              </a:ext>
            </a:extLst>
          </p:cNvPr>
          <p:cNvSpPr txBox="1"/>
          <p:nvPr/>
        </p:nvSpPr>
        <p:spPr>
          <a:xfrm>
            <a:off x="7093260" y="1399569"/>
            <a:ext cx="51882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/>
              <a:t>https://www.analyticsvidhya.com/blog/2021/05/a-comprehensive-tutorial-on-deep-learning-part-1/?utm_source=feedburner&amp;utm_medium=email&amp;utm_campaign=Feed%3A+AnalyticsVidhya+%28Analytics+Vidhya%29</a:t>
            </a:r>
          </a:p>
        </p:txBody>
      </p:sp>
    </p:spTree>
    <p:extLst>
      <p:ext uri="{BB962C8B-B14F-4D97-AF65-F5344CB8AC3E}">
        <p14:creationId xmlns:p14="http://schemas.microsoft.com/office/powerpoint/2010/main" val="311531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674A0CCA-D00F-41E9-A57E-153D9714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61" y="4824663"/>
            <a:ext cx="3074599" cy="1923259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F3CEE72A-D000-4117-B3B8-203713F3141D}"/>
              </a:ext>
            </a:extLst>
          </p:cNvPr>
          <p:cNvSpPr txBox="1"/>
          <p:nvPr/>
        </p:nvSpPr>
        <p:spPr>
          <a:xfrm>
            <a:off x="1615735" y="279620"/>
            <a:ext cx="74483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Naszym celem jest znalezienie wartości dla naszych parametrów, dla których funkcja straty jest minimalna. Równanie dla </a:t>
            </a:r>
            <a:r>
              <a:rPr lang="pl-PL" sz="1600" b="1">
                <a:solidFill>
                  <a:srgbClr val="595858"/>
                </a:solidFill>
                <a:latin typeface="roboto" panose="02000000000000000000" pitchFamily="2" charset="0"/>
              </a:rPr>
              <a:t>opadania gradientu 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jest następujące: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:</a:t>
            </a:r>
            <a:endParaRPr lang="pl-PL" sz="16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64A74F1-7B7C-4B4A-AC1C-B89357011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487" y="864395"/>
            <a:ext cx="3255025" cy="111433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99A4A4BB-591B-41B2-87EB-7907F97C7AF7}"/>
              </a:ext>
            </a:extLst>
          </p:cNvPr>
          <p:cNvSpPr txBox="1"/>
          <p:nvPr/>
        </p:nvSpPr>
        <p:spPr>
          <a:xfrm>
            <a:off x="1411549" y="2342704"/>
            <a:ext cx="1002288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Gdzie </a:t>
            </a:r>
            <a:r>
              <a:rPr lang="pl-PL" sz="1600" b="1">
                <a:solidFill>
                  <a:srgbClr val="595858"/>
                </a:solidFill>
                <a:latin typeface="roboto" panose="02000000000000000000" pitchFamily="2" charset="0"/>
              </a:rPr>
              <a:t>w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 jest wagą parametru. Grecka litera alfa (</a:t>
            </a:r>
            <a:r>
              <a:rPr lang="pl-PL" sz="1600" b="1">
                <a:solidFill>
                  <a:srgbClr val="595858"/>
                </a:solidFill>
                <a:latin typeface="roboto" panose="02000000000000000000" pitchFamily="2" charset="0"/>
              </a:rPr>
              <a:t>α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) to coś, co nazywa się 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stepsize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 (krok). Oznacza to rozmiar iteracji, które weźmiemy </a:t>
            </a:r>
            <a:r>
              <a:rPr lang="pl-PL" sz="1600" u="sng">
                <a:solidFill>
                  <a:srgbClr val="595858"/>
                </a:solidFill>
                <a:latin typeface="roboto" panose="02000000000000000000" pitchFamily="2" charset="0"/>
              </a:rPr>
              <a:t>podczas schodzenia w dół zbocza, aby znaleźć lokalne minima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.
</a:t>
            </a:r>
          </a:p>
          <a:p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A reszta jest pochodną funkcji straty, znanej również jako gradient. </a:t>
            </a:r>
            <a:r>
              <a:rPr lang="pl-PL" sz="1600" b="1">
                <a:solidFill>
                  <a:srgbClr val="595858"/>
                </a:solidFill>
                <a:latin typeface="roboto" panose="02000000000000000000" pitchFamily="2" charset="0"/>
              </a:rPr>
              <a:t>Algorytm opadania gradientu 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jest prosty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:</a:t>
            </a:r>
            <a:endParaRPr lang="pl-PL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Najpierw bierzemy losowy punkt danych na naszym wykresie i znajdujemy jego nachylenie.</a:t>
            </a:r>
          </a:p>
          <a:p>
            <a:pPr>
              <a:buFont typeface="+mj-lt"/>
              <a:buAutoNum type="arabicPeriod"/>
            </a:pP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Następnie znajdujemy kierunek, w którym zmniejsza się funkcja utraty wartości.</a:t>
            </a:r>
          </a:p>
          <a:p>
            <a:pPr>
              <a:buFont typeface="+mj-lt"/>
              <a:buAutoNum type="arabicPeriod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Zaktualizuj wagi za pomocą powyższego wzoru. (Ta metoda jest również nazywana wsteczną propagacją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)</a:t>
            </a:r>
            <a:endParaRPr lang="pl-PL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+mj-lt"/>
              <a:buAutoNum type="arabicPeriod"/>
            </a:pP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Wybierz następny punkt, wykonując krok </a:t>
            </a:r>
            <a:r>
              <a:rPr lang="pl-PL" sz="1600" b="1">
                <a:solidFill>
                  <a:srgbClr val="595858"/>
                </a:solidFill>
                <a:latin typeface="roboto" panose="02000000000000000000" pitchFamily="2" charset="0"/>
              </a:rPr>
              <a:t>α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.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err="1">
                <a:solidFill>
                  <a:srgbClr val="595858"/>
                </a:solidFill>
                <a:latin typeface="roboto" panose="02000000000000000000" pitchFamily="2" charset="0"/>
              </a:rPr>
              <a:t>Powt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arzaj</a:t>
            </a:r>
            <a:r>
              <a:rPr lang="en-US" sz="1600">
                <a:solidFill>
                  <a:srgbClr val="595858"/>
                </a:solidFill>
                <a:latin typeface="roboto" panose="02000000000000000000" pitchFamily="2" charset="0"/>
              </a:rPr>
              <a:t>.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7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1518060-AE7D-4539-A20A-EC6CC53E2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055" y="2712544"/>
            <a:ext cx="6305550" cy="397192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54006DE3-D3C3-4118-AD61-EBC7CC46F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216" y="173531"/>
            <a:ext cx="8477250" cy="215265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C3E0D15A-F366-4974-BF88-F237AA4DD8A6}"/>
              </a:ext>
            </a:extLst>
          </p:cNvPr>
          <p:cNvSpPr txBox="1"/>
          <p:nvPr/>
        </p:nvSpPr>
        <p:spPr>
          <a:xfrm>
            <a:off x="72502" y="3876868"/>
            <a:ext cx="397155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Teraz aktualizujemy parametry uczenia się:
</a:t>
            </a:r>
            <a:endParaRPr lang="pl-PL" sz="1600"/>
          </a:p>
        </p:txBody>
      </p:sp>
    </p:spTree>
    <p:extLst>
      <p:ext uri="{BB962C8B-B14F-4D97-AF65-F5344CB8AC3E}">
        <p14:creationId xmlns:p14="http://schemas.microsoft.com/office/powerpoint/2010/main" val="3669706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B755C54-407E-482B-BB52-6DA6BA6AA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500062"/>
            <a:ext cx="82296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4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D085225-666D-4206-A668-8DB9C665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22" y="1420427"/>
            <a:ext cx="6877466" cy="373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6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E9EC79D3-C981-49B5-BA7C-D87ADC6AC033}"/>
              </a:ext>
            </a:extLst>
          </p:cNvPr>
          <p:cNvSpPr txBox="1"/>
          <p:nvPr/>
        </p:nvSpPr>
        <p:spPr>
          <a:xfrm>
            <a:off x="197527" y="254778"/>
            <a:ext cx="2572306" cy="1323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Teraz robimy nasze prognozy. </a:t>
            </a:r>
          </a:p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Połączmy to wszystko razem:</a:t>
            </a:r>
            <a:endParaRPr lang="pl-PL" sz="16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103135-DB28-4B5E-9859-E9F5CB35D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247" y="0"/>
            <a:ext cx="712408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68C253E9-4AD0-E29C-6666-3AC9C437BF60}"/>
              </a:ext>
            </a:extLst>
          </p:cNvPr>
          <p:cNvSpPr txBox="1"/>
          <p:nvPr/>
        </p:nvSpPr>
        <p:spPr>
          <a:xfrm>
            <a:off x="86072" y="5522615"/>
            <a:ext cx="27952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/>
              <a:t>Dokładność przewidywania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7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694954C-2B9A-49DD-AC47-15033DB7906A}"/>
              </a:ext>
            </a:extLst>
          </p:cNvPr>
          <p:cNvSpPr txBox="1"/>
          <p:nvPr/>
        </p:nvSpPr>
        <p:spPr>
          <a:xfrm>
            <a:off x="1615737" y="355417"/>
            <a:ext cx="94991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Jak widać, nawet najbardziej podstawowy model głębokiego uczenia się jest dość trudny. Nie jest łatwo się uczyć, a początkujący czasami mogą czuć się przytłoczeni podczas studiowania tego wszystkiego za jednym razem.</a:t>
            </a:r>
          </a:p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Ale rzecz w tym, że nawet nie dotknęliśmy jeszcze głębokiego uczenia się, to jest jak jego powierzchnia. </a:t>
            </a:r>
          </a:p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Ponieważ poznaliśmy logikę stojącą za regresją logistyczną, możemy użyć biblioteki o nazwie 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SKlearn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, która ma już wiele wbudowanych modeli i algorytmów, więc nie musisz zaczynać wszystkiego od zera.
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r>
              <a:rPr lang="pl-PL" b="1">
                <a:solidFill>
                  <a:srgbClr val="333333"/>
                </a:solidFill>
                <a:latin typeface="poppins"/>
              </a:rPr>
              <a:t>Regresja logistyczna za pomocą </a:t>
            </a:r>
            <a:r>
              <a:rPr lang="pl-PL" b="1" err="1">
                <a:solidFill>
                  <a:srgbClr val="333333"/>
                </a:solidFill>
                <a:latin typeface="poppins"/>
              </a:rPr>
              <a:t>Sklearn</a:t>
            </a:r>
            <a:r>
              <a:rPr lang="pl-PL" b="1">
                <a:solidFill>
                  <a:srgbClr val="333333"/>
                </a:solidFill>
                <a:latin typeface="poppins"/>
              </a:rPr>
              <a:t>
</a:t>
            </a:r>
            <a:endParaRPr lang="en-US" b="1" i="0">
              <a:solidFill>
                <a:srgbClr val="333333"/>
              </a:solidFill>
              <a:effectLst/>
              <a:latin typeface="poppins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8CBD2FAE-C3D9-41AE-AA10-AE83F80D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380" y="4400744"/>
            <a:ext cx="7851820" cy="1342932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7AB5D9F0-35AE-81BB-869F-B63248E048C3}"/>
              </a:ext>
            </a:extLst>
          </p:cNvPr>
          <p:cNvSpPr txBox="1"/>
          <p:nvPr/>
        </p:nvSpPr>
        <p:spPr>
          <a:xfrm>
            <a:off x="461727" y="4400744"/>
            <a:ext cx="197765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/>
              <a:t>Dokładność modelu regresji logistycznej
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16C7250B-79C3-4AAF-972E-E2AD3417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73" y="2887462"/>
            <a:ext cx="5943600" cy="3657600"/>
          </a:xfrm>
          <a:prstGeom prst="rect">
            <a:avLst/>
          </a:prstGeo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E114EB3-A80B-4CB4-8AA9-A7648C413ED7}"/>
              </a:ext>
            </a:extLst>
          </p:cNvPr>
          <p:cNvSpPr txBox="1"/>
          <p:nvPr/>
        </p:nvSpPr>
        <p:spPr>
          <a:xfrm>
            <a:off x="3193741" y="1425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>
                <a:solidFill>
                  <a:srgbClr val="333333"/>
                </a:solidFill>
                <a:latin typeface="poppins"/>
              </a:rPr>
              <a:t>Importowanie niezbędnych bibliotek
</a:t>
            </a:r>
            <a:endParaRPr lang="pl-PL" b="1" i="0">
              <a:solidFill>
                <a:srgbClr val="333333"/>
              </a:solidFill>
              <a:effectLst/>
              <a:latin typeface="poppin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711E120-2CF2-4BC8-8E63-CB02F1D9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915" y="508984"/>
            <a:ext cx="5921943" cy="176398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AE93261-EC39-4B0F-A5D8-FF570E009C22}"/>
              </a:ext>
            </a:extLst>
          </p:cNvPr>
          <p:cNvSpPr txBox="1"/>
          <p:nvPr/>
        </p:nvSpPr>
        <p:spPr>
          <a:xfrm>
            <a:off x="1100830" y="2320103"/>
            <a:ext cx="10834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Teraz przygotujemy nasze tablice X i Y, gdzie X to nasza tablica Image (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Features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), a Y to nasza tablica etykiet (0 i 1).</a:t>
            </a:r>
            <a:endParaRPr lang="pl-PL" sz="160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810C49E6-66F1-4BB4-BD5E-A6235D0CF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27" y="3567205"/>
            <a:ext cx="1895475" cy="50482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BDFD96BA-1892-4E53-AC4F-E1C52CD37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1171" y="4036381"/>
            <a:ext cx="1905000" cy="438150"/>
          </a:xfrm>
          <a:prstGeom prst="rect">
            <a:avLst/>
          </a:prstGeom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98BAE39F-E511-47D5-B26C-4E8D6AEA1274}"/>
              </a:ext>
            </a:extLst>
          </p:cNvPr>
          <p:cNvCxnSpPr/>
          <p:nvPr/>
        </p:nvCxnSpPr>
        <p:spPr>
          <a:xfrm>
            <a:off x="380307" y="381961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BBD23721-E067-482B-A550-FCF935AE4912}"/>
              </a:ext>
            </a:extLst>
          </p:cNvPr>
          <p:cNvCxnSpPr/>
          <p:nvPr/>
        </p:nvCxnSpPr>
        <p:spPr>
          <a:xfrm>
            <a:off x="362551" y="4255456"/>
            <a:ext cx="923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E6171064-81A6-410F-B9F2-D83B09EB28BB}"/>
              </a:ext>
            </a:extLst>
          </p:cNvPr>
          <p:cNvSpPr txBox="1"/>
          <p:nvPr/>
        </p:nvSpPr>
        <p:spPr>
          <a:xfrm>
            <a:off x="6096000" y="498057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595858"/>
                </a:solidFill>
                <a:latin typeface="roboto" panose="02000000000000000000" pitchFamily="2" charset="0"/>
              </a:rPr>
              <a:t>W danych znak dłoni dla 0 znajduje się między indeksami 204 i 408. Jest 205 próbek dla 0.
</a:t>
            </a:r>
            <a:endParaRPr lang="en-US" sz="18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>
                <a:solidFill>
                  <a:srgbClr val="595858"/>
                </a:solidFill>
                <a:latin typeface="roboto" panose="02000000000000000000" pitchFamily="2" charset="0"/>
              </a:rPr>
              <a:t>Ponadto znak dłoni dla 1 znajduje się między indeksami 822 i 1027. Jest 206 próbek</a:t>
            </a:r>
            <a:r>
              <a:rPr lang="en-US" sz="18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.</a:t>
            </a:r>
            <a:endParaRPr lang="pl-PL" sz="18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ED37AEE3-C859-4D03-9604-90505C24A957}"/>
              </a:ext>
            </a:extLst>
          </p:cNvPr>
          <p:cNvSpPr txBox="1"/>
          <p:nvPr/>
        </p:nvSpPr>
        <p:spPr>
          <a:xfrm>
            <a:off x="8065858" y="2752078"/>
            <a:ext cx="3670422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/>
              <a:t>Znajdź w </a:t>
            </a:r>
            <a:r>
              <a:rPr lang="pl-PL" err="1"/>
              <a:t>Teams</a:t>
            </a:r>
            <a:r>
              <a:rPr lang="pl-PL"/>
              <a:t> folder wejściowy "pliki" i pobierz je: 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2A3B3F0-BC68-FB7D-B327-7C3D4695F4B3}"/>
              </a:ext>
            </a:extLst>
          </p:cNvPr>
          <p:cNvCxnSpPr/>
          <p:nvPr/>
        </p:nvCxnSpPr>
        <p:spPr>
          <a:xfrm flipH="1">
            <a:off x="7291573" y="3320716"/>
            <a:ext cx="687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3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AEE93E4-868A-46A7-B0A5-378070D2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63" y="4196370"/>
            <a:ext cx="4740675" cy="1965890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ACE8DFE-3DF0-4D5C-8C0A-C69B86F499E8}"/>
              </a:ext>
            </a:extLst>
          </p:cNvPr>
          <p:cNvSpPr txBox="1"/>
          <p:nvPr/>
        </p:nvSpPr>
        <p:spPr>
          <a:xfrm>
            <a:off x="5998344" y="4303708"/>
            <a:ext cx="59754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Aby utworzyć tablicę X, najpierw kroimy i łączymy segmenty obrazów znaków dłoni 0 i 1 z zestawu danych do tablicy X.
Następnie robimy coś podobnego z Y, ale zamiast tego używamy etykiet.
</a:t>
            </a: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buAutoNum type="arabicParenR"/>
            </a:pP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Widzimy więc, że kształt naszej tablicy X wynosi (410, 64, 64)</a:t>
            </a:r>
          </a:p>
          <a:p>
            <a:pPr marL="342900" indent="-342900">
              <a:buAutoNum type="arabicParenR"/>
            </a:pP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410 oznacza 205 obrazów 0, 205 obrazów 1.
64 oznacza, że rozmiar naszych zdjęć wynosi 64 x 64 piksele.
</a:t>
            </a: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Kształt Y wynosi (410,1), a więc 410, 1 i 0.</a:t>
            </a: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4FFCC42-D24D-4CBC-913D-44C1D903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76" y="303647"/>
            <a:ext cx="4276725" cy="189547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EAA1A5D-2F73-4752-9FB9-90F9791FC272}"/>
              </a:ext>
            </a:extLst>
          </p:cNvPr>
          <p:cNvSpPr txBox="1"/>
          <p:nvPr/>
        </p:nvSpPr>
        <p:spPr>
          <a:xfrm>
            <a:off x="568171" y="701336"/>
            <a:ext cx="3258105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/>
              <a:t>Możesz znaleźć kolejne pary znaków cyfr zmieniających liczbę obrazów w kodzie na poprzedniej stronie.
</a:t>
            </a:r>
          </a:p>
        </p:txBody>
      </p:sp>
    </p:spTree>
    <p:extLst>
      <p:ext uri="{BB962C8B-B14F-4D97-AF65-F5344CB8AC3E}">
        <p14:creationId xmlns:p14="http://schemas.microsoft.com/office/powerpoint/2010/main" val="3307368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CAF6AB9-F8FF-4014-BAFB-E18A2D021C7A}"/>
              </a:ext>
            </a:extLst>
          </p:cNvPr>
          <p:cNvSpPr txBox="1"/>
          <p:nvPr/>
        </p:nvSpPr>
        <p:spPr>
          <a:xfrm>
            <a:off x="1109709" y="192518"/>
            <a:ext cx="10715348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3) 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Teraz dzielimy X i Y na zestawy 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train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 i test.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train = </a:t>
            </a:r>
            <a:r>
              <a:rPr lang="pl-PL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8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5%, t</a:t>
            </a:r>
            <a:r>
              <a:rPr lang="pl-PL" sz="1600" b="0" i="0" err="1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est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l-PL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err="1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random_state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=</a:t>
            </a:r>
            <a:r>
              <a:rPr lang="pl-PL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42.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l-PL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u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żywa określonego ziarna podczas randomizacji, więc jeśli komórka działa wiele razy, wygenerowana losowa liczba nie zmienia się za każdym razem. Za każdym razem tworzone są te same test i rozkład </a:t>
            </a:r>
            <a:r>
              <a:rPr lang="pl-PL" sz="1600" err="1">
                <a:solidFill>
                  <a:srgbClr val="595858"/>
                </a:solidFill>
                <a:latin typeface="roboto" panose="02000000000000000000" pitchFamily="2" charset="0"/>
              </a:rPr>
              <a:t>train</a:t>
            </a:r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.</a:t>
            </a:r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C212135-0123-427D-B68B-AA55E62F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899" y="1594605"/>
            <a:ext cx="6677025" cy="212407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7E29A3DA-2269-4B34-99C9-6FD1088C1697}"/>
              </a:ext>
            </a:extLst>
          </p:cNvPr>
          <p:cNvSpPr txBox="1"/>
          <p:nvPr/>
        </p:nvSpPr>
        <p:spPr>
          <a:xfrm>
            <a:off x="1109709" y="2656642"/>
            <a:ext cx="331803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Mamy 3-wymiarową macierz wejściową, więc musimy ją spłaszczyć do 2D, aby wprowadzić ją do naszego pierwszego modelu Deep Learning. Ponieważ y jest już 2D, zostawiamy je takim, jakie jest.
</a:t>
            </a:r>
            <a:endParaRPr lang="pl-PL" sz="140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2CFA81A-9A27-4F94-9BAE-8D8EC40272CF}"/>
              </a:ext>
            </a:extLst>
          </p:cNvPr>
          <p:cNvSpPr txBox="1"/>
          <p:nvPr/>
        </p:nvSpPr>
        <p:spPr>
          <a:xfrm>
            <a:off x="470517" y="4257435"/>
            <a:ext cx="3764132" cy="2554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Teraz mamy w sumie 348 obrazów, każdy z 4096 pikselami w macierzy treningowej X. I 62 obrazy o tej samej gęstości pikseli 4096 w macierzy testowej. </a:t>
            </a:r>
          </a:p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
Teraz transponujemy (T) tablice. To tylko osobisty wybór i zobaczysz w nadchodzących kodach, dlaczego to zrobiono.</a:t>
            </a:r>
            <a:endParaRPr lang="pl-PL" sz="160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5DD0F7D4-40DA-4DA9-A0D8-18A8C229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739" y="4176551"/>
            <a:ext cx="5772704" cy="2257076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CBDEF91-52B8-4B38-8152-B8C428A554DC}"/>
              </a:ext>
            </a:extLst>
          </p:cNvPr>
          <p:cNvSpPr txBox="1"/>
          <p:nvPr/>
        </p:nvSpPr>
        <p:spPr>
          <a:xfrm>
            <a:off x="470517" y="2201662"/>
            <a:ext cx="25212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l-PL" err="1"/>
              <a:t>Flattening</a:t>
            </a:r>
            <a:r>
              <a:rPr lang="pl-PL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266437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536A044-010B-4905-A6F5-C31EA0ACAEEF}"/>
              </a:ext>
            </a:extLst>
          </p:cNvPr>
          <p:cNvSpPr txBox="1"/>
          <p:nvPr/>
        </p:nvSpPr>
        <p:spPr>
          <a:xfrm>
            <a:off x="1902040" y="320466"/>
            <a:ext cx="86535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595858"/>
                </a:solidFill>
                <a:latin typeface="roboto" panose="02000000000000000000" pitchFamily="2" charset="0"/>
              </a:rPr>
              <a:t>Teraz skończyliśmy z przygotowaniem wymaganych danych. Tak to wygląda:
</a:t>
            </a:r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2DCBE93-C2E5-4338-9E48-2A24A741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238" y="690905"/>
            <a:ext cx="6209524" cy="5476190"/>
          </a:xfrm>
          <a:prstGeom prst="rect">
            <a:avLst/>
          </a:prstGeom>
        </p:spPr>
      </p:pic>
      <p:cxnSp>
        <p:nvCxnSpPr>
          <p:cNvPr id="4" name="Łącznik prosty 3">
            <a:extLst>
              <a:ext uri="{FF2B5EF4-FFF2-40B4-BE49-F238E27FC236}">
                <a16:creationId xmlns:a16="http://schemas.microsoft.com/office/drawing/2014/main" id="{50ECA2D0-92CB-BE1E-9E65-8CBA78E0F263}"/>
              </a:ext>
            </a:extLst>
          </p:cNvPr>
          <p:cNvCxnSpPr/>
          <p:nvPr/>
        </p:nvCxnSpPr>
        <p:spPr>
          <a:xfrm>
            <a:off x="3123446" y="6074875"/>
            <a:ext cx="486171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1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4D6D55B-F6CD-43BA-87D7-A0D950D2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41" y="100583"/>
            <a:ext cx="7415213" cy="62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E558149-D98A-4C17-965A-C4C233AD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185737"/>
            <a:ext cx="6486525" cy="6486525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4D8E705E-D660-472D-BFC8-B77C8F8169BA}"/>
              </a:ext>
            </a:extLst>
          </p:cNvPr>
          <p:cNvSpPr txBox="1"/>
          <p:nvPr/>
        </p:nvSpPr>
        <p:spPr>
          <a:xfrm>
            <a:off x="6542843" y="185737"/>
            <a:ext cx="199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/>
              <a:t>(</a:t>
            </a:r>
            <a:r>
              <a:rPr lang="pl-PL" sz="1200" err="1"/>
              <a:t>Activation</a:t>
            </a:r>
            <a:r>
              <a:rPr lang="pl-PL" sz="1200"/>
              <a:t> </a:t>
            </a:r>
            <a:r>
              <a:rPr lang="pl-PL" sz="1200" err="1"/>
              <a:t>function</a:t>
            </a:r>
            <a:r>
              <a:rPr lang="pl-PL" sz="1200"/>
              <a:t>)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36ADB6C4-35FE-4DFA-86D2-33A4CD24E4ED}"/>
              </a:ext>
            </a:extLst>
          </p:cNvPr>
          <p:cNvCxnSpPr/>
          <p:nvPr/>
        </p:nvCxnSpPr>
        <p:spPr>
          <a:xfrm>
            <a:off x="5415379" y="6624128"/>
            <a:ext cx="191757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71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72A657F0-C631-4B80-A8ED-2B1A3300F7BD}"/>
              </a:ext>
            </a:extLst>
          </p:cNvPr>
          <p:cNvSpPr txBox="1"/>
          <p:nvPr/>
        </p:nvSpPr>
        <p:spPr>
          <a:xfrm>
            <a:off x="818225" y="208561"/>
            <a:ext cx="1055554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u="sng">
                <a:solidFill>
                  <a:srgbClr val="595858"/>
                </a:solidFill>
                <a:latin typeface="roboto" panose="02000000000000000000" pitchFamily="2" charset="0"/>
              </a:rPr>
              <a:t>Każdy piksel ma swoją wagę. Ale pytanie brzmi, jaka będzie ich początkowa waga? Istnieje kilka technik, aby to zrobić, możemy je zainicjować za pomocą dowolnej wartości losowej, powiedzmy 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0.01.</a:t>
            </a:r>
            <a:endParaRPr lang="pl-PL" sz="1600" b="1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r>
              <a:rPr lang="pl-PL" sz="1600">
                <a:solidFill>
                  <a:srgbClr val="595858"/>
                </a:solidFill>
                <a:latin typeface="roboto" panose="02000000000000000000" pitchFamily="2" charset="0"/>
              </a:rPr>
              <a:t>Kształt tablicy wag będzie wynosił (4096, 1), ponieważ na obraz przypada łącznie 4096 pikseli, a początkowe odchylenie niech wyniesie </a:t>
            </a:r>
            <a:r>
              <a:rPr lang="en-US" sz="16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600" b="1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0.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DB9F62-495C-4541-88AC-D3120843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295" y="1804987"/>
            <a:ext cx="7562850" cy="3248025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378B574-6EE7-411B-98B4-18EB0B0B61EA}"/>
              </a:ext>
            </a:extLst>
          </p:cNvPr>
          <p:cNvSpPr txBox="1"/>
          <p:nvPr/>
        </p:nvSpPr>
        <p:spPr>
          <a:xfrm>
            <a:off x="159798" y="2872328"/>
            <a:ext cx="41344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>
                <a:solidFill>
                  <a:srgbClr val="333333"/>
                </a:solidFill>
                <a:effectLst/>
                <a:latin typeface="poppins"/>
              </a:rPr>
              <a:t>Forward Propagation</a:t>
            </a:r>
          </a:p>
          <a:p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Wszystkie kroki od pikseli do funkcji kosztu są nazywane propagacją do przodu.
</a:t>
            </a: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Do obliczenia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Z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 używamy wzoru: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Z = (</a:t>
            </a:r>
            <a:r>
              <a:rPr lang="pl-PL" sz="1400" b="1" err="1">
                <a:solidFill>
                  <a:srgbClr val="595858"/>
                </a:solidFill>
                <a:latin typeface="roboto" panose="02000000000000000000" pitchFamily="2" charset="0"/>
              </a:rPr>
              <a:t>w.T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)x + b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. gdzie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x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 jest tablicą pikseli,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w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 wagi, a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b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 jest odchyleniem</a:t>
            </a:r>
            <a:r>
              <a:rPr lang="en-US" sz="1400" b="0" i="0">
                <a:solidFill>
                  <a:srgbClr val="595858"/>
                </a:solidFill>
                <a:effectLst/>
                <a:latin typeface="roboto" panose="02000000000000000000" pitchFamily="2" charset="0"/>
              </a:rPr>
              <a:t>. </a:t>
            </a:r>
            <a:endParaRPr lang="pl-PL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pl-PL" sz="1400">
              <a:solidFill>
                <a:srgbClr val="595858"/>
              </a:solidFill>
              <a:latin typeface="roboto" panose="02000000000000000000" pitchFamily="2" charset="0"/>
            </a:endParaRPr>
          </a:p>
          <a:p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Po obliczeniu 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Z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 wprowadzamy go do funkcji </a:t>
            </a:r>
            <a:r>
              <a:rPr lang="pl-PL" sz="1400" err="1">
                <a:solidFill>
                  <a:srgbClr val="595858"/>
                </a:solidFill>
                <a:latin typeface="roboto" panose="02000000000000000000" pitchFamily="2" charset="0"/>
              </a:rPr>
              <a:t>sigmoid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, która zwraca </a:t>
            </a:r>
            <a:r>
              <a:rPr lang="pl-PL" sz="1400" b="1" err="1">
                <a:solidFill>
                  <a:srgbClr val="595858"/>
                </a:solidFill>
                <a:latin typeface="roboto" panose="02000000000000000000" pitchFamily="2" charset="0"/>
              </a:rPr>
              <a:t>y_head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 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(prawdopodobieństwo). Następnie obliczamy funkcję straty (błędu).
</a:t>
            </a:r>
            <a:endParaRPr lang="en-US" sz="1400" b="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  <a:p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Funkcja kosztu jest sumą wszystkich strat i karze model za błędne przewidywania. </a:t>
            </a:r>
            <a:r>
              <a:rPr lang="pl-PL" sz="1400">
                <a:solidFill>
                  <a:srgbClr val="595858"/>
                </a:solidFill>
                <a:latin typeface="roboto" panose="02000000000000000000" pitchFamily="2" charset="0"/>
              </a:rPr>
              <a:t>W ten sposób nasz model uczy się parametrów</a:t>
            </a:r>
            <a:r>
              <a:rPr lang="pl-PL" sz="1400" b="1">
                <a:solidFill>
                  <a:srgbClr val="595858"/>
                </a:solidFill>
                <a:latin typeface="roboto" panose="02000000000000000000" pitchFamily="2" charset="0"/>
              </a:rPr>
              <a:t>.
</a:t>
            </a:r>
            <a:endParaRPr lang="en-US" sz="1400" i="0">
              <a:solidFill>
                <a:srgbClr val="595858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AD36AF-7B3B-4668-9010-51A358D2C011}"/>
              </a:ext>
            </a:extLst>
          </p:cNvPr>
          <p:cNvSpPr/>
          <p:nvPr/>
        </p:nvSpPr>
        <p:spPr>
          <a:xfrm>
            <a:off x="159798" y="3356230"/>
            <a:ext cx="4021585" cy="700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539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E80A815-7E43-4065-AF79-888920B1A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957" y="56014"/>
            <a:ext cx="7287962" cy="151743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71B055E-5778-48CC-BE92-8A0AADB8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07" y="1514475"/>
            <a:ext cx="7867650" cy="19145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93B12F6F-0A2E-41AE-8802-612447DAA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302" y="3537035"/>
            <a:ext cx="4967380" cy="31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3582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3DEE6B-C9B6-469B-9BFF-F185D197AE37}">
  <ds:schemaRefs>
    <ds:schemaRef ds:uri="0273692e-26d7-4667-8c57-198464497e5a"/>
    <ds:schemaRef ds:uri="85e4739b-d0e0-4065-a80d-7c3a869519f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1369F28-9EA4-4882-8F4C-7437537E23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0FE3A5-8776-4DDB-8D98-3E477C5466D9}">
  <ds:schemaRefs>
    <ds:schemaRef ds:uri="0273692e-26d7-4667-8c57-198464497e5a"/>
    <ds:schemaRef ds:uri="85e4739b-d0e0-4065-a80d-7c3a869519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2021-06-01T15:04:23Z</dcterms:created>
  <dcterms:modified xsi:type="dcterms:W3CDTF">2025-05-22T14:05:12Z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  <property fmtid="{D5CDD505-2E9C-101B-9397-08002B2CF9AE}" pid="3" name="MediaServiceImageTags">
    <vt:lpwstr/>
  </property>
</Properties>
</file>