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BD648-E037-45FE-B71B-244D5C7F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03B0D-A020-4421-BA41-8FC879B9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D1B191-8B5A-4802-846C-7F7C0448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9A3765-AD7C-4CF4-8523-D692EF60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D8CE7F-28F5-4235-9CD6-2CD6D7BB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1E26C-6DC7-4908-85E9-C79F408F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EF3521-40FF-4EED-8159-8790F96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C6B927-18CF-465A-B5A7-9C1E9B8E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712F1C-589D-4294-88B4-8CE68CF2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E4748A-0C79-4A6B-8027-81C5C20A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A18C3A-EC8E-47CA-9CE6-A3CB4BCD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B28045-BA60-478A-93D8-FD6A5956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9CBA5F-32AE-4CB7-9EA9-F726AA6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837205-9A02-4627-952C-E869368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FB636A-72C1-4199-A38A-A7640B8B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27B2E-904F-47E0-811A-71E62274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74A392-1786-4059-9D2F-E95CD532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243387-AF66-42F4-AB18-6696892D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50BAE3-E08F-481A-A4F2-1D00DF5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9834D4-338A-4BCD-BC13-4EF822C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54994-5D13-47CA-A98A-15BA569C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44913C-4E78-4C2B-91DB-1B6EC8C5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F481E4-DF34-451A-B507-256363D0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763EC1-0E56-4C41-A785-16921B01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AA51FC-EC7D-47F7-8C8D-A9753A95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FD6230-435F-4314-AE27-FCF23DEA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E631B8-DC9F-40C6-8B5D-BDE81CDA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52AD2F-58A1-48FC-8B0E-C5BB1440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876DC5-541B-4E66-845E-DD745B6A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393877-5B51-47BD-8349-11456D8A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1DF11B-4246-4673-A077-9DD6DE18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A567F-E250-410B-8199-99050E08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199673-9A93-49BC-8E92-33EEA210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FC5E4E-C963-421C-857B-CBB8D54B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7916A27-BA4C-4F49-AB25-2319B675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9019443-8C6D-4987-8A8F-B1E9A266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DA9AFA3-CC5B-4102-BE77-67AAFFA1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28E535-9B2B-43BF-953C-D7983876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9F98DB-1919-4CA2-9634-62A1CE5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C028-94B8-482E-BABD-4B87FAA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D7D7EF5-5CFF-4CC3-8181-71E97FB8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2A6215C-A6C3-4FD6-92B2-20578DCF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A4B5CF-A25F-41FA-B427-81AA7A41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0B2545A-AAF0-4397-ABF5-32659DAC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E7FE431-2B8A-45D5-B55D-3182B9F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F30910-9B9F-4A01-88B9-76145F3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04869-EF07-484C-8DB4-5F21669D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4567C-403D-44B9-BDAB-810DEFB0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8AB8D3-30EF-4F78-89A2-19944D2DF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6672EF-8325-4186-9532-E7EDCDE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531222-AC8C-4CB3-BBE5-97935F6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75B3DA-E761-402C-BFB8-3438F4D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BC718-D312-4230-975B-AC1429DB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FD5F8B-3353-45E9-835B-F9A898399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FACAF0-9054-4DA2-A9D1-A4AC219A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3A5A82-FE51-4C66-94CB-04DA3DBA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2C94AE-A4D7-4D7D-AF65-C9AC7127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1FF0C3-F6F4-4A8B-8272-B2A4015E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B83951A-B890-4354-B8B6-CEA3C21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92A367-70B5-4BA4-B36B-C445E4B3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1E3B69-0F96-4B87-8203-DAF003F46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F1D6-A034-4133-A4B0-B7A42EEFF30C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BFF4C-D1D9-4A25-ABEA-9F744CAD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3377A4-E193-499F-9A69-F3C12EA0D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C005-5CFE-4590-80A1-89C8A6297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5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EECF89-8B22-4A64-A4D5-7CF2CB873993}"/>
              </a:ext>
            </a:extLst>
          </p:cNvPr>
          <p:cNvSpPr txBox="1"/>
          <p:nvPr/>
        </p:nvSpPr>
        <p:spPr>
          <a:xfrm>
            <a:off x="3592716" y="606162"/>
            <a:ext cx="500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C00000"/>
                </a:solidFill>
              </a:rPr>
              <a:t>PRACA do wykonania 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C79B93B-6B31-488F-9A11-95F7A7D46497}"/>
              </a:ext>
            </a:extLst>
          </p:cNvPr>
          <p:cNvSpPr txBox="1"/>
          <p:nvPr/>
        </p:nvSpPr>
        <p:spPr>
          <a:xfrm>
            <a:off x="1077362" y="1213164"/>
            <a:ext cx="696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Otwórz Jupiter Notebook (np. poprzez </a:t>
            </a: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Navigator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Wzorując się na Demo poniżej przeprowadź analizę regresji liniowej z innej bazy danych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8DA2AF9-C60E-463F-83AE-0AD948BADE32}"/>
              </a:ext>
            </a:extLst>
          </p:cNvPr>
          <p:cNvSpPr txBox="1"/>
          <p:nvPr/>
        </p:nvSpPr>
        <p:spPr>
          <a:xfrm>
            <a:off x="1267484" y="2598159"/>
            <a:ext cx="100402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N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aszym zadaniem jest przewidywanie widzialności (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SecchDisc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w wodzie  (y - 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na podstawie </a:t>
            </a: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stężenia zawiesiny (SS)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(x - </a:t>
            </a:r>
            <a:r>
              <a:rPr lang="pl-PL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input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                                                                                               plik z baza danych: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Zamieść kod oraz liczbowe i graficzne wyniki 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I prześlij do </a:t>
            </a:r>
            <a:r>
              <a:rPr lang="pl-PL" b="1" dirty="0" err="1">
                <a:solidFill>
                  <a:srgbClr val="111111"/>
                </a:solidFill>
                <a:latin typeface="open sans" panose="020B0606030504020204" pitchFamily="34" charset="0"/>
              </a:rPr>
              <a:t>Teams</a:t>
            </a: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FA571CD-98EC-4B10-AC75-C6717A50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47" y="3960070"/>
            <a:ext cx="2947869" cy="6001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8567886-5C6B-2428-D268-D763DEF2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00" y="5054127"/>
            <a:ext cx="7846453" cy="66026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8DEF449-5D24-5328-D465-45F96103E68E}"/>
              </a:ext>
            </a:extLst>
          </p:cNvPr>
          <p:cNvSpPr txBox="1"/>
          <p:nvPr/>
        </p:nvSpPr>
        <p:spPr>
          <a:xfrm>
            <a:off x="6523293" y="4518640"/>
            <a:ext cx="46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Przykładowa ścieżka do pliku bazy danych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4407146-3D47-AC47-2AE2-7BF9C1217671}"/>
              </a:ext>
            </a:extLst>
          </p:cNvPr>
          <p:cNvSpPr txBox="1"/>
          <p:nvPr/>
        </p:nvSpPr>
        <p:spPr>
          <a:xfrm>
            <a:off x="425785" y="142190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1" dirty="0">
                <a:solidFill>
                  <a:srgbClr val="FF0000"/>
                </a:solidFill>
              </a:rPr>
              <a:t>Regresja liniowa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042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68FCEF4-8430-4EF5-A849-7178DEF74916}"/>
              </a:ext>
            </a:extLst>
          </p:cNvPr>
          <p:cNvSpPr txBox="1"/>
          <p:nvPr/>
        </p:nvSpPr>
        <p:spPr>
          <a:xfrm>
            <a:off x="1017871" y="319048"/>
            <a:ext cx="9916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 podzieleniu danych na zestawy treningowe i testowe, w końcu nadszedł czas na wytrenowanie (nauczenie) naszego algorytmu. W tym celu musimy zaimportować klasę </a:t>
            </a:r>
            <a:r>
              <a:rPr lang="pl-PL" dirty="0" err="1"/>
              <a:t>LinearRegression</a:t>
            </a:r>
            <a:r>
              <a:rPr lang="pl-PL" dirty="0"/>
              <a:t>, </a:t>
            </a:r>
            <a:r>
              <a:rPr lang="pl-PL" u="sng" dirty="0"/>
              <a:t>utworzyć jej instancję i wywołać metodę </a:t>
            </a:r>
            <a:r>
              <a:rPr lang="pl-PL" u="sng" dirty="0" err="1"/>
              <a:t>fit</a:t>
            </a:r>
            <a:r>
              <a:rPr lang="pl-PL" u="sng" dirty="0"/>
              <a:t>() wraz z naszymi danymi treningowymi.</a:t>
            </a:r>
            <a:r>
              <a:rPr lang="pl-PL" dirty="0"/>
              <a:t>
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FF036E-082D-47D2-BE8D-26461F0D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00175"/>
            <a:ext cx="7410450" cy="6286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EBEACC7-305D-40DE-97E0-2E579AC1D11D}"/>
              </a:ext>
            </a:extLst>
          </p:cNvPr>
          <p:cNvSpPr txBox="1"/>
          <p:nvPr/>
        </p:nvSpPr>
        <p:spPr>
          <a:xfrm>
            <a:off x="1017871" y="2554243"/>
            <a:ext cx="10253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Jak już omówiliśmy, model regresji liniowej zasadniczo znajduje najlepszą wartość dla punktu przecięcia i nachylenia, co skutkuje linią, która najlepiej pasuje do danych.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Aby zobaczyć wartość przechwycenia (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intercept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i nachylenia (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regressor</a:t>
            </a:r>
            <a:r>
              <a:rPr lang="pl-PL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1" i="1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coeficient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obliczoną przez algorytm regresji liniowej dla naszego zestawu danych, wykonaj następujący kod.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EEFDCE1-6416-4C97-B0D2-4A569B5B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11929"/>
            <a:ext cx="7391400" cy="113347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20FE877-142F-4AF3-AFEB-3043B4164E1E}"/>
              </a:ext>
            </a:extLst>
          </p:cNvPr>
          <p:cNvSpPr txBox="1"/>
          <p:nvPr/>
        </p:nvSpPr>
        <p:spPr>
          <a:xfrm>
            <a:off x="2665396" y="581668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: 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10.66185201 </a:t>
            </a:r>
            <a:endParaRPr lang="pl-PL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               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0.92033997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2C76F9E-1D9D-419A-B853-66F21EC49E83}"/>
              </a:ext>
            </a:extLst>
          </p:cNvPr>
          <p:cNvSpPr txBox="1"/>
          <p:nvPr/>
        </p:nvSpPr>
        <p:spPr>
          <a:xfrm>
            <a:off x="490889" y="286948"/>
            <a:ext cx="9692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Oznacza to, że dla każdej jednostki zmiany temperatury minimalnej zmiana temperatury maksymalnej wynosi około 0,92%.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Teraz, gdy wytrenowaliśmy nasz algorytm, nadszedł czas, aby dokonać pewnych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prognoz.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Aby to zrobić, wykorzystamy nasze dane testowe i zobaczymy, jak dokładnie nasz algorytm przewiduje wynik procentowy.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Aby przewidzieć dane testowe, wykonaj następujący kod: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65CE45-11A2-4602-A61C-3A6D8DD9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34" y="3197669"/>
            <a:ext cx="7372350" cy="4572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18D67AB-0EE2-4EDB-9BAE-CE025A8E1ACA}"/>
              </a:ext>
            </a:extLst>
          </p:cNvPr>
          <p:cNvSpPr txBox="1"/>
          <p:nvPr/>
        </p:nvSpPr>
        <p:spPr>
          <a:xfrm>
            <a:off x="671361" y="3926388"/>
            <a:ext cx="9194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Teraz porównaj rzeczywiste wartości wyjściowe dla </a:t>
            </a:r>
            <a:r>
              <a:rPr lang="pl-PL" b="1" dirty="0" err="1"/>
              <a:t>X_test</a:t>
            </a:r>
            <a:r>
              <a:rPr lang="pl-PL" b="1" dirty="0"/>
              <a:t> </a:t>
            </a:r>
            <a:r>
              <a:rPr lang="pl-PL" dirty="0"/>
              <a:t>z przewidywanymi wartościami, wykonaj następujący skrypt: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AF6B1D8-8C9D-4C07-A00D-C3C20D6D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200650"/>
            <a:ext cx="7353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8685B2E-B31C-413E-A718-744894E2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80160"/>
            <a:ext cx="2790825" cy="65436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59513F4-CEB2-4499-85D8-2FCBC27F17BE}"/>
              </a:ext>
            </a:extLst>
          </p:cNvPr>
          <p:cNvSpPr txBox="1"/>
          <p:nvPr/>
        </p:nvSpPr>
        <p:spPr>
          <a:xfrm>
            <a:off x="4242335" y="305677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Możemy również wizualizować wynik porównania jako wykres słupkowy za pomocą poniższego skryptu:</a:t>
            </a:r>
          </a:p>
          <a:p>
            <a:r>
              <a:rPr lang="pl-PL" dirty="0"/>
              <a:t>
</a:t>
            </a:r>
            <a:r>
              <a:rPr lang="pl-PL" i="1" dirty="0"/>
              <a:t>Uwaga: Ponieważ liczba rekordów jest ogromna, dla celów reprezentacyjnych weźmiemy tylko 25 rekordów.</a:t>
            </a:r>
            <a:r>
              <a:rPr lang="pl-PL" dirty="0"/>
              <a:t>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C9448FB-72D5-486A-BA80-ADFA6AEC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35" y="1953227"/>
            <a:ext cx="7400925" cy="12382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0CFD77-5CE7-4987-96EE-8735686A8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34" y="3125042"/>
            <a:ext cx="5133975" cy="353048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99940C7-E926-47D7-B050-5698F0FFDDE2}"/>
              </a:ext>
            </a:extLst>
          </p:cNvPr>
          <p:cNvSpPr txBox="1"/>
          <p:nvPr/>
        </p:nvSpPr>
        <p:spPr>
          <a:xfrm>
            <a:off x="9496927" y="3990896"/>
            <a:ext cx="26950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Chociaż nasz model nie jest zbyt precyzyjny, przewidywane wartości procentowe są zbliżone do rzeczywistych.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4804246-EE0D-485E-A40F-98BA0CF09D19}"/>
              </a:ext>
            </a:extLst>
          </p:cNvPr>
          <p:cNvSpPr txBox="1"/>
          <p:nvPr/>
        </p:nvSpPr>
        <p:spPr>
          <a:xfrm>
            <a:off x="873493" y="54204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Wykreślmy naszą linię prostą z danymi testowymi:
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943F77B-1C9A-4C7C-9477-BB4473FE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10" y="1054167"/>
            <a:ext cx="7334250" cy="7810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0EF58FC-9806-4BEE-A69B-52E5FB19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181225"/>
            <a:ext cx="4667250" cy="35433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9C5E7DE6-DAF6-4B73-92FD-30E38D52C1E6}"/>
              </a:ext>
            </a:extLst>
          </p:cNvPr>
          <p:cNvSpPr txBox="1"/>
          <p:nvPr/>
        </p:nvSpPr>
        <p:spPr>
          <a:xfrm>
            <a:off x="1400175" y="5934670"/>
            <a:ext cx="9476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Linia prosta na powyższym wykresie pokazuje, że nasz algorytm jest poprawny.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6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00AD452-0B0A-4710-B38F-8A5485CC287D}"/>
              </a:ext>
            </a:extLst>
          </p:cNvPr>
          <p:cNvSpPr txBox="1"/>
          <p:nvPr/>
        </p:nvSpPr>
        <p:spPr>
          <a:xfrm>
            <a:off x="2640930" y="184584"/>
            <a:ext cx="702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Miary błędów modelu regresji liniowej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7DCDE64-ECA7-4114-8781-3F6F8B6DFA30}"/>
              </a:ext>
            </a:extLst>
          </p:cNvPr>
          <p:cNvSpPr txBox="1"/>
          <p:nvPr/>
        </p:nvSpPr>
        <p:spPr>
          <a:xfrm>
            <a:off x="825364" y="707804"/>
            <a:ext cx="106575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Ostatnim krokiem jest ocena wydajności algorytmu. Ten krok jest szczególnie ważny, aby porównać, jak dobrze różne algorytmy działają na określonym zestawie danych.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 przypadku algorytmów regresji powszechnie stosuje się trzy metryki oceny: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1.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Średni błąd bezwzględny (MAE)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średnią wartości bezwzględnej błędów. Oblicza się go jako: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1666D0-EE5F-4983-A8EC-C22CE5EE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30" y="2491536"/>
            <a:ext cx="3286125" cy="11049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7606F4D-0649-44EF-A04E-355980C33D5E}"/>
              </a:ext>
            </a:extLst>
          </p:cNvPr>
          <p:cNvSpPr txBox="1"/>
          <p:nvPr/>
        </p:nvSpPr>
        <p:spPr>
          <a:xfrm>
            <a:off x="825364" y="3579592"/>
            <a:ext cx="1097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2. Średni błąd kwadratowy (MSE) 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średnią błędów kwadratowych i jest obliczany jako: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DBDDAC6-F820-4BA6-8081-5518FC57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30" y="3917786"/>
            <a:ext cx="2971800" cy="10382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F3D9E98-074A-4AA9-91A1-E555431C9949}"/>
              </a:ext>
            </a:extLst>
          </p:cNvPr>
          <p:cNvSpPr txBox="1"/>
          <p:nvPr/>
        </p:nvSpPr>
        <p:spPr>
          <a:xfrm>
            <a:off x="825364" y="4733837"/>
            <a:ext cx="10378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3. Średni błąd do kwadratu (RMSE) 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jest pierwiastkiem kwadratowym ze średniej błędów kwadratowych: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CA598D8-F649-4E43-A2E2-CC61B5A7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5150071"/>
            <a:ext cx="3190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83A1C61-AD62-4A10-AB93-4FB51B498D99}"/>
              </a:ext>
            </a:extLst>
          </p:cNvPr>
          <p:cNvSpPr txBox="1"/>
          <p:nvPr/>
        </p:nvSpPr>
        <p:spPr>
          <a:xfrm>
            <a:off x="1017871" y="417435"/>
            <a:ext cx="10118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 szczęście nie musimy wykonywać tych obliczeń ręcznie.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Biblioteka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Scikit-Learn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zawiera wstępnie wbudowane funkcje, których można użyć, aby znaleźć te wartości dla nas.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Znajdźmy wartości tych danych, korzystając z naszych danych testowych.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3C23767-0DA1-49B0-BE2B-EB31B5FB8CE9}"/>
              </a:ext>
            </a:extLst>
          </p:cNvPr>
          <p:cNvSpPr txBox="1"/>
          <p:nvPr/>
        </p:nvSpPr>
        <p:spPr>
          <a:xfrm>
            <a:off x="1270534" y="1894763"/>
            <a:ext cx="8655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print('Mean Absolute Error:', </a:t>
            </a:r>
            <a:r>
              <a:rPr lang="en-GB" dirty="0" err="1"/>
              <a:t>metrics.mean_absolute_error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  </a:t>
            </a:r>
          </a:p>
          <a:p>
            <a:r>
              <a:rPr lang="en-GB" dirty="0"/>
              <a:t>print('Mean Squared Error:', </a:t>
            </a:r>
            <a:r>
              <a:rPr lang="en-GB" dirty="0" err="1"/>
              <a:t>metrics.mean_squared_error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  </a:t>
            </a:r>
          </a:p>
          <a:p>
            <a:r>
              <a:rPr lang="en-GB" dirty="0"/>
              <a:t>print('Root Mean Squared Error:', </a:t>
            </a:r>
            <a:r>
              <a:rPr lang="en-GB" dirty="0" err="1"/>
              <a:t>np.sqrt</a:t>
            </a:r>
            <a:r>
              <a:rPr lang="en-GB" dirty="0"/>
              <a:t>(</a:t>
            </a:r>
            <a:r>
              <a:rPr lang="en-GB" dirty="0" err="1"/>
              <a:t>metrics.mean_squared_error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</a:t>
            </a:r>
            <a:r>
              <a:rPr lang="en-GB" dirty="0" err="1"/>
              <a:t>y_pred</a:t>
            </a:r>
            <a:r>
              <a:rPr lang="en-GB" dirty="0"/>
              <a:t>)))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532FBE4-BCF8-4BDF-B7DE-F29649129148}"/>
              </a:ext>
            </a:extLst>
          </p:cNvPr>
          <p:cNvSpPr txBox="1"/>
          <p:nvPr/>
        </p:nvSpPr>
        <p:spPr>
          <a:xfrm>
            <a:off x="1183907" y="3108241"/>
            <a:ext cx="913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Powinieneś otrzymać takie dane wyjściowe (ale prawdopodobnie nieco inne):
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F021843-8B06-4B7D-9268-2ED2188C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30" y="3736041"/>
            <a:ext cx="7172325" cy="762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072EA72-1505-4A04-AC28-E41FD65DBE84}"/>
              </a:ext>
            </a:extLst>
          </p:cNvPr>
          <p:cNvSpPr txBox="1"/>
          <p:nvPr/>
        </p:nvSpPr>
        <p:spPr>
          <a:xfrm>
            <a:off x="1364430" y="4762173"/>
            <a:ext cx="10368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Widać, że wartość średniego błędu do kwadratu wynosi 4,19, co stanowi więcej niż 10% średniej wartości procentowej wszystkich temperatur, tj. 22,41. Oznacza to, że nasz algorytm nie był zbyt dokładny, ale nadal może dokonywać dość dobrych prognoz.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8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E872599-9816-4E08-8EA4-A379804C8E23}"/>
              </a:ext>
            </a:extLst>
          </p:cNvPr>
          <p:cNvSpPr txBox="1"/>
          <p:nvPr/>
        </p:nvSpPr>
        <p:spPr>
          <a:xfrm>
            <a:off x="1602463" y="371192"/>
            <a:ext cx="91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Regresja liniowa w języku </a:t>
            </a:r>
            <a:r>
              <a:rPr lang="pl-PL" sz="3200" b="1" dirty="0" err="1">
                <a:solidFill>
                  <a:srgbClr val="FF0000"/>
                </a:solidFill>
              </a:rPr>
              <a:t>Python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22FAE6-C97B-480D-8BAB-794EB173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1" y="1525838"/>
            <a:ext cx="6130222" cy="49609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5907B94-8117-44B2-8B6E-0FEC437C6D06}"/>
              </a:ext>
            </a:extLst>
          </p:cNvPr>
          <p:cNvSpPr txBox="1"/>
          <p:nvPr/>
        </p:nvSpPr>
        <p:spPr>
          <a:xfrm>
            <a:off x="1602463" y="2305036"/>
            <a:ext cx="128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Y= mx + b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7F19B3-344F-402C-9896-820BCAD981E9}"/>
              </a:ext>
            </a:extLst>
          </p:cNvPr>
          <p:cNvSpPr txBox="1"/>
          <p:nvPr/>
        </p:nvSpPr>
        <p:spPr>
          <a:xfrm>
            <a:off x="7216780" y="881636"/>
            <a:ext cx="46839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Gdzie b jest punktem przecięcia, a m jest nachyleniem linii.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Zasadniczo algorytm regresji liniowej daje nam najbardziej optymalną wartość dla punktu przecięcia i nachylenia (w dwóch wymiarach).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Zmienne y i x pozostają takie same, ponieważ są obiektami danych i nie można ich zmienić. Wartości, które możemy kontrolować,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intercept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(b)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slope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(m).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Może istnieć wiele linii prostych w zależności od wartości punktu przecięcia i nachylenia. Zasadniczo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algorytm regresji liniowej dopasowuje wiele linii do punktów danych i zwraca linię, która powoduje najmniejszy błąd.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18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F89427-714D-4873-A566-8B5EEE6B7992}"/>
              </a:ext>
            </a:extLst>
          </p:cNvPr>
          <p:cNvSpPr txBox="1"/>
          <p:nvPr/>
        </p:nvSpPr>
        <p:spPr>
          <a:xfrm>
            <a:off x="3407343" y="308008"/>
            <a:ext cx="466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00B050"/>
                </a:solidFill>
              </a:rPr>
              <a:t>Zadanie - demo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D971ADC-9F9C-42C9-9820-80DC2E55A807}"/>
              </a:ext>
            </a:extLst>
          </p:cNvPr>
          <p:cNvSpPr txBox="1"/>
          <p:nvPr/>
        </p:nvSpPr>
        <p:spPr>
          <a:xfrm>
            <a:off x="827773" y="1025937"/>
            <a:ext cx="108957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Badając zestaw danych z operacji bombardowań lotniczych II wojny światowej i przypominając sobie, że lądowania D-Day zostały prawie przełożone z powodu złej pogody, pobrano te raporty pogodowe z tego okresu, aby porównać je z misjami w zestawie danych operacji bombowych.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Zestaw danych zawiera informacje o warunkach pogodowych rejestrowanych każdego dnia na różnych stacjach pogodowych na całym świecie.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Informacje obejmują opady, opady śniegu, temperatury, prędkość wiatru oraz to, czy dzień obejmował burze z piorunami lub inne złe warunki pogodowe.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r>
              <a:rPr lang="pl-PL" b="1" dirty="0">
                <a:solidFill>
                  <a:srgbClr val="111111"/>
                </a:solidFill>
                <a:latin typeface="open sans" panose="020B0606030504020204" pitchFamily="34" charset="0"/>
              </a:rPr>
              <a:t>N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aszym zadaniem jest przewidywanie maksymalnej temperatury (y -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 na podstawie wejściowej temperatury minimalnej (x -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input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).
</a:t>
            </a:r>
            <a:endParaRPr lang="en-GB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B09F1D-0395-4412-B363-DF0A3A598850}"/>
              </a:ext>
            </a:extLst>
          </p:cNvPr>
          <p:cNvSpPr txBox="1"/>
          <p:nvPr/>
        </p:nvSpPr>
        <p:spPr>
          <a:xfrm>
            <a:off x="2076650" y="29766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Zacznijmy kodować: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Zaimportuj wszystkie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wymagane biblioteki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F0622E-77E5-40F9-9AED-03377826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8" y="1433870"/>
            <a:ext cx="5705475" cy="16383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A7E7BC9-D649-49B5-993D-05B63BD66670}"/>
              </a:ext>
            </a:extLst>
          </p:cNvPr>
          <p:cNvSpPr txBox="1"/>
          <p:nvPr/>
        </p:nvSpPr>
        <p:spPr>
          <a:xfrm>
            <a:off x="2076649" y="3383280"/>
            <a:ext cx="8203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Następujące polecenie importuje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zestaw danych CSV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 użyciu </a:t>
            </a:r>
            <a:r>
              <a:rPr lang="pl-PL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pandas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
</a:t>
            </a:r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9AFB74-6CDA-4B47-9B95-AA01264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76" y="4276598"/>
            <a:ext cx="1100167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dataset = pd.read_csv('/Users/nageshsinghchauhan/Documents/projects/ML/ML_BLOG_LInearRegression/Weather.csv')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58509EBA-25E6-4A1B-8B82-2B6C76D7FF06}"/>
              </a:ext>
            </a:extLst>
          </p:cNvPr>
          <p:cNvCxnSpPr/>
          <p:nvPr/>
        </p:nvCxnSpPr>
        <p:spPr>
          <a:xfrm>
            <a:off x="677376" y="4522819"/>
            <a:ext cx="2200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4641B8D7-A9CF-4C2E-81D7-0956DCDEA3C6}"/>
              </a:ext>
            </a:extLst>
          </p:cNvPr>
          <p:cNvCxnSpPr/>
          <p:nvPr/>
        </p:nvCxnSpPr>
        <p:spPr>
          <a:xfrm>
            <a:off x="10279780" y="4522819"/>
            <a:ext cx="1222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1ACEE8D-5602-4FB2-A7BF-2ECED59580FE}"/>
              </a:ext>
            </a:extLst>
          </p:cNvPr>
          <p:cNvSpPr txBox="1"/>
          <p:nvPr/>
        </p:nvSpPr>
        <p:spPr>
          <a:xfrm>
            <a:off x="677376" y="4917791"/>
            <a:ext cx="1058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Przyjrzyjmy się trochę danym (eksploracja) , sprawdzając liczbę wierszy i kolumn w naszym zestawie danych.
</a:t>
            </a:r>
            <a:endParaRPr lang="en-GB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9DA788EB-5B83-44D1-8ABA-C4E7E84F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8" y="5598233"/>
            <a:ext cx="7334250" cy="485775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356B09C-E62E-410F-A64F-C85422FF12B9}"/>
              </a:ext>
            </a:extLst>
          </p:cNvPr>
          <p:cNvSpPr txBox="1"/>
          <p:nvPr/>
        </p:nvSpPr>
        <p:spPr>
          <a:xfrm>
            <a:off x="2625291" y="61522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output (119040, 31)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AA5FB-AE15-4FD9-AABB-98956F57C31A}"/>
              </a:ext>
            </a:extLst>
          </p:cNvPr>
          <p:cNvSpPr txBox="1"/>
          <p:nvPr/>
        </p:nvSpPr>
        <p:spPr>
          <a:xfrm>
            <a:off x="632860" y="499794"/>
            <a:ext cx="10311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Aby zobaczyć szczegóły statystyczne zbioru danych, możemy użyć </a:t>
            </a:r>
            <a:r>
              <a:rPr lang="pl-PL" dirty="0" err="1"/>
              <a:t>describe</a:t>
            </a:r>
            <a:r>
              <a:rPr lang="pl-PL" dirty="0"/>
              <a:t>():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D75DB2-85C5-4B3F-8571-072D4D85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146125"/>
            <a:ext cx="7000875" cy="4095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3D4FF5B-3693-4DAC-B380-781DC022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8" y="2040558"/>
            <a:ext cx="9586571" cy="32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4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AB62F6B-B483-42E8-B29A-552CD5757EBA}"/>
              </a:ext>
            </a:extLst>
          </p:cNvPr>
          <p:cNvSpPr txBox="1"/>
          <p:nvPr/>
        </p:nvSpPr>
        <p:spPr>
          <a:xfrm>
            <a:off x="863867" y="438297"/>
            <a:ext cx="10570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11111"/>
                </a:solidFill>
                <a:latin typeface="open sans" panose="020B0606030504020204" pitchFamily="34" charset="0"/>
              </a:rPr>
              <a:t>W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ykreślmy nasze punkty danych na wykresie 2D, aby zobaczyć nasz zestaw danych i sprawdzić, czy możemy ręcznie znaleźć jakąkolwiek relację między danymi za pomocą poniższego kodu:
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6043303-CFEE-4DC8-AE2D-22E00B02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1183205"/>
            <a:ext cx="7391400" cy="1238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AAB84AA-BF8C-4920-AD1F-AD64A3BF4F5C}"/>
              </a:ext>
            </a:extLst>
          </p:cNvPr>
          <p:cNvSpPr txBox="1"/>
          <p:nvPr/>
        </p:nvSpPr>
        <p:spPr>
          <a:xfrm>
            <a:off x="590349" y="2505670"/>
            <a:ext cx="1101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Wzięliśmy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do przeprowadzenia naszej analizy. Poniżej znajduje się wykres 2D między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F123473-BCC4-498F-A14A-06A23D8F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14" y="3166363"/>
            <a:ext cx="5276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FCEDD60-2DC8-4095-B0E3-8846EF256DEB}"/>
              </a:ext>
            </a:extLst>
          </p:cNvPr>
          <p:cNvSpPr txBox="1"/>
          <p:nvPr/>
        </p:nvSpPr>
        <p:spPr>
          <a:xfrm>
            <a:off x="1424539" y="423512"/>
            <a:ext cx="9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Utwórzmy wykres rozkładu max temperatury i zobaczmy, gdzie możemy szukać jej średniej.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CA2FB26-6B48-41D6-9861-B6179E88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8" y="1059129"/>
            <a:ext cx="7353300" cy="809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6F10167-A315-4750-A775-C6AA6F1D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67288"/>
            <a:ext cx="7334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D096567-4862-4FA7-89B1-943710526359}"/>
              </a:ext>
            </a:extLst>
          </p:cNvPr>
          <p:cNvSpPr txBox="1"/>
          <p:nvPr/>
        </p:nvSpPr>
        <p:spPr>
          <a:xfrm>
            <a:off x="2464067" y="375385"/>
            <a:ext cx="828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Przewidywanie na podstawie regresji liniowej </a:t>
            </a:r>
            <a:endParaRPr lang="en-GB" sz="2800" b="1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130F2C1-E455-4D55-B4CA-20CD36C8AE98}"/>
              </a:ext>
            </a:extLst>
          </p:cNvPr>
          <p:cNvSpPr txBox="1"/>
          <p:nvPr/>
        </p:nvSpPr>
        <p:spPr>
          <a:xfrm>
            <a:off x="1193533" y="1124346"/>
            <a:ext cx="10578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Kolejnym krokiem jest podzielenie danych na "atrybuty" i "etykiety".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Atrybuty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(X) są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zmiennymi niezależnymi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podczas gdy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etykiety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(y) są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zmiennymi zależnymi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których wartości mają być przewidywane.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 naszym zestawie danych mamy tylko dwie kolumny.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Chcemy przewidzieć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w zależności od zarejestrowanego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pl-PL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Dlatego nasz zestaw atrybutów będzie składał się z kolumny "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MinTemp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", która jest przechowywana w zmiennej X, a etykietą będzie kolumna "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MaxTemp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", która jest przechowywana w zmiennej y.
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677DF5-26E2-4DD6-B7F7-885D1103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86" y="4540666"/>
            <a:ext cx="73628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E3C7512-D039-47EF-B84C-36452694F718}"/>
              </a:ext>
            </a:extLst>
          </p:cNvPr>
          <p:cNvSpPr txBox="1"/>
          <p:nvPr/>
        </p:nvSpPr>
        <p:spPr>
          <a:xfrm>
            <a:off x="808521" y="617432"/>
            <a:ext cx="10597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Następnie dzielimy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80% danych na zestaw treningowy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20% danych na zestaw testowy </a:t>
            </a:r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przy użyciu poniższego kodu.</a:t>
            </a:r>
          </a:p>
          <a:p>
            <a:r>
              <a:rPr lang="pl-PL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
(</a:t>
            </a:r>
            <a:r>
              <a:rPr lang="pl-PL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Zmienna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l-PL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test_size</a:t>
            </a:r>
            <a:r>
              <a:rPr lang="pl-PL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</a:t>
            </a:r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7D400-D817-4D2E-B24E-094F2D93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54" y="2107544"/>
            <a:ext cx="768319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X_train, X_test, y_train, y_test = train_test_split(X, y, test_size=0.2, random_state=0)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B07E079F-CF14-4656-A1A1-D214406EC876}"/>
              </a:ext>
            </a:extLst>
          </p:cNvPr>
          <p:cNvCxnSpPr>
            <a:cxnSpLocks/>
          </p:cNvCxnSpPr>
          <p:nvPr/>
        </p:nvCxnSpPr>
        <p:spPr>
          <a:xfrm>
            <a:off x="3176337" y="2425566"/>
            <a:ext cx="5428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55743A5-DC44-4378-921B-0E51803AB789}"/>
              </a:ext>
            </a:extLst>
          </p:cNvPr>
          <p:cNvSpPr txBox="1"/>
          <p:nvPr/>
        </p:nvSpPr>
        <p:spPr>
          <a:xfrm>
            <a:off x="182879" y="3211574"/>
            <a:ext cx="31779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lang="pl-PL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jak sama nazwa wskazuje, służy do inicjowania wewnętrznego generatora liczb losowych, który zdecyduje o podziale danych na indeksy treningowe i testowe w tym przypadku. 
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AEA73DE-4A36-4F8E-A85B-DD2E62E766DD}"/>
              </a:ext>
            </a:extLst>
          </p:cNvPr>
          <p:cNvSpPr txBox="1"/>
          <p:nvPr/>
        </p:nvSpPr>
        <p:spPr>
          <a:xfrm>
            <a:off x="3763479" y="2985884"/>
            <a:ext cx="8245642" cy="3754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400" dirty="0"/>
              <a:t>Idea jest następująca: wszystkie komputery mają tak zwany generator liczb pseudolosowych. Jest to coś, co wytwarza pozornie losowe liczby, ale jeśli będzie powtarzane, ostatecznie odtworzy tę samą sekwencję.</a:t>
            </a:r>
          </a:p>
          <a:p>
            <a:r>
              <a:rPr lang="pl-PL" sz="1400" dirty="0"/>
              <a:t>
Miejsce, w którym uruchamiany jest </a:t>
            </a:r>
            <a:r>
              <a:rPr lang="pl-PL" sz="1400" u="sng" dirty="0"/>
              <a:t>generator liczb</a:t>
            </a:r>
            <a:r>
              <a:rPr lang="pl-PL" sz="1400" dirty="0"/>
              <a:t>, jest znane jako </a:t>
            </a:r>
            <a:r>
              <a:rPr lang="pl-PL" sz="1400" b="1" dirty="0" err="1"/>
              <a:t>seed</a:t>
            </a:r>
            <a:r>
              <a:rPr lang="pl-PL" sz="1400" b="1" dirty="0"/>
              <a:t>.</a:t>
            </a:r>
            <a:r>
              <a:rPr lang="pl-PL" sz="1400" dirty="0"/>
              <a:t> Określając parametr </a:t>
            </a:r>
            <a:r>
              <a:rPr lang="pl-PL" sz="1400" b="1" dirty="0" err="1"/>
              <a:t>random_state</a:t>
            </a:r>
            <a:r>
              <a:rPr lang="pl-PL" sz="1400" dirty="0"/>
              <a:t>, ustawiasz losowy </a:t>
            </a:r>
            <a:r>
              <a:rPr lang="pl-PL" sz="1400" b="1" dirty="0" err="1"/>
              <a:t>seed</a:t>
            </a:r>
            <a:r>
              <a:rPr lang="pl-PL" sz="1400" dirty="0"/>
              <a:t> dla </a:t>
            </a:r>
            <a:r>
              <a:rPr lang="pl-PL" sz="1400" u="sng" dirty="0"/>
              <a:t>generatora liczb losowych</a:t>
            </a:r>
            <a:r>
              <a:rPr lang="pl-PL" sz="1400" dirty="0"/>
              <a:t>.</a:t>
            </a:r>
          </a:p>
          <a:p>
            <a:r>
              <a:rPr lang="pl-PL" sz="1400" dirty="0"/>
              <a:t>
Aby uczynić to nieco bardziej konkretnym, załóżmy, że ustawiłeś </a:t>
            </a:r>
            <a:r>
              <a:rPr lang="pl-PL" sz="1400" b="1" dirty="0" err="1"/>
              <a:t>random_seed</a:t>
            </a:r>
            <a:r>
              <a:rPr lang="pl-PL" sz="1400" b="1" dirty="0"/>
              <a:t> = 0. </a:t>
            </a:r>
            <a:r>
              <a:rPr lang="pl-PL" sz="1400" dirty="0"/>
              <a:t>Generator liczb losowych może następnie wygenerować sekwencję liczb całkowitych
0, 19, 11, 2, 34, 5, 23, 24, 0, 1, 89, ...
a ustalając </a:t>
            </a:r>
            <a:r>
              <a:rPr lang="pl-PL" sz="1400" dirty="0" err="1"/>
              <a:t>random_state</a:t>
            </a:r>
            <a:r>
              <a:rPr lang="pl-PL" sz="1400" dirty="0"/>
              <a:t> = 0, zawsze zobaczysz tę sekwencję za każdym razem, gdy wywołasz funkcję </a:t>
            </a:r>
            <a:r>
              <a:rPr lang="pl-PL" sz="1400" b="1" dirty="0" err="1"/>
              <a:t>train_test_split</a:t>
            </a:r>
            <a:r>
              <a:rPr lang="pl-PL" sz="1400" b="1" dirty="0"/>
              <a:t>. </a:t>
            </a:r>
          </a:p>
          <a:p>
            <a:endParaRPr lang="pl-PL" sz="1400" dirty="0"/>
          </a:p>
          <a:p>
            <a:r>
              <a:rPr lang="pl-PL" sz="1400" dirty="0"/>
              <a:t>Z drugiej strony, może </a:t>
            </a:r>
            <a:r>
              <a:rPr lang="pl-PL" sz="1400" b="1" dirty="0" err="1"/>
              <a:t>random_state</a:t>
            </a:r>
            <a:r>
              <a:rPr lang="pl-PL" sz="1400" b="1" dirty="0"/>
              <a:t> = 1 </a:t>
            </a:r>
            <a:r>
              <a:rPr lang="pl-PL" sz="1400" dirty="0"/>
              <a:t>daje następującą sekwencję liczb całkowitych:
91, 18, 11, 34, 34, 5, 19, 18, 0, 0, 1, ...
Mimo że różni się to od </a:t>
            </a:r>
            <a:r>
              <a:rPr lang="pl-PL" sz="1400" b="1" dirty="0" err="1"/>
              <a:t>random_state</a:t>
            </a:r>
            <a:r>
              <a:rPr lang="pl-PL" sz="1400" b="1" dirty="0"/>
              <a:t> = 0, </a:t>
            </a:r>
            <a:r>
              <a:rPr lang="pl-PL" sz="1400" dirty="0"/>
              <a:t>chodzi o to, że zawsze zobaczysz te losowe liczby pojawiające się po ustawieniu </a:t>
            </a:r>
            <a:r>
              <a:rPr lang="pl-PL" sz="1400" b="1" dirty="0" err="1"/>
              <a:t>random_state</a:t>
            </a:r>
            <a:r>
              <a:rPr lang="pl-PL" sz="1400" b="1" dirty="0"/>
              <a:t> = 1</a:t>
            </a:r>
            <a:r>
              <a:rPr lang="pl-PL" sz="1400" dirty="0"/>
              <a:t>.
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96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0" ma:contentTypeDescription="Utwórz nowy dokument." ma:contentTypeScope="" ma:versionID="26072f9b6e4564d18d69a6cfcddbc4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fd4dfa73aff86833de96de8900c00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9292F3-7893-4843-99A6-98C69A8D3BF0}"/>
</file>

<file path=customXml/itemProps2.xml><?xml version="1.0" encoding="utf-8"?>
<ds:datastoreItem xmlns:ds="http://schemas.openxmlformats.org/officeDocument/2006/customXml" ds:itemID="{BDBE2C5F-BC47-48AC-ABB8-0B59370DF8F2}"/>
</file>

<file path=customXml/itemProps3.xml><?xml version="1.0" encoding="utf-8"?>
<ds:datastoreItem xmlns:ds="http://schemas.openxmlformats.org/officeDocument/2006/customXml" ds:itemID="{2A662BAD-186F-45E3-BEDF-9430DE817D87}"/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1386</Words>
  <Application>Microsoft Office PowerPoint</Application>
  <PresentationFormat>Panoramiczny</PresentationFormat>
  <Paragraphs>83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Arial</vt:lpstr>
      <vt:lpstr>Calibri</vt:lpstr>
      <vt:lpstr>Calibri Light</vt:lpstr>
      <vt:lpstr>open 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14</cp:revision>
  <dcterms:created xsi:type="dcterms:W3CDTF">2022-02-14T07:49:51Z</dcterms:created>
  <dcterms:modified xsi:type="dcterms:W3CDTF">2023-02-20T16:36:11Z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