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3DC5BC0-0778-8239-4D41-62D10F44F9C0}"/>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AD3F3961-3844-6207-FA8E-BA21B0274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9500143F-1954-5088-3DDB-DDC852B20683}"/>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5" name="Symbol zastępczy stopki 4">
            <a:extLst>
              <a:ext uri="{FF2B5EF4-FFF2-40B4-BE49-F238E27FC236}">
                <a16:creationId xmlns:a16="http://schemas.microsoft.com/office/drawing/2014/main" id="{FB77AE40-B1BB-CB57-C3BD-3A8947BB8C08}"/>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B5418694-B1C8-76F6-EC56-0CD2D03D412F}"/>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7158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3BEFE7-22C9-2BB3-A4EB-08DEE4D57FA4}"/>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78C10A78-AC28-74E9-49DD-7D4B069E294D}"/>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4C9404B8-B629-8700-D215-E2A016D3A5B0}"/>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5" name="Symbol zastępczy stopki 4">
            <a:extLst>
              <a:ext uri="{FF2B5EF4-FFF2-40B4-BE49-F238E27FC236}">
                <a16:creationId xmlns:a16="http://schemas.microsoft.com/office/drawing/2014/main" id="{A72E4C82-E2FD-8491-799D-89412D6AC4FD}"/>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584755D1-DFD7-F362-9395-A69CF29AF38B}"/>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349399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1C68741-F94F-510A-C899-41DFDC03A78F}"/>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ABC83BD3-E47C-6169-BDDF-D570F8E092F6}"/>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77D7843-B079-6904-4368-8B1259A1132A}"/>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5" name="Symbol zastępczy stopki 4">
            <a:extLst>
              <a:ext uri="{FF2B5EF4-FFF2-40B4-BE49-F238E27FC236}">
                <a16:creationId xmlns:a16="http://schemas.microsoft.com/office/drawing/2014/main" id="{008E34DA-3C2F-9D4E-540A-5A841D37D881}"/>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899EF9C-82CE-7ED0-16CD-7A8F98C0D65B}"/>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280078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4DD71F-A1EE-49A8-392F-5D58439925C0}"/>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DB1B5C7A-83AC-70A1-1971-A44F7C983302}"/>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7ABD8D86-9275-1AC5-6CBB-8FA746DAF8C5}"/>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5" name="Symbol zastępczy stopki 4">
            <a:extLst>
              <a:ext uri="{FF2B5EF4-FFF2-40B4-BE49-F238E27FC236}">
                <a16:creationId xmlns:a16="http://schemas.microsoft.com/office/drawing/2014/main" id="{27434018-0049-17E3-381A-8A81D4ED169E}"/>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8D63EEE-0E9C-F5E9-539F-7E6FF0982BEC}"/>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63210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129F74-5C7D-7531-7BF8-F1877831A4BB}"/>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7964D12A-4A96-FF82-8E8D-C8E8C35784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2FA98A73-74F6-F51F-3F0E-A70B3690CC82}"/>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5" name="Symbol zastępczy stopki 4">
            <a:extLst>
              <a:ext uri="{FF2B5EF4-FFF2-40B4-BE49-F238E27FC236}">
                <a16:creationId xmlns:a16="http://schemas.microsoft.com/office/drawing/2014/main" id="{1EB459B4-8521-788F-808D-BA5F54817010}"/>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BA2B7002-51D8-F799-196D-86965C20A156}"/>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344705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C3C380-5840-55B6-B8F8-15C8DC930B93}"/>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045725F0-2371-9D03-8524-2BBE56267208}"/>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335D4A33-D359-123E-C22D-5BBAF2B99973}"/>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F940FED8-B7D1-9E51-01DF-1C8636D585F3}"/>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6" name="Symbol zastępczy stopki 5">
            <a:extLst>
              <a:ext uri="{FF2B5EF4-FFF2-40B4-BE49-F238E27FC236}">
                <a16:creationId xmlns:a16="http://schemas.microsoft.com/office/drawing/2014/main" id="{073EE735-5438-AD1D-2083-4B96851E2087}"/>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E818A2F-1CEE-5341-CF85-5AAF05A4804C}"/>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22774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303FC0-2E00-7C5A-C9F1-498719FA88E1}"/>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F0E0A965-BEEB-D70E-995F-E8FFEEB0E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8B404065-934E-2B38-7162-0F443F9FFEC9}"/>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0896DB89-7CD6-EA6A-C2DA-58DE86802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8595A2A-38BE-31A8-1061-AACF8EF2214F}"/>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A16A33E5-AC21-4987-1C8F-6B58710C4BDC}"/>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8" name="Symbol zastępczy stopki 7">
            <a:extLst>
              <a:ext uri="{FF2B5EF4-FFF2-40B4-BE49-F238E27FC236}">
                <a16:creationId xmlns:a16="http://schemas.microsoft.com/office/drawing/2014/main" id="{B2D05150-7C98-0157-3AC9-42DE96A08A1E}"/>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2E1EF6D7-8C91-FEA3-8EDB-4CD93142342F}"/>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231629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06643F8-C0F0-CD4C-F17C-CA3A4E71FBEB}"/>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302A4F32-EFEA-7697-14A6-9E957FD13F0B}"/>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4" name="Symbol zastępczy stopki 3">
            <a:extLst>
              <a:ext uri="{FF2B5EF4-FFF2-40B4-BE49-F238E27FC236}">
                <a16:creationId xmlns:a16="http://schemas.microsoft.com/office/drawing/2014/main" id="{97269E1B-AD64-F792-555D-D22B9CF895FA}"/>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A9E582AE-7AB0-54A3-A09D-879507E8A60F}"/>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270953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F9B1D8D-3022-BAA3-8F8D-C9713D02D56D}"/>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3" name="Symbol zastępczy stopki 2">
            <a:extLst>
              <a:ext uri="{FF2B5EF4-FFF2-40B4-BE49-F238E27FC236}">
                <a16:creationId xmlns:a16="http://schemas.microsoft.com/office/drawing/2014/main" id="{87A01066-CFB5-2D8D-7EED-3AFE359B6CD9}"/>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239A53F2-E05D-6FE2-F9AA-8916B278ACD9}"/>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926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01DFC5-68FF-88A1-5685-798BA29D733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8102E39A-D8F9-B6EB-2090-C8DD57852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680A853C-4459-FC20-D5F6-F82425AD9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030DDD9-3A7C-823E-7BF2-513E05B93522}"/>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6" name="Symbol zastępczy stopki 5">
            <a:extLst>
              <a:ext uri="{FF2B5EF4-FFF2-40B4-BE49-F238E27FC236}">
                <a16:creationId xmlns:a16="http://schemas.microsoft.com/office/drawing/2014/main" id="{2599CA1D-A2B1-4751-E8DE-2F4DA838488F}"/>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5E63D08-2206-57BB-4593-34C93B892E14}"/>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292634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1CE253-A6DC-62DB-6FF3-5965C710C94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8DC33965-718B-0E1B-5AF5-B23790767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7B9A7DF4-2372-3C23-957C-DFF7F54C9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042D8A55-06C2-0594-C5D9-5880EEA800B4}"/>
              </a:ext>
            </a:extLst>
          </p:cNvPr>
          <p:cNvSpPr>
            <a:spLocks noGrp="1"/>
          </p:cNvSpPr>
          <p:nvPr>
            <p:ph type="dt" sz="half" idx="10"/>
          </p:nvPr>
        </p:nvSpPr>
        <p:spPr/>
        <p:txBody>
          <a:bodyPr/>
          <a:lstStyle/>
          <a:p>
            <a:fld id="{155C56A5-446F-41F4-8698-33205CF41043}" type="datetimeFigureOut">
              <a:rPr lang="en-GB" smtClean="0"/>
              <a:t>04/12/2024</a:t>
            </a:fld>
            <a:endParaRPr lang="en-GB"/>
          </a:p>
        </p:txBody>
      </p:sp>
      <p:sp>
        <p:nvSpPr>
          <p:cNvPr id="6" name="Symbol zastępczy stopki 5">
            <a:extLst>
              <a:ext uri="{FF2B5EF4-FFF2-40B4-BE49-F238E27FC236}">
                <a16:creationId xmlns:a16="http://schemas.microsoft.com/office/drawing/2014/main" id="{DB0FF135-3B33-C942-7CBA-3BC9CCA27353}"/>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67BB3AAD-1E43-70C9-5A2F-D6C6F3382C21}"/>
              </a:ext>
            </a:extLst>
          </p:cNvPr>
          <p:cNvSpPr>
            <a:spLocks noGrp="1"/>
          </p:cNvSpPr>
          <p:nvPr>
            <p:ph type="sldNum" sz="quarter" idx="12"/>
          </p:nvPr>
        </p:nvSpPr>
        <p:spPr/>
        <p:txBody>
          <a:bodyPr/>
          <a:lstStyle/>
          <a:p>
            <a:fld id="{C76C38E6-43A8-4A9C-83E6-8C920C2C40FA}" type="slidenum">
              <a:rPr lang="en-GB" smtClean="0"/>
              <a:t>‹#›</a:t>
            </a:fld>
            <a:endParaRPr lang="en-GB"/>
          </a:p>
        </p:txBody>
      </p:sp>
    </p:spTree>
    <p:extLst>
      <p:ext uri="{BB962C8B-B14F-4D97-AF65-F5344CB8AC3E}">
        <p14:creationId xmlns:p14="http://schemas.microsoft.com/office/powerpoint/2010/main" val="319865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0466ABDA-A553-6846-4894-EDCAD5495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96E5E4EB-DDCF-D3B2-1174-86FAFD45E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79CB5E99-6162-5723-A45C-8142C940A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5C56A5-446F-41F4-8698-33205CF41043}" type="datetimeFigureOut">
              <a:rPr lang="en-GB" smtClean="0"/>
              <a:t>04/12/2024</a:t>
            </a:fld>
            <a:endParaRPr lang="en-GB"/>
          </a:p>
        </p:txBody>
      </p:sp>
      <p:sp>
        <p:nvSpPr>
          <p:cNvPr id="5" name="Symbol zastępczy stopki 4">
            <a:extLst>
              <a:ext uri="{FF2B5EF4-FFF2-40B4-BE49-F238E27FC236}">
                <a16:creationId xmlns:a16="http://schemas.microsoft.com/office/drawing/2014/main" id="{F529330A-A4D4-0C72-5AE1-B564E6663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ymbol zastępczy numeru slajdu 5">
            <a:extLst>
              <a:ext uri="{FF2B5EF4-FFF2-40B4-BE49-F238E27FC236}">
                <a16:creationId xmlns:a16="http://schemas.microsoft.com/office/drawing/2014/main" id="{E846331D-2B09-E4EE-CB0D-8893E19F8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6C38E6-43A8-4A9C-83E6-8C920C2C40FA}" type="slidenum">
              <a:rPr lang="en-GB" smtClean="0"/>
              <a:t>‹#›</a:t>
            </a:fld>
            <a:endParaRPr lang="en-GB"/>
          </a:p>
        </p:txBody>
      </p:sp>
    </p:spTree>
    <p:extLst>
      <p:ext uri="{BB962C8B-B14F-4D97-AF65-F5344CB8AC3E}">
        <p14:creationId xmlns:p14="http://schemas.microsoft.com/office/powerpoint/2010/main" val="315992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Time_serie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hyperlink" Target="https://en.wikipedia.org/wiki/Root-mean-square_deviation" TargetMode="External"/><Relationship Id="rId4" Type="http://schemas.openxmlformats.org/officeDocument/2006/relationships/hyperlink" Target="https://en.wikipedia.org/wiki/Mean_squared_error"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research.fb.com/prophet-forecasting-at-scal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89E76BE1-2B76-F56B-D2B2-D8302027AA0E}"/>
              </a:ext>
            </a:extLst>
          </p:cNvPr>
          <p:cNvSpPr txBox="1"/>
          <p:nvPr/>
        </p:nvSpPr>
        <p:spPr>
          <a:xfrm>
            <a:off x="2227811" y="748145"/>
            <a:ext cx="8495607" cy="584775"/>
          </a:xfrm>
          <a:prstGeom prst="rect">
            <a:avLst/>
          </a:prstGeom>
          <a:noFill/>
        </p:spPr>
        <p:txBody>
          <a:bodyPr wrap="square" rtlCol="0">
            <a:spAutoFit/>
          </a:bodyPr>
          <a:lstStyle/>
          <a:p>
            <a:r>
              <a:rPr lang="pl-PL" sz="3200" b="1" dirty="0">
                <a:solidFill>
                  <a:srgbClr val="0070C0"/>
                </a:solidFill>
              </a:rPr>
              <a:t>Analiza Szeregów Czasowych - Prognoza</a:t>
            </a:r>
            <a:endParaRPr lang="en-GB" sz="3200" b="1" dirty="0">
              <a:solidFill>
                <a:srgbClr val="0070C0"/>
              </a:solidFill>
            </a:endParaRPr>
          </a:p>
        </p:txBody>
      </p:sp>
      <p:sp>
        <p:nvSpPr>
          <p:cNvPr id="6" name="pole tekstowe 5">
            <a:extLst>
              <a:ext uri="{FF2B5EF4-FFF2-40B4-BE49-F238E27FC236}">
                <a16:creationId xmlns:a16="http://schemas.microsoft.com/office/drawing/2014/main" id="{70068A3B-A5C6-264C-CC1E-F795C9555622}"/>
              </a:ext>
            </a:extLst>
          </p:cNvPr>
          <p:cNvSpPr txBox="1"/>
          <p:nvPr/>
        </p:nvSpPr>
        <p:spPr>
          <a:xfrm>
            <a:off x="182880" y="1702234"/>
            <a:ext cx="4688378" cy="4385175"/>
          </a:xfrm>
          <a:prstGeom prst="rect">
            <a:avLst/>
          </a:prstGeom>
          <a:noFill/>
        </p:spPr>
        <p:txBody>
          <a:bodyPr wrap="square">
            <a:spAutoFit/>
          </a:bodyPr>
          <a:lstStyle/>
          <a:p>
            <a:pPr algn="l">
              <a:lnSpc>
                <a:spcPts val="2400"/>
              </a:lnSpc>
            </a:pPr>
            <a:r>
              <a:rPr lang="pl-PL" b="0" i="0" u="sng" dirty="0">
                <a:solidFill>
                  <a:srgbClr val="242424"/>
                </a:solidFill>
                <a:effectLst/>
                <a:latin typeface="source-serif-pro"/>
                <a:hlinkClick r:id="rId2"/>
              </a:rPr>
              <a:t>Analiza szeregów czasowych</a:t>
            </a:r>
            <a:r>
              <a:rPr lang="pl-PL" b="0" i="0" dirty="0">
                <a:solidFill>
                  <a:srgbClr val="242424"/>
                </a:solidFill>
                <a:effectLst/>
                <a:latin typeface="source-serif-pro"/>
              </a:rPr>
              <a:t> obejmuje metody analizy danych szeregów czasowych w celu wyodrębnienia znaczących statystyk i innych cech danych. </a:t>
            </a:r>
          </a:p>
          <a:p>
            <a:pPr algn="l">
              <a:lnSpc>
                <a:spcPts val="2400"/>
              </a:lnSpc>
            </a:pPr>
            <a:endParaRPr lang="pl-PL" dirty="0">
              <a:solidFill>
                <a:srgbClr val="242424"/>
              </a:solidFill>
              <a:latin typeface="source-serif-pro"/>
            </a:endParaRPr>
          </a:p>
          <a:p>
            <a:pPr algn="l">
              <a:lnSpc>
                <a:spcPts val="2400"/>
              </a:lnSpc>
            </a:pPr>
            <a:r>
              <a:rPr lang="pl-PL" b="1" i="0" dirty="0">
                <a:solidFill>
                  <a:srgbClr val="242424"/>
                </a:solidFill>
                <a:effectLst/>
                <a:latin typeface="source-serif-pro"/>
              </a:rPr>
              <a:t>Prognozowanie szeregów czasowych to wykorzystanie modelu do przewidywania przyszłych wartości na podstawie wcześniej zaobserwowanych wartości.</a:t>
            </a:r>
          </a:p>
          <a:p>
            <a:pPr algn="l">
              <a:lnSpc>
                <a:spcPts val="2400"/>
              </a:lnSpc>
            </a:pPr>
            <a:endParaRPr lang="pl-PL" b="0" i="0" dirty="0">
              <a:solidFill>
                <a:srgbClr val="242424"/>
              </a:solidFill>
              <a:effectLst/>
              <a:latin typeface="source-serif-pro"/>
            </a:endParaRPr>
          </a:p>
          <a:p>
            <a:pPr algn="l">
              <a:lnSpc>
                <a:spcPts val="2400"/>
              </a:lnSpc>
            </a:pPr>
            <a:r>
              <a:rPr lang="pl-PL" b="0" i="0" dirty="0">
                <a:solidFill>
                  <a:srgbClr val="242424"/>
                </a:solidFill>
                <a:effectLst/>
                <a:latin typeface="source-serif-pro"/>
              </a:rPr>
              <a:t>Szeregi czasowe są szeroko stosowane w przypadku danych niestacjonarnych, takich jak dane ekonomiczne, pogodowe, ceny akcji i sprzedaż detaliczna</a:t>
            </a:r>
          </a:p>
        </p:txBody>
      </p:sp>
      <p:pic>
        <p:nvPicPr>
          <p:cNvPr id="3" name="Obraz 2">
            <a:extLst>
              <a:ext uri="{FF2B5EF4-FFF2-40B4-BE49-F238E27FC236}">
                <a16:creationId xmlns:a16="http://schemas.microsoft.com/office/drawing/2014/main" id="{CEFDEA85-B911-A17E-7C21-7C29C26D2837}"/>
              </a:ext>
            </a:extLst>
          </p:cNvPr>
          <p:cNvPicPr>
            <a:picLocks noChangeAspect="1"/>
          </p:cNvPicPr>
          <p:nvPr/>
        </p:nvPicPr>
        <p:blipFill>
          <a:blip r:embed="rId3"/>
          <a:stretch>
            <a:fillRect/>
          </a:stretch>
        </p:blipFill>
        <p:spPr>
          <a:xfrm>
            <a:off x="5112673" y="1702234"/>
            <a:ext cx="6575021" cy="3585601"/>
          </a:xfrm>
          <a:prstGeom prst="rect">
            <a:avLst/>
          </a:prstGeom>
        </p:spPr>
      </p:pic>
    </p:spTree>
    <p:extLst>
      <p:ext uri="{BB962C8B-B14F-4D97-AF65-F5344CB8AC3E}">
        <p14:creationId xmlns:p14="http://schemas.microsoft.com/office/powerpoint/2010/main" val="1097594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D9F80DA4-2FB9-54B3-76C7-84883BAB4B69}"/>
              </a:ext>
            </a:extLst>
          </p:cNvPr>
          <p:cNvSpPr txBox="1"/>
          <p:nvPr/>
        </p:nvSpPr>
        <p:spPr>
          <a:xfrm>
            <a:off x="2874671" y="349806"/>
            <a:ext cx="7235243" cy="400110"/>
          </a:xfrm>
          <a:prstGeom prst="rect">
            <a:avLst/>
          </a:prstGeom>
          <a:noFill/>
        </p:spPr>
        <p:txBody>
          <a:bodyPr wrap="square">
            <a:spAutoFit/>
          </a:bodyPr>
          <a:lstStyle/>
          <a:p>
            <a:r>
              <a:rPr lang="pl-PL" sz="2000" b="1" i="0" dirty="0">
                <a:solidFill>
                  <a:srgbClr val="00B0F0"/>
                </a:solidFill>
                <a:effectLst/>
                <a:latin typeface="source-serif-pro"/>
              </a:rPr>
              <a:t>S</a:t>
            </a:r>
            <a:r>
              <a:rPr lang="en-GB" sz="2000" b="1" i="0" dirty="0" err="1">
                <a:solidFill>
                  <a:srgbClr val="00B0F0"/>
                </a:solidFill>
                <a:effectLst/>
                <a:latin typeface="source-serif-pro"/>
              </a:rPr>
              <a:t>tacjonarne</a:t>
            </a:r>
            <a:r>
              <a:rPr lang="pl-PL" sz="2000" b="1" i="0" dirty="0">
                <a:solidFill>
                  <a:srgbClr val="00B0F0"/>
                </a:solidFill>
                <a:effectLst/>
                <a:latin typeface="source-serif-pro"/>
              </a:rPr>
              <a:t> szeregi czasowe</a:t>
            </a:r>
            <a:r>
              <a:rPr lang="en-GB" sz="2000" b="1" i="0" dirty="0">
                <a:solidFill>
                  <a:srgbClr val="00B0F0"/>
                </a:solidFill>
                <a:effectLst/>
                <a:latin typeface="source-serif-pro"/>
              </a:rPr>
              <a:t> </a:t>
            </a:r>
            <a:r>
              <a:rPr lang="pl-PL" sz="2000" b="1" i="0" dirty="0">
                <a:solidFill>
                  <a:srgbClr val="292929"/>
                </a:solidFill>
                <a:effectLst/>
                <a:latin typeface="source-serif-pro"/>
              </a:rPr>
              <a:t>vis</a:t>
            </a:r>
            <a:r>
              <a:rPr lang="en-GB" sz="2000" b="1" i="0" dirty="0">
                <a:solidFill>
                  <a:srgbClr val="292929"/>
                </a:solidFill>
                <a:effectLst/>
                <a:latin typeface="source-serif-pro"/>
              </a:rPr>
              <a:t> </a:t>
            </a:r>
            <a:r>
              <a:rPr lang="pl-PL" sz="2000" b="1" i="0" dirty="0">
                <a:solidFill>
                  <a:srgbClr val="00B0F0"/>
                </a:solidFill>
                <a:effectLst/>
                <a:latin typeface="source-serif-pro"/>
              </a:rPr>
              <a:t>nie</a:t>
            </a:r>
            <a:r>
              <a:rPr lang="en-GB" sz="2000" b="1" i="0" dirty="0" err="1">
                <a:solidFill>
                  <a:srgbClr val="00B0F0"/>
                </a:solidFill>
                <a:effectLst/>
                <a:latin typeface="source-serif-pro"/>
              </a:rPr>
              <a:t>stacjonarne</a:t>
            </a:r>
            <a:r>
              <a:rPr lang="pl-PL" sz="2000" b="1" i="0" dirty="0">
                <a:solidFill>
                  <a:srgbClr val="00B0F0"/>
                </a:solidFill>
                <a:effectLst/>
                <a:latin typeface="source-serif-pro"/>
              </a:rPr>
              <a:t> szeregi czasowe</a:t>
            </a:r>
            <a:endParaRPr lang="en-GB" sz="2000" dirty="0">
              <a:solidFill>
                <a:srgbClr val="00B0F0"/>
              </a:solidFill>
            </a:endParaRPr>
          </a:p>
        </p:txBody>
      </p:sp>
      <p:pic>
        <p:nvPicPr>
          <p:cNvPr id="5" name="Obraz 4">
            <a:extLst>
              <a:ext uri="{FF2B5EF4-FFF2-40B4-BE49-F238E27FC236}">
                <a16:creationId xmlns:a16="http://schemas.microsoft.com/office/drawing/2014/main" id="{3D1BFEBA-3F05-CFD1-14AA-F3225C886EF8}"/>
              </a:ext>
            </a:extLst>
          </p:cNvPr>
          <p:cNvPicPr>
            <a:picLocks noChangeAspect="1"/>
          </p:cNvPicPr>
          <p:nvPr/>
        </p:nvPicPr>
        <p:blipFill>
          <a:blip r:embed="rId2"/>
          <a:stretch>
            <a:fillRect/>
          </a:stretch>
        </p:blipFill>
        <p:spPr>
          <a:xfrm>
            <a:off x="0" y="725076"/>
            <a:ext cx="5805969" cy="5506204"/>
          </a:xfrm>
          <a:prstGeom prst="rect">
            <a:avLst/>
          </a:prstGeom>
        </p:spPr>
      </p:pic>
      <p:sp>
        <p:nvSpPr>
          <p:cNvPr id="7" name="pole tekstowe 6">
            <a:extLst>
              <a:ext uri="{FF2B5EF4-FFF2-40B4-BE49-F238E27FC236}">
                <a16:creationId xmlns:a16="http://schemas.microsoft.com/office/drawing/2014/main" id="{C061E995-462E-42CD-D565-B3E50D462DAD}"/>
              </a:ext>
            </a:extLst>
          </p:cNvPr>
          <p:cNvSpPr txBox="1"/>
          <p:nvPr/>
        </p:nvSpPr>
        <p:spPr>
          <a:xfrm>
            <a:off x="5895304" y="875968"/>
            <a:ext cx="6296696" cy="5355312"/>
          </a:xfrm>
          <a:prstGeom prst="rect">
            <a:avLst/>
          </a:prstGeom>
          <a:noFill/>
        </p:spPr>
        <p:txBody>
          <a:bodyPr wrap="square">
            <a:spAutoFit/>
          </a:bodyPr>
          <a:lstStyle/>
          <a:p>
            <a:pPr algn="l"/>
            <a:r>
              <a:rPr lang="pl-PL" b="1" i="0" dirty="0">
                <a:solidFill>
                  <a:srgbClr val="292929"/>
                </a:solidFill>
                <a:effectLst/>
                <a:latin typeface="source-serif-pro"/>
              </a:rPr>
              <a:t>Szereg czasowy jest stacjonarny</a:t>
            </a:r>
            <a:r>
              <a:rPr lang="pl-PL" b="0" i="0" dirty="0">
                <a:solidFill>
                  <a:srgbClr val="292929"/>
                </a:solidFill>
                <a:effectLst/>
                <a:latin typeface="source-serif-pro"/>
              </a:rPr>
              <a:t>, jeśli jego właściwości statystyczne (średnia, wariancja, autokowariancja itp.) nie zmieniają się w czasie. Innymi słowy, stacjonarny szereg czasowy to taki, który ma stałą średnią i wariancję, a jego autokowariancja nie zależy od opóźnienia czasowego. Stacjonarne szeregi czasowe są łatwiejsze do modelowania i prognozowania niż niestacjonarne szeregi czasowe, ponieważ są bardziej stabilne i przewidywalne.</a:t>
            </a:r>
          </a:p>
          <a:p>
            <a:pPr algn="l"/>
            <a:endParaRPr lang="pl-PL" b="0" i="0" dirty="0">
              <a:solidFill>
                <a:srgbClr val="292929"/>
              </a:solidFill>
              <a:effectLst/>
              <a:latin typeface="source-serif-pro"/>
            </a:endParaRPr>
          </a:p>
          <a:p>
            <a:pPr algn="l"/>
            <a:r>
              <a:rPr lang="pl-PL" b="1" dirty="0">
                <a:solidFill>
                  <a:srgbClr val="292929"/>
                </a:solidFill>
                <a:latin typeface="source-serif-pro"/>
              </a:rPr>
              <a:t>S</a:t>
            </a:r>
            <a:r>
              <a:rPr lang="pl-PL" b="1" i="0" dirty="0">
                <a:solidFill>
                  <a:srgbClr val="292929"/>
                </a:solidFill>
                <a:effectLst/>
                <a:latin typeface="source-serif-pro"/>
              </a:rPr>
              <a:t>zereg czasowy jest niestacjonarny</a:t>
            </a:r>
            <a:r>
              <a:rPr lang="pl-PL" b="0" i="0" dirty="0">
                <a:solidFill>
                  <a:srgbClr val="292929"/>
                </a:solidFill>
                <a:effectLst/>
                <a:latin typeface="source-serif-pro"/>
              </a:rPr>
              <a:t>, jeśli jego właściwości statystyczne zmieniają się w czasie. Niestacjonarne szeregi czasowe często mają trendy lub sezonowość, co może utrudniać ich modelowanie i prognozowanie.</a:t>
            </a:r>
          </a:p>
          <a:p>
            <a:pPr algn="l"/>
            <a:endParaRPr lang="pl-PL" b="0" i="0" dirty="0">
              <a:solidFill>
                <a:srgbClr val="292929"/>
              </a:solidFill>
              <a:effectLst/>
              <a:latin typeface="source-serif-pro"/>
            </a:endParaRPr>
          </a:p>
          <a:p>
            <a:r>
              <a:rPr lang="pl-PL" b="0" i="0" dirty="0">
                <a:solidFill>
                  <a:srgbClr val="292929"/>
                </a:solidFill>
                <a:effectLst/>
                <a:latin typeface="source-serif-pro"/>
              </a:rPr>
              <a:t>Aby uczynić niestacjonarny szereg czasowy stacjonarnym, możemy zastosować </a:t>
            </a:r>
            <a:r>
              <a:rPr lang="pl-PL" b="0" i="0" u="sng" dirty="0">
                <a:solidFill>
                  <a:srgbClr val="292929"/>
                </a:solidFill>
                <a:effectLst/>
                <a:latin typeface="source-serif-pro"/>
              </a:rPr>
              <a:t>transformację danych</a:t>
            </a:r>
            <a:r>
              <a:rPr lang="pl-PL" b="0" i="0" dirty="0">
                <a:solidFill>
                  <a:srgbClr val="292929"/>
                </a:solidFill>
                <a:effectLst/>
                <a:latin typeface="source-serif-pro"/>
              </a:rPr>
              <a:t>, taką jak różnicowanie lub </a:t>
            </a:r>
            <a:r>
              <a:rPr lang="pl-PL" dirty="0">
                <a:solidFill>
                  <a:srgbClr val="292929"/>
                </a:solidFill>
                <a:latin typeface="source-serif-pro"/>
              </a:rPr>
              <a:t>logarytmowanie</a:t>
            </a:r>
            <a:r>
              <a:rPr lang="pl-PL" b="0" i="0" dirty="0">
                <a:solidFill>
                  <a:srgbClr val="292929"/>
                </a:solidFill>
                <a:effectLst/>
                <a:latin typeface="source-serif-pro"/>
              </a:rPr>
              <a:t>. </a:t>
            </a:r>
            <a:r>
              <a:rPr lang="pl-PL" b="1" i="0" dirty="0">
                <a:solidFill>
                  <a:srgbClr val="292929"/>
                </a:solidFill>
                <a:effectLst/>
                <a:latin typeface="source-serif-pro"/>
              </a:rPr>
              <a:t>Różnicowanie </a:t>
            </a:r>
            <a:r>
              <a:rPr lang="pl-PL" b="0" i="0" dirty="0">
                <a:solidFill>
                  <a:srgbClr val="292929"/>
                </a:solidFill>
                <a:effectLst/>
                <a:latin typeface="source-serif-pro"/>
              </a:rPr>
              <a:t> polega na odjęciu poprzedniej wartości od bieżącej wartości w celu usunięcia trendu, podczas gdy </a:t>
            </a:r>
            <a:r>
              <a:rPr lang="pl-PL" b="1" i="0" dirty="0">
                <a:solidFill>
                  <a:srgbClr val="292929"/>
                </a:solidFill>
                <a:effectLst/>
                <a:latin typeface="source-serif-pro"/>
              </a:rPr>
              <a:t>logarytmowanie </a:t>
            </a:r>
            <a:r>
              <a:rPr lang="pl-PL" b="0" i="0" dirty="0">
                <a:solidFill>
                  <a:srgbClr val="292929"/>
                </a:solidFill>
                <a:effectLst/>
                <a:latin typeface="source-serif-pro"/>
              </a:rPr>
              <a:t>polega na pobraniu logarytmu wartości w celu ustabilizowania wariancji.</a:t>
            </a:r>
          </a:p>
        </p:txBody>
      </p:sp>
    </p:spTree>
    <p:extLst>
      <p:ext uri="{BB962C8B-B14F-4D97-AF65-F5344CB8AC3E}">
        <p14:creationId xmlns:p14="http://schemas.microsoft.com/office/powerpoint/2010/main" val="53606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F6F6C5A-43AC-4B0E-40B6-004D18E0B13D}"/>
              </a:ext>
            </a:extLst>
          </p:cNvPr>
          <p:cNvSpPr txBox="1"/>
          <p:nvPr/>
        </p:nvSpPr>
        <p:spPr>
          <a:xfrm>
            <a:off x="2565579" y="352975"/>
            <a:ext cx="7060842" cy="400110"/>
          </a:xfrm>
          <a:prstGeom prst="rect">
            <a:avLst/>
          </a:prstGeom>
          <a:noFill/>
        </p:spPr>
        <p:txBody>
          <a:bodyPr wrap="square">
            <a:spAutoFit/>
          </a:bodyPr>
          <a:lstStyle/>
          <a:p>
            <a:r>
              <a:rPr lang="pl-PL" sz="2000" b="1" i="0" dirty="0">
                <a:solidFill>
                  <a:srgbClr val="00B0F0"/>
                </a:solidFill>
                <a:effectLst/>
                <a:latin typeface="source-serif-pro"/>
              </a:rPr>
              <a:t>Funkcja</a:t>
            </a:r>
            <a:r>
              <a:rPr lang="pl-PL" b="1" i="0" dirty="0">
                <a:solidFill>
                  <a:srgbClr val="00B0F0"/>
                </a:solidFill>
                <a:effectLst/>
                <a:latin typeface="source-serif-pro"/>
              </a:rPr>
              <a:t> autokorelacji (ACF) i funkcja częściowej autokorelacji (PACF)</a:t>
            </a:r>
            <a:endParaRPr lang="en-GB" dirty="0">
              <a:solidFill>
                <a:srgbClr val="00B0F0"/>
              </a:solidFill>
            </a:endParaRPr>
          </a:p>
        </p:txBody>
      </p:sp>
      <p:sp>
        <p:nvSpPr>
          <p:cNvPr id="5" name="pole tekstowe 4">
            <a:extLst>
              <a:ext uri="{FF2B5EF4-FFF2-40B4-BE49-F238E27FC236}">
                <a16:creationId xmlns:a16="http://schemas.microsoft.com/office/drawing/2014/main" id="{43D3284A-3697-BD29-6465-BA078D692E8E}"/>
              </a:ext>
            </a:extLst>
          </p:cNvPr>
          <p:cNvSpPr txBox="1"/>
          <p:nvPr/>
        </p:nvSpPr>
        <p:spPr>
          <a:xfrm>
            <a:off x="1365161" y="1002637"/>
            <a:ext cx="10328856" cy="2862322"/>
          </a:xfrm>
          <a:prstGeom prst="rect">
            <a:avLst/>
          </a:prstGeom>
          <a:noFill/>
        </p:spPr>
        <p:txBody>
          <a:bodyPr wrap="square">
            <a:spAutoFit/>
          </a:bodyPr>
          <a:lstStyle/>
          <a:p>
            <a:pPr algn="l"/>
            <a:r>
              <a:rPr lang="pl-PL" b="1" i="0" dirty="0">
                <a:solidFill>
                  <a:srgbClr val="292929"/>
                </a:solidFill>
                <a:effectLst/>
                <a:latin typeface="source-serif-pro"/>
              </a:rPr>
              <a:t>Funkcja autokorelacji (ACF) i funkcja częściowej autokorelacji (PACF) to miary statystyczne używane do zrozumienia związku między szeregiem czasowym a jego opóźnionymi (przeszłymi) wartościami.</a:t>
            </a:r>
          </a:p>
          <a:p>
            <a:pPr algn="l"/>
            <a:endParaRPr lang="pl-PL" b="0" i="0" dirty="0">
              <a:solidFill>
                <a:srgbClr val="292929"/>
              </a:solidFill>
              <a:effectLst/>
              <a:latin typeface="source-serif-pro"/>
            </a:endParaRPr>
          </a:p>
          <a:p>
            <a:pPr algn="l"/>
            <a:r>
              <a:rPr lang="pl-PL" b="1" i="0" dirty="0">
                <a:solidFill>
                  <a:srgbClr val="292929"/>
                </a:solidFill>
                <a:effectLst/>
                <a:latin typeface="source-serif-pro"/>
              </a:rPr>
              <a:t>ACF</a:t>
            </a:r>
            <a:r>
              <a:rPr lang="pl-PL" b="0" i="0" dirty="0">
                <a:solidFill>
                  <a:srgbClr val="292929"/>
                </a:solidFill>
                <a:effectLst/>
                <a:latin typeface="source-serif-pro"/>
              </a:rPr>
              <a:t> jest miarą korelacji między szeregiem czasowym a jego opóźnioną wersją. </a:t>
            </a:r>
            <a:r>
              <a:rPr lang="pl-PL" b="0" i="0" u="sng" dirty="0">
                <a:solidFill>
                  <a:srgbClr val="292929"/>
                </a:solidFill>
                <a:effectLst/>
                <a:latin typeface="source-serif-pro"/>
              </a:rPr>
              <a:t>Oblicza się go, biorąc autokowariancję szeregów czasowych i normalizując ją przez wariancję szeregów czasowych</a:t>
            </a:r>
            <a:r>
              <a:rPr lang="pl-PL" b="0" i="0" dirty="0">
                <a:solidFill>
                  <a:srgbClr val="292929"/>
                </a:solidFill>
                <a:effectLst/>
                <a:latin typeface="source-serif-pro"/>
              </a:rPr>
              <a:t>. ACF jest funkcją opóźnienia (liczba kroków czasowych między dwoma porównywanymi szeregami czasowymi).</a:t>
            </a:r>
          </a:p>
          <a:p>
            <a:pPr algn="l"/>
            <a:endParaRPr lang="pl-PL" b="0" i="0" dirty="0">
              <a:solidFill>
                <a:srgbClr val="292929"/>
              </a:solidFill>
              <a:effectLst/>
              <a:latin typeface="source-serif-pro"/>
            </a:endParaRPr>
          </a:p>
          <a:p>
            <a:pPr algn="l"/>
            <a:r>
              <a:rPr lang="pl-PL" b="1" i="0" dirty="0">
                <a:solidFill>
                  <a:srgbClr val="292929"/>
                </a:solidFill>
                <a:effectLst/>
                <a:latin typeface="source-serif-pro"/>
              </a:rPr>
              <a:t>PACF </a:t>
            </a:r>
            <a:r>
              <a:rPr lang="pl-PL" b="0" i="0" dirty="0">
                <a:solidFill>
                  <a:srgbClr val="292929"/>
                </a:solidFill>
                <a:effectLst/>
                <a:latin typeface="source-serif-pro"/>
              </a:rPr>
              <a:t>jest miarą korelacji między szeregiem czasowym a opóźnioną wersją samego siebie, której nie można wyjaśnić korelacjami we wszystkich opóźnieniach niższego rzędu. </a:t>
            </a:r>
            <a:r>
              <a:rPr lang="pl-PL" b="0" i="0" u="sng" dirty="0">
                <a:solidFill>
                  <a:srgbClr val="292929"/>
                </a:solidFill>
                <a:effectLst/>
                <a:latin typeface="source-serif-pro"/>
              </a:rPr>
              <a:t>Jest obliczany przez regresję szeregów czasowych na podstawie własnych opóźnionych wartości, a następnie obliczenie autokowariancji reszt</a:t>
            </a:r>
            <a:r>
              <a:rPr lang="pl-PL" b="0" i="0" dirty="0">
                <a:solidFill>
                  <a:srgbClr val="292929"/>
                </a:solidFill>
                <a:effectLst/>
                <a:latin typeface="source-serif-pro"/>
              </a:rPr>
              <a:t>.</a:t>
            </a:r>
          </a:p>
        </p:txBody>
      </p:sp>
      <p:sp>
        <p:nvSpPr>
          <p:cNvPr id="7" name="pole tekstowe 6">
            <a:extLst>
              <a:ext uri="{FF2B5EF4-FFF2-40B4-BE49-F238E27FC236}">
                <a16:creationId xmlns:a16="http://schemas.microsoft.com/office/drawing/2014/main" id="{2D222169-C76B-0A81-D03B-E99728F56B67}"/>
              </a:ext>
            </a:extLst>
          </p:cNvPr>
          <p:cNvSpPr txBox="1"/>
          <p:nvPr/>
        </p:nvSpPr>
        <p:spPr>
          <a:xfrm>
            <a:off x="1365161" y="4270747"/>
            <a:ext cx="9672033" cy="1754326"/>
          </a:xfrm>
          <a:prstGeom prst="rect">
            <a:avLst/>
          </a:prstGeom>
          <a:noFill/>
        </p:spPr>
        <p:txBody>
          <a:bodyPr wrap="square">
            <a:spAutoFit/>
          </a:bodyPr>
          <a:lstStyle/>
          <a:p>
            <a:r>
              <a:rPr lang="pl-PL" b="0" i="0" dirty="0">
                <a:solidFill>
                  <a:srgbClr val="292929"/>
                </a:solidFill>
                <a:effectLst/>
                <a:latin typeface="source-serif-pro"/>
              </a:rPr>
              <a:t>Zarówno ACF, jak i PACF są powszechnie stosowane w analizie szeregów czasowych do identyfikacji wzorców i trendów w danych oraz do pomocy w wyborze odpowiedniego modelu do prognozowania przyszłych wartości szeregów czasowych. </a:t>
            </a:r>
          </a:p>
          <a:p>
            <a:endParaRPr lang="pl-PL" dirty="0">
              <a:solidFill>
                <a:srgbClr val="292929"/>
              </a:solidFill>
              <a:latin typeface="source-serif-pro"/>
            </a:endParaRPr>
          </a:p>
          <a:p>
            <a:r>
              <a:rPr lang="pl-PL" b="0" i="0" dirty="0">
                <a:solidFill>
                  <a:srgbClr val="292929"/>
                </a:solidFill>
                <a:effectLst/>
                <a:latin typeface="source-serif-pro"/>
              </a:rPr>
              <a:t>Można ich również użyć </a:t>
            </a:r>
            <a:r>
              <a:rPr lang="pl-PL" b="0" i="0" u="sng" dirty="0">
                <a:solidFill>
                  <a:srgbClr val="292929"/>
                </a:solidFill>
                <a:effectLst/>
                <a:latin typeface="source-serif-pro"/>
              </a:rPr>
              <a:t>do określenia kolejności modelu autoregresyjnego (AR) lub modelu średniej ruchomej (MA)</a:t>
            </a:r>
            <a:r>
              <a:rPr lang="pl-PL" b="0" i="0" dirty="0">
                <a:solidFill>
                  <a:srgbClr val="292929"/>
                </a:solidFill>
                <a:effectLst/>
                <a:latin typeface="source-serif-pro"/>
              </a:rPr>
              <a:t>, które są powszechnie stosowane do modelowania danych szeregów czasowych.</a:t>
            </a:r>
            <a:endParaRPr lang="en-GB" dirty="0"/>
          </a:p>
        </p:txBody>
      </p:sp>
    </p:spTree>
    <p:extLst>
      <p:ext uri="{BB962C8B-B14F-4D97-AF65-F5344CB8AC3E}">
        <p14:creationId xmlns:p14="http://schemas.microsoft.com/office/powerpoint/2010/main" val="424435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0F197D9-793F-C999-693C-2B1CC7198CEE}"/>
              </a:ext>
            </a:extLst>
          </p:cNvPr>
          <p:cNvSpPr txBox="1"/>
          <p:nvPr/>
        </p:nvSpPr>
        <p:spPr>
          <a:xfrm>
            <a:off x="302653" y="172052"/>
            <a:ext cx="4797381" cy="5909310"/>
          </a:xfrm>
          <a:prstGeom prst="rect">
            <a:avLst/>
          </a:prstGeom>
          <a:noFill/>
        </p:spPr>
        <p:txBody>
          <a:bodyPr wrap="square">
            <a:spAutoFit/>
          </a:bodyPr>
          <a:lstStyle/>
          <a:p>
            <a:pPr algn="l"/>
            <a:r>
              <a:rPr lang="pl-PL" b="1" i="0" dirty="0">
                <a:solidFill>
                  <a:srgbClr val="292929"/>
                </a:solidFill>
                <a:effectLst/>
                <a:latin typeface="source-serif-pro"/>
              </a:rPr>
              <a:t>Wykres ACF </a:t>
            </a:r>
            <a:r>
              <a:rPr lang="pl-PL" b="0" i="0" dirty="0">
                <a:solidFill>
                  <a:srgbClr val="292929"/>
                </a:solidFill>
                <a:effectLst/>
                <a:latin typeface="source-serif-pro"/>
              </a:rPr>
              <a:t>może dostarczyć odpowiedzi na następujące pytania:</a:t>
            </a:r>
          </a:p>
          <a:p>
            <a:pPr algn="l"/>
            <a:endParaRPr lang="pl-PL" b="0" i="0" dirty="0">
              <a:solidFill>
                <a:srgbClr val="292929"/>
              </a:solidFill>
              <a:effectLst/>
              <a:latin typeface="source-serif-pro"/>
            </a:endParaRPr>
          </a:p>
          <a:p>
            <a:pPr algn="l">
              <a:buFont typeface="Arial" panose="020B0604020202020204" pitchFamily="34" charset="0"/>
              <a:buChar char="•"/>
            </a:pPr>
            <a:r>
              <a:rPr lang="pl-PL" b="0" i="0" dirty="0">
                <a:solidFill>
                  <a:srgbClr val="292929"/>
                </a:solidFill>
                <a:effectLst/>
                <a:latin typeface="source-serif-pro"/>
              </a:rPr>
              <a:t>Czy obserwowany szereg czasowy jest </a:t>
            </a:r>
            <a:r>
              <a:rPr lang="pl-PL" b="1" i="0" dirty="0">
                <a:solidFill>
                  <a:srgbClr val="292929"/>
                </a:solidFill>
                <a:effectLst/>
                <a:latin typeface="source-serif-pro"/>
              </a:rPr>
              <a:t>białym szumem/losowym</a:t>
            </a:r>
            <a:r>
              <a:rPr lang="pl-PL" b="0" i="0" dirty="0">
                <a:solidFill>
                  <a:srgbClr val="292929"/>
                </a:solidFill>
                <a:effectLst/>
                <a:latin typeface="source-serif-pro"/>
              </a:rPr>
              <a:t> ?</a:t>
            </a:r>
          </a:p>
          <a:p>
            <a:pPr algn="l">
              <a:buFont typeface="Arial" panose="020B0604020202020204" pitchFamily="34" charset="0"/>
              <a:buChar char="•"/>
            </a:pPr>
            <a:r>
              <a:rPr lang="pl-PL" b="0" i="0" dirty="0">
                <a:solidFill>
                  <a:srgbClr val="292929"/>
                </a:solidFill>
                <a:effectLst/>
                <a:latin typeface="source-serif-pro"/>
              </a:rPr>
              <a:t>Czy obserwacja jest powiązana z sąsiednią obserwacją, obserwacją dwukrotnie usuniętą i tak dalej?</a:t>
            </a:r>
          </a:p>
          <a:p>
            <a:pPr algn="l">
              <a:buFont typeface="Arial" panose="020B0604020202020204" pitchFamily="34" charset="0"/>
              <a:buChar char="•"/>
            </a:pPr>
            <a:r>
              <a:rPr lang="pl-PL" b="0" i="0" dirty="0">
                <a:solidFill>
                  <a:srgbClr val="292929"/>
                </a:solidFill>
                <a:effectLst/>
                <a:latin typeface="source-serif-pro"/>
              </a:rPr>
              <a:t>Czy obserwowane szeregi czasowe można modelować za pomocą </a:t>
            </a:r>
            <a:r>
              <a:rPr lang="pl-PL" b="1" i="0" dirty="0">
                <a:solidFill>
                  <a:srgbClr val="292929"/>
                </a:solidFill>
                <a:effectLst/>
                <a:latin typeface="source-serif-pro"/>
              </a:rPr>
              <a:t>modelu MA</a:t>
            </a:r>
            <a:r>
              <a:rPr lang="pl-PL" b="0" i="0" dirty="0">
                <a:solidFill>
                  <a:srgbClr val="292929"/>
                </a:solidFill>
                <a:effectLst/>
                <a:latin typeface="source-serif-pro"/>
              </a:rPr>
              <a:t> ? Jeśli tak, jaka jest kolejność?</a:t>
            </a:r>
          </a:p>
          <a:p>
            <a:pPr algn="l">
              <a:buFont typeface="Arial" panose="020B0604020202020204" pitchFamily="34" charset="0"/>
              <a:buChar char="•"/>
            </a:pPr>
            <a:endParaRPr lang="pl-PL" b="0" i="0" dirty="0">
              <a:solidFill>
                <a:srgbClr val="292929"/>
              </a:solidFill>
              <a:effectLst/>
              <a:latin typeface="source-serif-pro"/>
            </a:endParaRPr>
          </a:p>
          <a:p>
            <a:pPr algn="l"/>
            <a:r>
              <a:rPr lang="pl-PL" b="1" i="0" dirty="0">
                <a:solidFill>
                  <a:srgbClr val="292929"/>
                </a:solidFill>
                <a:effectLst/>
                <a:latin typeface="source-serif-pro"/>
              </a:rPr>
              <a:t>Wykres PACF </a:t>
            </a:r>
            <a:r>
              <a:rPr lang="pl-PL" b="0" i="0" dirty="0">
                <a:solidFill>
                  <a:srgbClr val="292929"/>
                </a:solidFill>
                <a:effectLst/>
                <a:latin typeface="source-serif-pro"/>
              </a:rPr>
              <a:t>może dostarczyć odpowiedzi na następujące pytanie:</a:t>
            </a:r>
          </a:p>
          <a:p>
            <a:pPr algn="l"/>
            <a:endParaRPr lang="pl-PL" b="0" i="0" dirty="0">
              <a:solidFill>
                <a:srgbClr val="292929"/>
              </a:solidFill>
              <a:effectLst/>
              <a:latin typeface="source-serif-pro"/>
            </a:endParaRPr>
          </a:p>
          <a:p>
            <a:pPr algn="l">
              <a:buFont typeface="Arial" panose="020B0604020202020204" pitchFamily="34" charset="0"/>
              <a:buChar char="•"/>
            </a:pPr>
            <a:r>
              <a:rPr lang="pl-PL" b="0" i="0" dirty="0">
                <a:solidFill>
                  <a:srgbClr val="292929"/>
                </a:solidFill>
                <a:effectLst/>
                <a:latin typeface="source-serif-pro"/>
              </a:rPr>
              <a:t>Czy obserwowane szeregi czasowe można modelować za pomocą </a:t>
            </a:r>
            <a:r>
              <a:rPr lang="pl-PL" b="1" i="0" dirty="0">
                <a:solidFill>
                  <a:srgbClr val="292929"/>
                </a:solidFill>
                <a:effectLst/>
                <a:latin typeface="source-serif-pro"/>
              </a:rPr>
              <a:t>modelu AR</a:t>
            </a:r>
            <a:r>
              <a:rPr lang="pl-PL" b="0" i="0" dirty="0">
                <a:solidFill>
                  <a:srgbClr val="292929"/>
                </a:solidFill>
                <a:effectLst/>
                <a:latin typeface="source-serif-pro"/>
              </a:rPr>
              <a:t> ? Jeśli tak, jaka jest kolejność?</a:t>
            </a:r>
          </a:p>
          <a:p>
            <a:pPr algn="l">
              <a:buFont typeface="Arial" panose="020B0604020202020204" pitchFamily="34" charset="0"/>
              <a:buChar char="•"/>
            </a:pPr>
            <a:endParaRPr lang="pl-PL" b="0" i="0" dirty="0">
              <a:solidFill>
                <a:srgbClr val="292929"/>
              </a:solidFill>
              <a:effectLst/>
              <a:latin typeface="source-serif-pro"/>
            </a:endParaRPr>
          </a:p>
          <a:p>
            <a:pPr algn="l"/>
            <a:r>
              <a:rPr lang="pl-PL" dirty="0">
                <a:solidFill>
                  <a:srgbClr val="292929"/>
                </a:solidFill>
                <a:latin typeface="source-serif-pro"/>
              </a:rPr>
              <a:t>Obok</a:t>
            </a:r>
            <a:r>
              <a:rPr lang="pl-PL" b="0" i="0" dirty="0">
                <a:solidFill>
                  <a:srgbClr val="292929"/>
                </a:solidFill>
                <a:effectLst/>
                <a:latin typeface="source-serif-pro"/>
              </a:rPr>
              <a:t> przykład wykresu ACF i PACF. Wykresy te nazywane są „</a:t>
            </a:r>
            <a:r>
              <a:rPr lang="pl-PL" b="0" i="1" dirty="0">
                <a:solidFill>
                  <a:srgbClr val="292929"/>
                </a:solidFill>
                <a:effectLst/>
                <a:latin typeface="source-serif-pro"/>
              </a:rPr>
              <a:t>wykresami lizakowymi</a:t>
            </a:r>
            <a:r>
              <a:rPr lang="pl-PL" b="0" i="0" dirty="0">
                <a:solidFill>
                  <a:srgbClr val="292929"/>
                </a:solidFill>
                <a:effectLst/>
                <a:latin typeface="source-serif-pro"/>
              </a:rPr>
              <a:t>”.</a:t>
            </a:r>
          </a:p>
        </p:txBody>
      </p:sp>
      <p:pic>
        <p:nvPicPr>
          <p:cNvPr id="5" name="Obraz 4">
            <a:extLst>
              <a:ext uri="{FF2B5EF4-FFF2-40B4-BE49-F238E27FC236}">
                <a16:creationId xmlns:a16="http://schemas.microsoft.com/office/drawing/2014/main" id="{F852A34F-9CEF-ACEC-5041-2A39E5F64A72}"/>
              </a:ext>
            </a:extLst>
          </p:cNvPr>
          <p:cNvPicPr>
            <a:picLocks noChangeAspect="1"/>
          </p:cNvPicPr>
          <p:nvPr/>
        </p:nvPicPr>
        <p:blipFill>
          <a:blip r:embed="rId2"/>
          <a:stretch>
            <a:fillRect/>
          </a:stretch>
        </p:blipFill>
        <p:spPr>
          <a:xfrm>
            <a:off x="5661673" y="785611"/>
            <a:ext cx="5762625" cy="5422006"/>
          </a:xfrm>
          <a:prstGeom prst="rect">
            <a:avLst/>
          </a:prstGeom>
        </p:spPr>
      </p:pic>
      <p:sp>
        <p:nvSpPr>
          <p:cNvPr id="2" name="pole tekstowe 1">
            <a:extLst>
              <a:ext uri="{FF2B5EF4-FFF2-40B4-BE49-F238E27FC236}">
                <a16:creationId xmlns:a16="http://schemas.microsoft.com/office/drawing/2014/main" id="{E100DD60-75BF-D5F2-190A-1D4283E2C225}"/>
              </a:ext>
            </a:extLst>
          </p:cNvPr>
          <p:cNvSpPr txBox="1"/>
          <p:nvPr/>
        </p:nvSpPr>
        <p:spPr>
          <a:xfrm>
            <a:off x="5100034" y="1819747"/>
            <a:ext cx="304885" cy="2585323"/>
          </a:xfrm>
          <a:prstGeom prst="rect">
            <a:avLst/>
          </a:prstGeom>
          <a:noFill/>
        </p:spPr>
        <p:txBody>
          <a:bodyPr wrap="square" rtlCol="0">
            <a:spAutoFit/>
          </a:bodyPr>
          <a:lstStyle/>
          <a:p>
            <a:r>
              <a:rPr lang="pl-PL" dirty="0"/>
              <a:t>korelacje</a:t>
            </a:r>
            <a:endParaRPr lang="en-GB" dirty="0"/>
          </a:p>
        </p:txBody>
      </p:sp>
      <p:sp>
        <p:nvSpPr>
          <p:cNvPr id="4" name="pole tekstowe 3">
            <a:extLst>
              <a:ext uri="{FF2B5EF4-FFF2-40B4-BE49-F238E27FC236}">
                <a16:creationId xmlns:a16="http://schemas.microsoft.com/office/drawing/2014/main" id="{51FC82C1-42AD-A0B9-32B1-B9D2F52BBD7C}"/>
              </a:ext>
            </a:extLst>
          </p:cNvPr>
          <p:cNvSpPr txBox="1"/>
          <p:nvPr/>
        </p:nvSpPr>
        <p:spPr>
          <a:xfrm>
            <a:off x="7490473" y="6072389"/>
            <a:ext cx="2824681" cy="369332"/>
          </a:xfrm>
          <a:prstGeom prst="rect">
            <a:avLst/>
          </a:prstGeom>
          <a:noFill/>
        </p:spPr>
        <p:txBody>
          <a:bodyPr wrap="square" rtlCol="0">
            <a:spAutoFit/>
          </a:bodyPr>
          <a:lstStyle/>
          <a:p>
            <a:r>
              <a:rPr lang="pl-PL" dirty="0"/>
              <a:t>o p ó ź n i e n i e</a:t>
            </a:r>
            <a:endParaRPr lang="en-GB" dirty="0"/>
          </a:p>
        </p:txBody>
      </p:sp>
    </p:spTree>
    <p:extLst>
      <p:ext uri="{BB962C8B-B14F-4D97-AF65-F5344CB8AC3E}">
        <p14:creationId xmlns:p14="http://schemas.microsoft.com/office/powerpoint/2010/main" val="125297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C49A73FE-9537-10E7-DA42-FA82D59A2319}"/>
              </a:ext>
            </a:extLst>
          </p:cNvPr>
          <p:cNvSpPr txBox="1"/>
          <p:nvPr/>
        </p:nvSpPr>
        <p:spPr>
          <a:xfrm>
            <a:off x="892935" y="4441247"/>
            <a:ext cx="10406130" cy="2308324"/>
          </a:xfrm>
          <a:prstGeom prst="rect">
            <a:avLst/>
          </a:prstGeom>
          <a:noFill/>
        </p:spPr>
        <p:txBody>
          <a:bodyPr wrap="square">
            <a:spAutoFit/>
          </a:bodyPr>
          <a:lstStyle/>
          <a:p>
            <a:pPr algn="l"/>
            <a:r>
              <a:rPr lang="pl-PL" sz="1600" b="0" i="0" dirty="0">
                <a:solidFill>
                  <a:srgbClr val="292929"/>
                </a:solidFill>
                <a:effectLst/>
                <a:latin typeface="source-serif-pro"/>
              </a:rPr>
              <a:t>Zarówno ACF, jak i PACF rozpoczynają się z opóźnieniem </a:t>
            </a:r>
            <a:r>
              <a:rPr lang="pl-PL" sz="1600" b="1" i="0" dirty="0">
                <a:solidFill>
                  <a:srgbClr val="292929"/>
                </a:solidFill>
                <a:effectLst/>
                <a:latin typeface="source-serif-pro"/>
              </a:rPr>
              <a:t>równym 0</a:t>
            </a:r>
            <a:r>
              <a:rPr lang="pl-PL" sz="1600" b="0" i="0" dirty="0">
                <a:solidFill>
                  <a:srgbClr val="292929"/>
                </a:solidFill>
                <a:effectLst/>
                <a:latin typeface="source-serif-pro"/>
              </a:rPr>
              <a:t> , co jest korelacją szeregu czasowego z samym sobą, a zatem skutkuje korelacją </a:t>
            </a:r>
            <a:r>
              <a:rPr lang="pl-PL" sz="1600" b="1" i="0" dirty="0">
                <a:solidFill>
                  <a:srgbClr val="292929"/>
                </a:solidFill>
                <a:effectLst/>
                <a:latin typeface="source-serif-pro"/>
              </a:rPr>
              <a:t>równą 1.</a:t>
            </a:r>
            <a:r>
              <a:rPr lang="pl-PL" sz="1600" b="0" i="0" dirty="0">
                <a:solidFill>
                  <a:srgbClr val="292929"/>
                </a:solidFill>
                <a:effectLst/>
                <a:latin typeface="source-serif-pro"/>
              </a:rPr>
              <a:t> </a:t>
            </a:r>
          </a:p>
          <a:p>
            <a:pPr algn="l"/>
            <a:endParaRPr lang="pl-PL" sz="1600" dirty="0">
              <a:solidFill>
                <a:srgbClr val="292929"/>
              </a:solidFill>
              <a:latin typeface="source-serif-pro"/>
            </a:endParaRPr>
          </a:p>
          <a:p>
            <a:pPr algn="l"/>
            <a:r>
              <a:rPr lang="pl-PL" sz="1600" b="0" i="0" dirty="0">
                <a:solidFill>
                  <a:srgbClr val="292929"/>
                </a:solidFill>
                <a:effectLst/>
                <a:latin typeface="source-serif-pro"/>
              </a:rPr>
              <a:t>Dodatkowo na wykresach ACF i PACF można zobaczyć </a:t>
            </a:r>
            <a:r>
              <a:rPr lang="pl-PL" sz="1600" b="1" i="0" dirty="0">
                <a:solidFill>
                  <a:srgbClr val="292929"/>
                </a:solidFill>
                <a:effectLst/>
                <a:latin typeface="source-serif-pro"/>
              </a:rPr>
              <a:t>niebieski obszar . </a:t>
            </a:r>
            <a:r>
              <a:rPr lang="pl-PL" sz="1600" b="0" i="0" dirty="0">
                <a:solidFill>
                  <a:srgbClr val="292929"/>
                </a:solidFill>
                <a:effectLst/>
                <a:latin typeface="source-serif-pro"/>
              </a:rPr>
              <a:t>Ten niebieski obszar przedstawia 95% przedział ufności i jest wskaźnikiem progu </a:t>
            </a:r>
            <a:r>
              <a:rPr lang="pl-PL" sz="1600" b="1" i="0" dirty="0">
                <a:solidFill>
                  <a:srgbClr val="292929"/>
                </a:solidFill>
                <a:effectLst/>
                <a:latin typeface="source-serif-pro"/>
              </a:rPr>
              <a:t>istotności</a:t>
            </a:r>
            <a:r>
              <a:rPr lang="pl-PL" sz="1600" b="0" i="0" dirty="0">
                <a:solidFill>
                  <a:srgbClr val="292929"/>
                </a:solidFill>
                <a:effectLst/>
                <a:latin typeface="source-serif-pro"/>
              </a:rPr>
              <a:t> . Oznacza to, że wszystko w niebieskim obszarze jest statystycznie bliskie zeru, a wszystko poza niebieskim obszarem jest statystycznie niezerowe.</a:t>
            </a:r>
          </a:p>
          <a:p>
            <a:pPr algn="l"/>
            <a:endParaRPr lang="pl-PL" sz="1600" b="0" i="0" dirty="0">
              <a:solidFill>
                <a:srgbClr val="292929"/>
              </a:solidFill>
              <a:effectLst/>
              <a:latin typeface="source-serif-pro"/>
            </a:endParaRPr>
          </a:p>
          <a:p>
            <a:pPr algn="l"/>
            <a:r>
              <a:rPr lang="pl-PL" sz="1600" b="0" i="0" dirty="0">
                <a:solidFill>
                  <a:srgbClr val="292929"/>
                </a:solidFill>
                <a:effectLst/>
                <a:latin typeface="source-serif-pro"/>
              </a:rPr>
              <a:t>Aby obliczyć funkcję autokorelacji (ACF) i funkcję częściowej autokorelacji (PACF) dla szeregów czasowych, można użyć </a:t>
            </a:r>
            <a:r>
              <a:rPr lang="pl-PL" sz="1600" b="0" i="0" u="sng" dirty="0">
                <a:solidFill>
                  <a:srgbClr val="292929"/>
                </a:solidFill>
                <a:effectLst/>
                <a:latin typeface="source-serif-pro"/>
              </a:rPr>
              <a:t>oprogramowania statystycznego lub języków programowania, takich jak R lub </a:t>
            </a:r>
            <a:r>
              <a:rPr lang="pl-PL" sz="1600" b="0" i="0" u="sng" dirty="0" err="1">
                <a:solidFill>
                  <a:srgbClr val="292929"/>
                </a:solidFill>
                <a:effectLst/>
                <a:latin typeface="source-serif-pro"/>
              </a:rPr>
              <a:t>Python</a:t>
            </a:r>
            <a:r>
              <a:rPr lang="pl-PL" sz="1600" b="0" i="0" u="sng" dirty="0">
                <a:solidFill>
                  <a:srgbClr val="292929"/>
                </a:solidFill>
                <a:effectLst/>
                <a:latin typeface="source-serif-pro"/>
              </a:rPr>
              <a:t>.</a:t>
            </a:r>
          </a:p>
        </p:txBody>
      </p:sp>
      <p:pic>
        <p:nvPicPr>
          <p:cNvPr id="5" name="Obraz 4">
            <a:extLst>
              <a:ext uri="{FF2B5EF4-FFF2-40B4-BE49-F238E27FC236}">
                <a16:creationId xmlns:a16="http://schemas.microsoft.com/office/drawing/2014/main" id="{62C8ECF9-5B5E-4265-2F75-2A58BB8EF496}"/>
              </a:ext>
            </a:extLst>
          </p:cNvPr>
          <p:cNvPicPr>
            <a:picLocks noChangeAspect="1"/>
          </p:cNvPicPr>
          <p:nvPr/>
        </p:nvPicPr>
        <p:blipFill>
          <a:blip r:embed="rId2"/>
          <a:stretch>
            <a:fillRect/>
          </a:stretch>
        </p:blipFill>
        <p:spPr>
          <a:xfrm>
            <a:off x="3349240" y="0"/>
            <a:ext cx="5838825" cy="3895725"/>
          </a:xfrm>
          <a:prstGeom prst="rect">
            <a:avLst/>
          </a:prstGeom>
        </p:spPr>
      </p:pic>
      <p:sp>
        <p:nvSpPr>
          <p:cNvPr id="2" name="pole tekstowe 1">
            <a:extLst>
              <a:ext uri="{FF2B5EF4-FFF2-40B4-BE49-F238E27FC236}">
                <a16:creationId xmlns:a16="http://schemas.microsoft.com/office/drawing/2014/main" id="{00C65823-C0E5-7621-34E7-E7A842D0AC7F}"/>
              </a:ext>
            </a:extLst>
          </p:cNvPr>
          <p:cNvSpPr txBox="1"/>
          <p:nvPr/>
        </p:nvSpPr>
        <p:spPr>
          <a:xfrm>
            <a:off x="2869599" y="479834"/>
            <a:ext cx="304885" cy="2585323"/>
          </a:xfrm>
          <a:prstGeom prst="rect">
            <a:avLst/>
          </a:prstGeom>
          <a:noFill/>
        </p:spPr>
        <p:txBody>
          <a:bodyPr wrap="square" rtlCol="0">
            <a:spAutoFit/>
          </a:bodyPr>
          <a:lstStyle/>
          <a:p>
            <a:r>
              <a:rPr lang="pl-PL" dirty="0"/>
              <a:t>korelacje</a:t>
            </a:r>
            <a:endParaRPr lang="en-GB" dirty="0"/>
          </a:p>
        </p:txBody>
      </p:sp>
      <p:sp>
        <p:nvSpPr>
          <p:cNvPr id="4" name="pole tekstowe 3">
            <a:extLst>
              <a:ext uri="{FF2B5EF4-FFF2-40B4-BE49-F238E27FC236}">
                <a16:creationId xmlns:a16="http://schemas.microsoft.com/office/drawing/2014/main" id="{8EAC1A99-5730-4B6C-3149-4762B32EBA1F}"/>
              </a:ext>
            </a:extLst>
          </p:cNvPr>
          <p:cNvSpPr txBox="1"/>
          <p:nvPr/>
        </p:nvSpPr>
        <p:spPr>
          <a:xfrm>
            <a:off x="5507764" y="3895725"/>
            <a:ext cx="2824681" cy="369332"/>
          </a:xfrm>
          <a:prstGeom prst="rect">
            <a:avLst/>
          </a:prstGeom>
          <a:noFill/>
        </p:spPr>
        <p:txBody>
          <a:bodyPr wrap="square" rtlCol="0">
            <a:spAutoFit/>
          </a:bodyPr>
          <a:lstStyle/>
          <a:p>
            <a:r>
              <a:rPr lang="pl-PL" dirty="0"/>
              <a:t>o p ó ź n i e n i e</a:t>
            </a:r>
            <a:endParaRPr lang="en-GB" dirty="0"/>
          </a:p>
        </p:txBody>
      </p:sp>
    </p:spTree>
    <p:extLst>
      <p:ext uri="{BB962C8B-B14F-4D97-AF65-F5344CB8AC3E}">
        <p14:creationId xmlns:p14="http://schemas.microsoft.com/office/powerpoint/2010/main" val="395560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6A8057FE-19C3-56F0-0FFB-C8F6599B8CD5}"/>
              </a:ext>
            </a:extLst>
          </p:cNvPr>
          <p:cNvSpPr txBox="1"/>
          <p:nvPr/>
        </p:nvSpPr>
        <p:spPr>
          <a:xfrm>
            <a:off x="3657600" y="642796"/>
            <a:ext cx="5739897" cy="1569660"/>
          </a:xfrm>
          <a:prstGeom prst="rect">
            <a:avLst/>
          </a:prstGeom>
          <a:noFill/>
        </p:spPr>
        <p:txBody>
          <a:bodyPr wrap="square" rtlCol="0">
            <a:spAutoFit/>
          </a:bodyPr>
          <a:lstStyle/>
          <a:p>
            <a:r>
              <a:rPr lang="pl-PL" sz="3200" dirty="0">
                <a:solidFill>
                  <a:srgbClr val="C00000"/>
                </a:solidFill>
              </a:rPr>
              <a:t>Szeregi czasowe  - prognoza</a:t>
            </a:r>
          </a:p>
          <a:p>
            <a:endParaRPr lang="pl-PL" sz="3200" dirty="0"/>
          </a:p>
          <a:p>
            <a:r>
              <a:rPr lang="pl-PL" sz="3200" dirty="0">
                <a:solidFill>
                  <a:srgbClr val="FF0000"/>
                </a:solidFill>
              </a:rPr>
              <a:t>ZADANIE</a:t>
            </a:r>
            <a:endParaRPr lang="en-GB" sz="3200" dirty="0">
              <a:solidFill>
                <a:srgbClr val="FF0000"/>
              </a:solidFill>
            </a:endParaRPr>
          </a:p>
        </p:txBody>
      </p:sp>
      <p:sp>
        <p:nvSpPr>
          <p:cNvPr id="4" name="pole tekstowe 3">
            <a:extLst>
              <a:ext uri="{FF2B5EF4-FFF2-40B4-BE49-F238E27FC236}">
                <a16:creationId xmlns:a16="http://schemas.microsoft.com/office/drawing/2014/main" id="{C3EA5AC5-5A02-CE34-AC60-76A9CA6E1742}"/>
              </a:ext>
            </a:extLst>
          </p:cNvPr>
          <p:cNvSpPr txBox="1"/>
          <p:nvPr/>
        </p:nvSpPr>
        <p:spPr>
          <a:xfrm>
            <a:off x="2743200" y="2589291"/>
            <a:ext cx="8030424" cy="2308324"/>
          </a:xfrm>
          <a:prstGeom prst="rect">
            <a:avLst/>
          </a:prstGeom>
          <a:noFill/>
        </p:spPr>
        <p:txBody>
          <a:bodyPr wrap="square" rtlCol="0">
            <a:spAutoFit/>
          </a:bodyPr>
          <a:lstStyle/>
          <a:p>
            <a:pPr marL="285750" indent="-285750">
              <a:buFont typeface="Arial" panose="020B0604020202020204" pitchFamily="34" charset="0"/>
              <a:buChar char="•"/>
            </a:pPr>
            <a:r>
              <a:rPr lang="pl-PL" dirty="0"/>
              <a:t>Przepisać kod ze zrozumieniem,</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Kolejne etapy analizy zaznaczyć </a:t>
            </a:r>
            <a:r>
              <a:rPr lang="pl-PL" dirty="0" err="1"/>
              <a:t>Markdown</a:t>
            </a:r>
            <a:r>
              <a:rPr lang="pl-PL" dirty="0"/>
              <a:t> (przede wszystkim opisy na brązowo!</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Uzyskać wszystkie </a:t>
            </a:r>
            <a:r>
              <a:rPr lang="pl-PL" dirty="0" err="1"/>
              <a:t>outputs</a:t>
            </a:r>
            <a:r>
              <a:rPr lang="pl-PL" dirty="0"/>
              <a:t>, dopracować ewentualnie wizualizacje</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Przesłać pracę do TEAMS</a:t>
            </a:r>
            <a:endParaRPr lang="en-GB" dirty="0"/>
          </a:p>
        </p:txBody>
      </p:sp>
    </p:spTree>
    <p:extLst>
      <p:ext uri="{BB962C8B-B14F-4D97-AF65-F5344CB8AC3E}">
        <p14:creationId xmlns:p14="http://schemas.microsoft.com/office/powerpoint/2010/main" val="238745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DA9CB6A6-7E82-B1FB-A0A8-BB7A04E80E88}"/>
              </a:ext>
            </a:extLst>
          </p:cNvPr>
          <p:cNvPicPr>
            <a:picLocks noChangeAspect="1"/>
          </p:cNvPicPr>
          <p:nvPr/>
        </p:nvPicPr>
        <p:blipFill>
          <a:blip r:embed="rId2"/>
          <a:stretch>
            <a:fillRect/>
          </a:stretch>
        </p:blipFill>
        <p:spPr>
          <a:xfrm>
            <a:off x="3461991" y="603057"/>
            <a:ext cx="5229225" cy="3067050"/>
          </a:xfrm>
          <a:prstGeom prst="rect">
            <a:avLst/>
          </a:prstGeom>
        </p:spPr>
      </p:pic>
      <p:sp>
        <p:nvSpPr>
          <p:cNvPr id="4" name="pole tekstowe 3">
            <a:extLst>
              <a:ext uri="{FF2B5EF4-FFF2-40B4-BE49-F238E27FC236}">
                <a16:creationId xmlns:a16="http://schemas.microsoft.com/office/drawing/2014/main" id="{E54B4B05-F5EA-83B6-E091-0F3AC5F973C7}"/>
              </a:ext>
            </a:extLst>
          </p:cNvPr>
          <p:cNvSpPr txBox="1"/>
          <p:nvPr/>
        </p:nvSpPr>
        <p:spPr>
          <a:xfrm>
            <a:off x="3275215" y="282633"/>
            <a:ext cx="5602778" cy="369332"/>
          </a:xfrm>
          <a:prstGeom prst="rect">
            <a:avLst/>
          </a:prstGeom>
          <a:noFill/>
        </p:spPr>
        <p:txBody>
          <a:bodyPr wrap="square" rtlCol="0">
            <a:spAutoFit/>
          </a:bodyPr>
          <a:lstStyle/>
          <a:p>
            <a:r>
              <a:rPr lang="pl-PL" dirty="0"/>
              <a:t>Importujemy biblioteki </a:t>
            </a:r>
            <a:r>
              <a:rPr lang="pl-PL" dirty="0" err="1"/>
              <a:t>Pythona</a:t>
            </a:r>
            <a:r>
              <a:rPr lang="pl-PL" dirty="0"/>
              <a:t> i formatujemy wykresy </a:t>
            </a:r>
            <a:endParaRPr lang="en-GB" dirty="0"/>
          </a:p>
        </p:txBody>
      </p:sp>
      <p:sp>
        <p:nvSpPr>
          <p:cNvPr id="6" name="pole tekstowe 5">
            <a:extLst>
              <a:ext uri="{FF2B5EF4-FFF2-40B4-BE49-F238E27FC236}">
                <a16:creationId xmlns:a16="http://schemas.microsoft.com/office/drawing/2014/main" id="{C58CE0FF-43DD-F4E1-153F-02CD49754FCB}"/>
              </a:ext>
            </a:extLst>
          </p:cNvPr>
          <p:cNvSpPr txBox="1"/>
          <p:nvPr/>
        </p:nvSpPr>
        <p:spPr>
          <a:xfrm>
            <a:off x="2460568" y="4185149"/>
            <a:ext cx="7722523" cy="646331"/>
          </a:xfrm>
          <a:prstGeom prst="rect">
            <a:avLst/>
          </a:prstGeom>
          <a:noFill/>
        </p:spPr>
        <p:txBody>
          <a:bodyPr wrap="square">
            <a:spAutoFit/>
          </a:bodyPr>
          <a:lstStyle/>
          <a:p>
            <a:r>
              <a:rPr lang="pl-PL" b="0" i="0" dirty="0">
                <a:solidFill>
                  <a:srgbClr val="242424"/>
                </a:solidFill>
                <a:effectLst/>
                <a:latin typeface="source-serif-pro"/>
              </a:rPr>
              <a:t>Dane dotyczące sprzedaży w </a:t>
            </a:r>
            <a:r>
              <a:rPr lang="pl-PL" b="0" i="0" dirty="0" err="1">
                <a:solidFill>
                  <a:srgbClr val="242424"/>
                </a:solidFill>
                <a:effectLst/>
                <a:latin typeface="source-serif-pro"/>
              </a:rPr>
              <a:t>Superstore</a:t>
            </a:r>
            <a:r>
              <a:rPr lang="pl-PL" b="0" i="0" dirty="0">
                <a:solidFill>
                  <a:srgbClr val="242424"/>
                </a:solidFill>
                <a:effectLst/>
                <a:latin typeface="source-serif-pro"/>
              </a:rPr>
              <a:t> dzielą się na kilka kategorii. Zaczynamy od analizy szeregów czasowych i prognozowania sprzedaży mebli.</a:t>
            </a:r>
            <a:endParaRPr lang="en-GB" dirty="0"/>
          </a:p>
        </p:txBody>
      </p:sp>
      <p:pic>
        <p:nvPicPr>
          <p:cNvPr id="8" name="Obraz 7">
            <a:extLst>
              <a:ext uri="{FF2B5EF4-FFF2-40B4-BE49-F238E27FC236}">
                <a16:creationId xmlns:a16="http://schemas.microsoft.com/office/drawing/2014/main" id="{4BFE5A99-15BC-E41B-8948-1D8AC5E5B22F}"/>
              </a:ext>
            </a:extLst>
          </p:cNvPr>
          <p:cNvPicPr>
            <a:picLocks noChangeAspect="1"/>
          </p:cNvPicPr>
          <p:nvPr/>
        </p:nvPicPr>
        <p:blipFill>
          <a:blip r:embed="rId3"/>
          <a:stretch>
            <a:fillRect/>
          </a:stretch>
        </p:blipFill>
        <p:spPr>
          <a:xfrm>
            <a:off x="3275215" y="5367770"/>
            <a:ext cx="5229225" cy="733425"/>
          </a:xfrm>
          <a:prstGeom prst="rect">
            <a:avLst/>
          </a:prstGeom>
        </p:spPr>
      </p:pic>
      <p:cxnSp>
        <p:nvCxnSpPr>
          <p:cNvPr id="10" name="Łącznik prosty ze strzałką 9">
            <a:extLst>
              <a:ext uri="{FF2B5EF4-FFF2-40B4-BE49-F238E27FC236}">
                <a16:creationId xmlns:a16="http://schemas.microsoft.com/office/drawing/2014/main" id="{9870ED17-2C4D-6901-3DAA-90B14FE6306B}"/>
              </a:ext>
            </a:extLst>
          </p:cNvPr>
          <p:cNvCxnSpPr>
            <a:cxnSpLocks/>
          </p:cNvCxnSpPr>
          <p:nvPr/>
        </p:nvCxnSpPr>
        <p:spPr>
          <a:xfrm flipH="1">
            <a:off x="6550429" y="5477811"/>
            <a:ext cx="3424843" cy="110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pole tekstowe 10">
            <a:extLst>
              <a:ext uri="{FF2B5EF4-FFF2-40B4-BE49-F238E27FC236}">
                <a16:creationId xmlns:a16="http://schemas.microsoft.com/office/drawing/2014/main" id="{AAD17403-7AA5-BF57-78EA-CB681AD29D61}"/>
              </a:ext>
            </a:extLst>
          </p:cNvPr>
          <p:cNvSpPr txBox="1"/>
          <p:nvPr/>
        </p:nvSpPr>
        <p:spPr>
          <a:xfrm>
            <a:off x="9842269" y="5403977"/>
            <a:ext cx="1995054" cy="646331"/>
          </a:xfrm>
          <a:prstGeom prst="rect">
            <a:avLst/>
          </a:prstGeom>
          <a:noFill/>
        </p:spPr>
        <p:txBody>
          <a:bodyPr wrap="square" rtlCol="0">
            <a:spAutoFit/>
          </a:bodyPr>
          <a:lstStyle/>
          <a:p>
            <a:r>
              <a:rPr lang="pl-PL" dirty="0"/>
              <a:t>Plik w folderze</a:t>
            </a:r>
          </a:p>
          <a:p>
            <a:r>
              <a:rPr lang="pl-PL" b="1" dirty="0"/>
              <a:t>w .xls</a:t>
            </a:r>
            <a:endParaRPr lang="en-GB" b="1" dirty="0"/>
          </a:p>
        </p:txBody>
      </p:sp>
    </p:spTree>
    <p:extLst>
      <p:ext uri="{BB962C8B-B14F-4D97-AF65-F5344CB8AC3E}">
        <p14:creationId xmlns:p14="http://schemas.microsoft.com/office/powerpoint/2010/main" val="427221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ole tekstowe 12">
            <a:extLst>
              <a:ext uri="{FF2B5EF4-FFF2-40B4-BE49-F238E27FC236}">
                <a16:creationId xmlns:a16="http://schemas.microsoft.com/office/drawing/2014/main" id="{1CA924E1-8D7B-B79E-AF85-615B850D72B7}"/>
              </a:ext>
            </a:extLst>
          </p:cNvPr>
          <p:cNvSpPr txBox="1"/>
          <p:nvPr/>
        </p:nvSpPr>
        <p:spPr>
          <a:xfrm>
            <a:off x="2560841" y="475611"/>
            <a:ext cx="7480933" cy="369332"/>
          </a:xfrm>
          <a:prstGeom prst="rect">
            <a:avLst/>
          </a:prstGeom>
          <a:noFill/>
        </p:spPr>
        <p:txBody>
          <a:bodyPr wrap="square">
            <a:spAutoFit/>
          </a:bodyPr>
          <a:lstStyle/>
          <a:p>
            <a:r>
              <a:rPr lang="pl-PL" b="0" i="0" dirty="0">
                <a:solidFill>
                  <a:srgbClr val="242424"/>
                </a:solidFill>
                <a:effectLst/>
                <a:latin typeface="source-serif-pro"/>
              </a:rPr>
              <a:t>Dysponujemy dobrymi danymi dotyczącymi sprzedaży mebli za ostatnie 4 lata.</a:t>
            </a:r>
            <a:endParaRPr lang="en-GB" dirty="0"/>
          </a:p>
        </p:txBody>
      </p:sp>
      <p:pic>
        <p:nvPicPr>
          <p:cNvPr id="3" name="Obraz 2">
            <a:extLst>
              <a:ext uri="{FF2B5EF4-FFF2-40B4-BE49-F238E27FC236}">
                <a16:creationId xmlns:a16="http://schemas.microsoft.com/office/drawing/2014/main" id="{E1387F18-71D6-5E97-2205-45111CB5103D}"/>
              </a:ext>
            </a:extLst>
          </p:cNvPr>
          <p:cNvPicPr>
            <a:picLocks noChangeAspect="1"/>
          </p:cNvPicPr>
          <p:nvPr/>
        </p:nvPicPr>
        <p:blipFill>
          <a:blip r:embed="rId2"/>
          <a:stretch>
            <a:fillRect/>
          </a:stretch>
        </p:blipFill>
        <p:spPr>
          <a:xfrm>
            <a:off x="3355484" y="844943"/>
            <a:ext cx="5248275" cy="2009775"/>
          </a:xfrm>
          <a:prstGeom prst="rect">
            <a:avLst/>
          </a:prstGeom>
        </p:spPr>
      </p:pic>
      <p:sp>
        <p:nvSpPr>
          <p:cNvPr id="5" name="pole tekstowe 4">
            <a:extLst>
              <a:ext uri="{FF2B5EF4-FFF2-40B4-BE49-F238E27FC236}">
                <a16:creationId xmlns:a16="http://schemas.microsoft.com/office/drawing/2014/main" id="{3E9CF9F6-FDEA-DFBC-8906-156A23285707}"/>
              </a:ext>
            </a:extLst>
          </p:cNvPr>
          <p:cNvSpPr txBox="1"/>
          <p:nvPr/>
        </p:nvSpPr>
        <p:spPr>
          <a:xfrm>
            <a:off x="2281843" y="3212862"/>
            <a:ext cx="8424949" cy="986809"/>
          </a:xfrm>
          <a:prstGeom prst="rect">
            <a:avLst/>
          </a:prstGeom>
          <a:noFill/>
        </p:spPr>
        <p:txBody>
          <a:bodyPr wrap="square">
            <a:spAutoFit/>
          </a:bodyPr>
          <a:lstStyle/>
          <a:p>
            <a:pPr algn="l">
              <a:lnSpc>
                <a:spcPts val="2250"/>
              </a:lnSpc>
            </a:pPr>
            <a:r>
              <a:rPr lang="pl-PL" b="1" i="0" dirty="0">
                <a:solidFill>
                  <a:srgbClr val="C00000"/>
                </a:solidFill>
                <a:effectLst/>
                <a:latin typeface="sohne"/>
              </a:rPr>
              <a:t>Wstępne przetwarzanie danych</a:t>
            </a:r>
          </a:p>
          <a:p>
            <a:pPr algn="l">
              <a:lnSpc>
                <a:spcPts val="2400"/>
              </a:lnSpc>
            </a:pPr>
            <a:r>
              <a:rPr lang="pl-PL" b="0" i="0" dirty="0">
                <a:solidFill>
                  <a:srgbClr val="242424"/>
                </a:solidFill>
                <a:effectLst/>
                <a:latin typeface="source-serif-pro"/>
              </a:rPr>
              <a:t>Ten krok obejmuje usuwanie niepotrzebnych kolumn, sprawdzanie brakujących wartości, agregowanie sprzedaży według daty itd.</a:t>
            </a:r>
          </a:p>
        </p:txBody>
      </p:sp>
      <p:pic>
        <p:nvPicPr>
          <p:cNvPr id="10" name="Obraz 9">
            <a:extLst>
              <a:ext uri="{FF2B5EF4-FFF2-40B4-BE49-F238E27FC236}">
                <a16:creationId xmlns:a16="http://schemas.microsoft.com/office/drawing/2014/main" id="{A1AC0B91-D5BD-E4FA-3154-21BD95761DBE}"/>
              </a:ext>
            </a:extLst>
          </p:cNvPr>
          <p:cNvPicPr>
            <a:picLocks noChangeAspect="1"/>
          </p:cNvPicPr>
          <p:nvPr/>
        </p:nvPicPr>
        <p:blipFill>
          <a:blip r:embed="rId3"/>
          <a:stretch>
            <a:fillRect/>
          </a:stretch>
        </p:blipFill>
        <p:spPr>
          <a:xfrm>
            <a:off x="311889" y="4102359"/>
            <a:ext cx="11568222" cy="1266837"/>
          </a:xfrm>
          <a:prstGeom prst="rect">
            <a:avLst/>
          </a:prstGeom>
        </p:spPr>
      </p:pic>
      <p:pic>
        <p:nvPicPr>
          <p:cNvPr id="12" name="Obraz 11">
            <a:extLst>
              <a:ext uri="{FF2B5EF4-FFF2-40B4-BE49-F238E27FC236}">
                <a16:creationId xmlns:a16="http://schemas.microsoft.com/office/drawing/2014/main" id="{D0682B0B-395D-5B9E-363E-57BD9A33D896}"/>
              </a:ext>
            </a:extLst>
          </p:cNvPr>
          <p:cNvPicPr>
            <a:picLocks noChangeAspect="1"/>
          </p:cNvPicPr>
          <p:nvPr/>
        </p:nvPicPr>
        <p:blipFill>
          <a:blip r:embed="rId4"/>
          <a:stretch>
            <a:fillRect/>
          </a:stretch>
        </p:blipFill>
        <p:spPr>
          <a:xfrm>
            <a:off x="311889" y="5369196"/>
            <a:ext cx="5450669" cy="831458"/>
          </a:xfrm>
          <a:prstGeom prst="rect">
            <a:avLst/>
          </a:prstGeom>
        </p:spPr>
      </p:pic>
      <p:sp>
        <p:nvSpPr>
          <p:cNvPr id="2" name="Prostokąt 1">
            <a:extLst>
              <a:ext uri="{FF2B5EF4-FFF2-40B4-BE49-F238E27FC236}">
                <a16:creationId xmlns:a16="http://schemas.microsoft.com/office/drawing/2014/main" id="{E00FE94C-D885-A8AC-C638-F989763F395F}"/>
              </a:ext>
            </a:extLst>
          </p:cNvPr>
          <p:cNvSpPr/>
          <p:nvPr/>
        </p:nvSpPr>
        <p:spPr>
          <a:xfrm>
            <a:off x="0" y="4715909"/>
            <a:ext cx="398352" cy="1826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Prostokąt 3">
            <a:extLst>
              <a:ext uri="{FF2B5EF4-FFF2-40B4-BE49-F238E27FC236}">
                <a16:creationId xmlns:a16="http://schemas.microsoft.com/office/drawing/2014/main" id="{66AD350F-DAFB-5007-5AF5-AF53CF50401C}"/>
              </a:ext>
            </a:extLst>
          </p:cNvPr>
          <p:cNvSpPr/>
          <p:nvPr/>
        </p:nvSpPr>
        <p:spPr>
          <a:xfrm>
            <a:off x="11697874" y="4670340"/>
            <a:ext cx="494126" cy="2281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82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F47F0AEF-3068-EE6A-754D-75C78BF7D44D}"/>
              </a:ext>
            </a:extLst>
          </p:cNvPr>
          <p:cNvPicPr>
            <a:picLocks noChangeAspect="1"/>
          </p:cNvPicPr>
          <p:nvPr/>
        </p:nvPicPr>
        <p:blipFill>
          <a:blip r:embed="rId2"/>
          <a:stretch>
            <a:fillRect/>
          </a:stretch>
        </p:blipFill>
        <p:spPr>
          <a:xfrm>
            <a:off x="2016096" y="408709"/>
            <a:ext cx="7540368" cy="1320338"/>
          </a:xfrm>
          <a:prstGeom prst="rect">
            <a:avLst/>
          </a:prstGeom>
        </p:spPr>
      </p:pic>
      <p:sp>
        <p:nvSpPr>
          <p:cNvPr id="5" name="pole tekstowe 4">
            <a:extLst>
              <a:ext uri="{FF2B5EF4-FFF2-40B4-BE49-F238E27FC236}">
                <a16:creationId xmlns:a16="http://schemas.microsoft.com/office/drawing/2014/main" id="{F62BB9B5-BC96-F609-1B62-2E3CFB7EF0A5}"/>
              </a:ext>
            </a:extLst>
          </p:cNvPr>
          <p:cNvSpPr txBox="1"/>
          <p:nvPr/>
        </p:nvSpPr>
        <p:spPr>
          <a:xfrm>
            <a:off x="1967905" y="2252977"/>
            <a:ext cx="6093228" cy="374461"/>
          </a:xfrm>
          <a:prstGeom prst="rect">
            <a:avLst/>
          </a:prstGeom>
          <a:noFill/>
        </p:spPr>
        <p:txBody>
          <a:bodyPr wrap="square">
            <a:spAutoFit/>
          </a:bodyPr>
          <a:lstStyle/>
          <a:p>
            <a:pPr algn="l">
              <a:lnSpc>
                <a:spcPts val="2250"/>
              </a:lnSpc>
            </a:pPr>
            <a:r>
              <a:rPr lang="pl-PL" b="1" i="0" dirty="0">
                <a:solidFill>
                  <a:srgbClr val="C00000"/>
                </a:solidFill>
                <a:effectLst/>
                <a:latin typeface="sohne"/>
              </a:rPr>
              <a:t>Indeksowanie z danymi szeregów czasowych</a:t>
            </a:r>
          </a:p>
        </p:txBody>
      </p:sp>
      <p:pic>
        <p:nvPicPr>
          <p:cNvPr id="7" name="Obraz 6">
            <a:extLst>
              <a:ext uri="{FF2B5EF4-FFF2-40B4-BE49-F238E27FC236}">
                <a16:creationId xmlns:a16="http://schemas.microsoft.com/office/drawing/2014/main" id="{277EC556-8CB2-4E74-84E1-DF37411B9524}"/>
              </a:ext>
            </a:extLst>
          </p:cNvPr>
          <p:cNvPicPr>
            <a:picLocks noChangeAspect="1"/>
          </p:cNvPicPr>
          <p:nvPr/>
        </p:nvPicPr>
        <p:blipFill>
          <a:blip r:embed="rId3"/>
          <a:stretch>
            <a:fillRect/>
          </a:stretch>
        </p:blipFill>
        <p:spPr>
          <a:xfrm>
            <a:off x="1780655" y="2922962"/>
            <a:ext cx="6280478" cy="668136"/>
          </a:xfrm>
          <a:prstGeom prst="rect">
            <a:avLst/>
          </a:prstGeom>
        </p:spPr>
      </p:pic>
      <p:sp>
        <p:nvSpPr>
          <p:cNvPr id="9" name="pole tekstowe 8">
            <a:extLst>
              <a:ext uri="{FF2B5EF4-FFF2-40B4-BE49-F238E27FC236}">
                <a16:creationId xmlns:a16="http://schemas.microsoft.com/office/drawing/2014/main" id="{0F75D612-3222-0BA2-5843-34D6268E89E7}"/>
              </a:ext>
            </a:extLst>
          </p:cNvPr>
          <p:cNvSpPr txBox="1"/>
          <p:nvPr/>
        </p:nvSpPr>
        <p:spPr>
          <a:xfrm>
            <a:off x="962700" y="3861683"/>
            <a:ext cx="9647160" cy="923330"/>
          </a:xfrm>
          <a:prstGeom prst="rect">
            <a:avLst/>
          </a:prstGeom>
          <a:noFill/>
        </p:spPr>
        <p:txBody>
          <a:bodyPr wrap="square">
            <a:spAutoFit/>
          </a:bodyPr>
          <a:lstStyle/>
          <a:p>
            <a:r>
              <a:rPr lang="pl-PL" b="0" i="0" dirty="0">
                <a:solidFill>
                  <a:srgbClr val="242424"/>
                </a:solidFill>
                <a:effectLst/>
                <a:latin typeface="source-serif-pro"/>
              </a:rPr>
              <a:t>Nasze obecne dane typu </a:t>
            </a:r>
            <a:r>
              <a:rPr lang="pl-PL" b="0" i="0" dirty="0" err="1">
                <a:solidFill>
                  <a:srgbClr val="242424"/>
                </a:solidFill>
                <a:effectLst/>
                <a:latin typeface="source-serif-pro"/>
              </a:rPr>
              <a:t>datetime</a:t>
            </a:r>
            <a:r>
              <a:rPr lang="pl-PL" b="0" i="0" dirty="0">
                <a:solidFill>
                  <a:srgbClr val="242424"/>
                </a:solidFill>
                <a:effectLst/>
                <a:latin typeface="source-serif-pro"/>
              </a:rPr>
              <a:t> mogą być trudne w użyciu, dlatego zamiast nich użyjemy średniej dziennej wartości sprzedaży w danym miesiącu, a jako znacznik czasu będziemy używać początku każdego miesiąca.</a:t>
            </a:r>
            <a:endParaRPr lang="en-GB" dirty="0"/>
          </a:p>
        </p:txBody>
      </p:sp>
      <p:pic>
        <p:nvPicPr>
          <p:cNvPr id="11" name="Obraz 10">
            <a:extLst>
              <a:ext uri="{FF2B5EF4-FFF2-40B4-BE49-F238E27FC236}">
                <a16:creationId xmlns:a16="http://schemas.microsoft.com/office/drawing/2014/main" id="{24834327-536B-A508-2062-CD19E19DCAA8}"/>
              </a:ext>
            </a:extLst>
          </p:cNvPr>
          <p:cNvPicPr>
            <a:picLocks noChangeAspect="1"/>
          </p:cNvPicPr>
          <p:nvPr/>
        </p:nvPicPr>
        <p:blipFill>
          <a:blip r:embed="rId4"/>
          <a:stretch>
            <a:fillRect/>
          </a:stretch>
        </p:blipFill>
        <p:spPr>
          <a:xfrm>
            <a:off x="1093297" y="4892461"/>
            <a:ext cx="4286250" cy="1704975"/>
          </a:xfrm>
          <a:prstGeom prst="rect">
            <a:avLst/>
          </a:prstGeom>
        </p:spPr>
      </p:pic>
    </p:spTree>
    <p:extLst>
      <p:ext uri="{BB962C8B-B14F-4D97-AF65-F5344CB8AC3E}">
        <p14:creationId xmlns:p14="http://schemas.microsoft.com/office/powerpoint/2010/main" val="156819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9DDA162-F597-DB8F-4D09-B66405BFF5B8}"/>
              </a:ext>
            </a:extLst>
          </p:cNvPr>
          <p:cNvSpPr txBox="1"/>
          <p:nvPr/>
        </p:nvSpPr>
        <p:spPr>
          <a:xfrm>
            <a:off x="2614353" y="469475"/>
            <a:ext cx="6093228" cy="374461"/>
          </a:xfrm>
          <a:prstGeom prst="rect">
            <a:avLst/>
          </a:prstGeom>
          <a:noFill/>
        </p:spPr>
        <p:txBody>
          <a:bodyPr wrap="square">
            <a:spAutoFit/>
          </a:bodyPr>
          <a:lstStyle/>
          <a:p>
            <a:pPr algn="l">
              <a:lnSpc>
                <a:spcPts val="2250"/>
              </a:lnSpc>
            </a:pPr>
            <a:r>
              <a:rPr lang="pl-PL" b="1" i="0" dirty="0">
                <a:solidFill>
                  <a:srgbClr val="C00000"/>
                </a:solidFill>
                <a:effectLst/>
                <a:latin typeface="sohne"/>
              </a:rPr>
              <a:t>Wizualizacja danych szeregów czasowych sprzedaży mebli</a:t>
            </a:r>
          </a:p>
        </p:txBody>
      </p:sp>
      <p:pic>
        <p:nvPicPr>
          <p:cNvPr id="5" name="Obraz 4">
            <a:extLst>
              <a:ext uri="{FF2B5EF4-FFF2-40B4-BE49-F238E27FC236}">
                <a16:creationId xmlns:a16="http://schemas.microsoft.com/office/drawing/2014/main" id="{1720B50B-9A51-AB71-EE0E-F5D4DC2F8905}"/>
              </a:ext>
            </a:extLst>
          </p:cNvPr>
          <p:cNvPicPr>
            <a:picLocks noChangeAspect="1"/>
          </p:cNvPicPr>
          <p:nvPr/>
        </p:nvPicPr>
        <p:blipFill>
          <a:blip r:embed="rId2"/>
          <a:stretch>
            <a:fillRect/>
          </a:stretch>
        </p:blipFill>
        <p:spPr>
          <a:xfrm>
            <a:off x="2087794" y="1062557"/>
            <a:ext cx="2962275" cy="676275"/>
          </a:xfrm>
          <a:prstGeom prst="rect">
            <a:avLst/>
          </a:prstGeom>
        </p:spPr>
      </p:pic>
      <p:sp>
        <p:nvSpPr>
          <p:cNvPr id="7" name="pole tekstowe 6">
            <a:extLst>
              <a:ext uri="{FF2B5EF4-FFF2-40B4-BE49-F238E27FC236}">
                <a16:creationId xmlns:a16="http://schemas.microsoft.com/office/drawing/2014/main" id="{C56A8D2A-885E-309E-C53F-EBBE80ADA392}"/>
              </a:ext>
            </a:extLst>
          </p:cNvPr>
          <p:cNvSpPr txBox="1"/>
          <p:nvPr/>
        </p:nvSpPr>
        <p:spPr>
          <a:xfrm>
            <a:off x="1629294" y="2010010"/>
            <a:ext cx="9825643" cy="1922962"/>
          </a:xfrm>
          <a:prstGeom prst="rect">
            <a:avLst/>
          </a:prstGeom>
          <a:noFill/>
        </p:spPr>
        <p:txBody>
          <a:bodyPr wrap="square">
            <a:spAutoFit/>
          </a:bodyPr>
          <a:lstStyle/>
          <a:p>
            <a:pPr algn="l">
              <a:lnSpc>
                <a:spcPts val="2400"/>
              </a:lnSpc>
            </a:pPr>
            <a:r>
              <a:rPr lang="pl-PL" b="0" i="0" dirty="0">
                <a:solidFill>
                  <a:srgbClr val="242424"/>
                </a:solidFill>
                <a:effectLst/>
                <a:latin typeface="source-serif-pro"/>
              </a:rPr>
              <a:t>Niektóre rozpoznawalne wzorce pojawiają się, gdy nanosimy dane. Szereg czasowy ma wzorzec sezonowości, taki jak sprzedaż jest zawsze niska na początku roku i wysoka pod koniec roku. W ciągu każdego roku zawsze występuje trend wzrostowy z kilkoma niskimi miesiącami w połowie roku.</a:t>
            </a:r>
          </a:p>
          <a:p>
            <a:pPr algn="l">
              <a:lnSpc>
                <a:spcPts val="2400"/>
              </a:lnSpc>
            </a:pPr>
            <a:endParaRPr lang="pl-PL" b="0" i="0" dirty="0">
              <a:solidFill>
                <a:srgbClr val="242424"/>
              </a:solidFill>
              <a:effectLst/>
              <a:latin typeface="source-serif-pro"/>
            </a:endParaRPr>
          </a:p>
          <a:p>
            <a:pPr algn="l">
              <a:lnSpc>
                <a:spcPts val="2400"/>
              </a:lnSpc>
            </a:pPr>
            <a:r>
              <a:rPr lang="pl-PL" b="0" i="0" dirty="0">
                <a:solidFill>
                  <a:srgbClr val="242424"/>
                </a:solidFill>
                <a:effectLst/>
                <a:latin typeface="source-serif-pro"/>
              </a:rPr>
              <a:t>Możemy również wizualizować nasze dane, stosując metodę zwaną dekompozycją szeregów czasowych, która umożliwia rozłożenie szeregów czasowych na trzy odrębne składniki: </a:t>
            </a:r>
            <a:r>
              <a:rPr lang="pl-PL" b="1" i="0" dirty="0">
                <a:solidFill>
                  <a:srgbClr val="242424"/>
                </a:solidFill>
                <a:effectLst/>
                <a:latin typeface="source-serif-pro"/>
              </a:rPr>
              <a:t>trend, sezonowość i szum</a:t>
            </a:r>
            <a:r>
              <a:rPr lang="pl-PL" b="0" i="0" dirty="0">
                <a:solidFill>
                  <a:srgbClr val="242424"/>
                </a:solidFill>
                <a:effectLst/>
                <a:latin typeface="source-serif-pro"/>
              </a:rPr>
              <a:t>.</a:t>
            </a:r>
          </a:p>
        </p:txBody>
      </p:sp>
      <p:pic>
        <p:nvPicPr>
          <p:cNvPr id="9" name="Obraz 8">
            <a:extLst>
              <a:ext uri="{FF2B5EF4-FFF2-40B4-BE49-F238E27FC236}">
                <a16:creationId xmlns:a16="http://schemas.microsoft.com/office/drawing/2014/main" id="{10A86127-2D20-1029-4F50-560703042DAE}"/>
              </a:ext>
            </a:extLst>
          </p:cNvPr>
          <p:cNvPicPr>
            <a:picLocks noChangeAspect="1"/>
          </p:cNvPicPr>
          <p:nvPr/>
        </p:nvPicPr>
        <p:blipFill>
          <a:blip r:embed="rId3"/>
          <a:stretch>
            <a:fillRect/>
          </a:stretch>
        </p:blipFill>
        <p:spPr>
          <a:xfrm>
            <a:off x="1641850" y="4204150"/>
            <a:ext cx="5953125" cy="1333500"/>
          </a:xfrm>
          <a:prstGeom prst="rect">
            <a:avLst/>
          </a:prstGeom>
        </p:spPr>
      </p:pic>
    </p:spTree>
    <p:extLst>
      <p:ext uri="{BB962C8B-B14F-4D97-AF65-F5344CB8AC3E}">
        <p14:creationId xmlns:p14="http://schemas.microsoft.com/office/powerpoint/2010/main" val="101497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A4EE9711-7BB2-4D47-4D1B-6FF1F658B619}"/>
              </a:ext>
            </a:extLst>
          </p:cNvPr>
          <p:cNvSpPr txBox="1"/>
          <p:nvPr/>
        </p:nvSpPr>
        <p:spPr>
          <a:xfrm>
            <a:off x="2061556" y="178692"/>
            <a:ext cx="8794866" cy="2031325"/>
          </a:xfrm>
          <a:prstGeom prst="rect">
            <a:avLst/>
          </a:prstGeom>
          <a:noFill/>
        </p:spPr>
        <p:txBody>
          <a:bodyPr wrap="square">
            <a:spAutoFit/>
          </a:bodyPr>
          <a:lstStyle/>
          <a:p>
            <a:r>
              <a:rPr lang="pl-PL" b="1" dirty="0">
                <a:solidFill>
                  <a:srgbClr val="C00000"/>
                </a:solidFill>
              </a:rPr>
              <a:t>Prognozowanie szeregów czasowych z wykorzystaniem ARIMA</a:t>
            </a:r>
          </a:p>
          <a:p>
            <a:endParaRPr lang="pl-PL" b="1" dirty="0">
              <a:solidFill>
                <a:srgbClr val="C00000"/>
              </a:solidFill>
            </a:endParaRPr>
          </a:p>
          <a:p>
            <a:r>
              <a:rPr lang="pl-PL" dirty="0"/>
              <a:t>Zastosujemy jedną z najpopularniejszych metod prognozowania szeregów czasowych, znaną jako </a:t>
            </a:r>
            <a:r>
              <a:rPr lang="pl-PL" b="1" dirty="0"/>
              <a:t>ARIMA</a:t>
            </a:r>
            <a:r>
              <a:rPr lang="pl-PL" dirty="0"/>
              <a:t>, co oznacza autoregresyjną zintegrowaną średnią kroczącą.</a:t>
            </a:r>
          </a:p>
          <a:p>
            <a:endParaRPr lang="pl-PL" dirty="0"/>
          </a:p>
          <a:p>
            <a:r>
              <a:rPr lang="pl-PL" dirty="0"/>
              <a:t>Modele ARIMA są oznaczane notacją ARIMA(p, d, q). Te trzy parametry uwzględniają </a:t>
            </a:r>
            <a:r>
              <a:rPr lang="pl-PL" b="1" dirty="0"/>
              <a:t>sezonowość, trend i szum w danych</a:t>
            </a:r>
            <a:r>
              <a:rPr lang="pl-PL" dirty="0"/>
              <a:t>:</a:t>
            </a:r>
            <a:endParaRPr lang="en-GB" dirty="0"/>
          </a:p>
        </p:txBody>
      </p:sp>
      <p:pic>
        <p:nvPicPr>
          <p:cNvPr id="6" name="Obraz 5">
            <a:extLst>
              <a:ext uri="{FF2B5EF4-FFF2-40B4-BE49-F238E27FC236}">
                <a16:creationId xmlns:a16="http://schemas.microsoft.com/office/drawing/2014/main" id="{B1353402-BA4C-5BC8-5CE2-4621806B386E}"/>
              </a:ext>
            </a:extLst>
          </p:cNvPr>
          <p:cNvPicPr>
            <a:picLocks noChangeAspect="1"/>
          </p:cNvPicPr>
          <p:nvPr/>
        </p:nvPicPr>
        <p:blipFill>
          <a:blip r:embed="rId2"/>
          <a:stretch>
            <a:fillRect/>
          </a:stretch>
        </p:blipFill>
        <p:spPr>
          <a:xfrm>
            <a:off x="1832610" y="2428875"/>
            <a:ext cx="7429500" cy="2000250"/>
          </a:xfrm>
          <a:prstGeom prst="rect">
            <a:avLst/>
          </a:prstGeom>
        </p:spPr>
      </p:pic>
      <p:sp>
        <p:nvSpPr>
          <p:cNvPr id="8" name="pole tekstowe 7">
            <a:extLst>
              <a:ext uri="{FF2B5EF4-FFF2-40B4-BE49-F238E27FC236}">
                <a16:creationId xmlns:a16="http://schemas.microsoft.com/office/drawing/2014/main" id="{0D75B9E2-46DC-00C3-B112-907BBD450F66}"/>
              </a:ext>
            </a:extLst>
          </p:cNvPr>
          <p:cNvSpPr txBox="1"/>
          <p:nvPr/>
        </p:nvSpPr>
        <p:spPr>
          <a:xfrm>
            <a:off x="1758661" y="5080245"/>
            <a:ext cx="8674677" cy="923330"/>
          </a:xfrm>
          <a:prstGeom prst="rect">
            <a:avLst/>
          </a:prstGeom>
          <a:noFill/>
        </p:spPr>
        <p:txBody>
          <a:bodyPr wrap="square">
            <a:spAutoFit/>
          </a:bodyPr>
          <a:lstStyle/>
          <a:p>
            <a:r>
              <a:rPr lang="pl-PL" b="0" i="0" dirty="0">
                <a:solidFill>
                  <a:srgbClr val="242424"/>
                </a:solidFill>
                <a:effectLst/>
                <a:latin typeface="source-serif-pro"/>
              </a:rPr>
              <a:t>Ten krok to Wybór parametrów dla modelu ARIMA Time Series sprzedaży naszych mebli. Naszym celem jest tutaj użycie „wyszukiwania siatki”, aby znaleźć optymalny zestaw parametrów, który zapewni najlepszą wydajność dla naszego modelu.</a:t>
            </a:r>
            <a:endParaRPr lang="en-GB" dirty="0"/>
          </a:p>
        </p:txBody>
      </p:sp>
    </p:spTree>
    <p:extLst>
      <p:ext uri="{BB962C8B-B14F-4D97-AF65-F5344CB8AC3E}">
        <p14:creationId xmlns:p14="http://schemas.microsoft.com/office/powerpoint/2010/main" val="133746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EC0D1878-4945-73D4-6B1A-700921287612}"/>
              </a:ext>
            </a:extLst>
          </p:cNvPr>
          <p:cNvSpPr txBox="1"/>
          <p:nvPr/>
        </p:nvSpPr>
        <p:spPr>
          <a:xfrm>
            <a:off x="2907404" y="61090"/>
            <a:ext cx="6098146" cy="954107"/>
          </a:xfrm>
          <a:prstGeom prst="rect">
            <a:avLst/>
          </a:prstGeom>
          <a:noFill/>
        </p:spPr>
        <p:txBody>
          <a:bodyPr wrap="square">
            <a:spAutoFit/>
          </a:bodyPr>
          <a:lstStyle/>
          <a:p>
            <a:pPr algn="l"/>
            <a:r>
              <a:rPr lang="pl-PL" sz="2800" b="1" i="0" dirty="0">
                <a:solidFill>
                  <a:srgbClr val="FF0000"/>
                </a:solidFill>
                <a:effectLst/>
                <a:latin typeface="sohne"/>
              </a:rPr>
              <a:t>Taktyki, techniki i procedury analizy szeregów czasowych</a:t>
            </a:r>
          </a:p>
        </p:txBody>
      </p:sp>
      <p:sp>
        <p:nvSpPr>
          <p:cNvPr id="7" name="pole tekstowe 6">
            <a:extLst>
              <a:ext uri="{FF2B5EF4-FFF2-40B4-BE49-F238E27FC236}">
                <a16:creationId xmlns:a16="http://schemas.microsoft.com/office/drawing/2014/main" id="{71ED7A96-F932-C64C-FCFD-1DE2EAD503ED}"/>
              </a:ext>
            </a:extLst>
          </p:cNvPr>
          <p:cNvSpPr txBox="1"/>
          <p:nvPr/>
        </p:nvSpPr>
        <p:spPr>
          <a:xfrm>
            <a:off x="312311" y="1190173"/>
            <a:ext cx="8693239" cy="1754326"/>
          </a:xfrm>
          <a:prstGeom prst="rect">
            <a:avLst/>
          </a:prstGeom>
          <a:noFill/>
        </p:spPr>
        <p:txBody>
          <a:bodyPr wrap="square">
            <a:spAutoFit/>
          </a:bodyPr>
          <a:lstStyle/>
          <a:p>
            <a:r>
              <a:rPr lang="pl-PL" b="1" i="0" dirty="0">
                <a:solidFill>
                  <a:srgbClr val="292929"/>
                </a:solidFill>
                <a:effectLst/>
                <a:latin typeface="source-serif-pro"/>
              </a:rPr>
              <a:t>Analiza szeregów czasowych to odrębny sposób analizowania sekwencji punktów danych zebranych w przedziale czasu. </a:t>
            </a:r>
          </a:p>
          <a:p>
            <a:endParaRPr lang="pl-PL" dirty="0">
              <a:solidFill>
                <a:srgbClr val="292929"/>
              </a:solidFill>
              <a:latin typeface="source-serif-pro"/>
            </a:endParaRPr>
          </a:p>
          <a:p>
            <a:r>
              <a:rPr lang="pl-PL" b="0" i="0" dirty="0">
                <a:solidFill>
                  <a:srgbClr val="292929"/>
                </a:solidFill>
                <a:effectLst/>
                <a:latin typeface="source-serif-pro"/>
              </a:rPr>
              <a:t>Podczas analizy szeregów czasowych analitycy </a:t>
            </a:r>
            <a:r>
              <a:rPr lang="pl-PL" b="0" i="0" u="sng" dirty="0">
                <a:solidFill>
                  <a:srgbClr val="292929"/>
                </a:solidFill>
                <a:effectLst/>
                <a:latin typeface="source-serif-pro"/>
              </a:rPr>
              <a:t>rejestrują punkty danych w stałych odstępach czasu w określonym przedziale czasu</a:t>
            </a:r>
            <a:r>
              <a:rPr lang="pl-PL" b="0" i="0" dirty="0">
                <a:solidFill>
                  <a:srgbClr val="292929"/>
                </a:solidFill>
                <a:effectLst/>
                <a:latin typeface="source-serif-pro"/>
              </a:rPr>
              <a:t>, zamiast rejestrować punkty danych w sposób przerywany lub losowy.</a:t>
            </a:r>
            <a:endParaRPr lang="en-GB" dirty="0"/>
          </a:p>
        </p:txBody>
      </p:sp>
      <p:sp>
        <p:nvSpPr>
          <p:cNvPr id="9" name="pole tekstowe 8">
            <a:extLst>
              <a:ext uri="{FF2B5EF4-FFF2-40B4-BE49-F238E27FC236}">
                <a16:creationId xmlns:a16="http://schemas.microsoft.com/office/drawing/2014/main" id="{91A2FCF1-6C54-26E7-8FA1-54578653E315}"/>
              </a:ext>
            </a:extLst>
          </p:cNvPr>
          <p:cNvSpPr txBox="1"/>
          <p:nvPr/>
        </p:nvSpPr>
        <p:spPr>
          <a:xfrm>
            <a:off x="312311" y="2972066"/>
            <a:ext cx="8693239" cy="923330"/>
          </a:xfrm>
          <a:prstGeom prst="rect">
            <a:avLst/>
          </a:prstGeom>
          <a:noFill/>
        </p:spPr>
        <p:txBody>
          <a:bodyPr wrap="square">
            <a:spAutoFit/>
          </a:bodyPr>
          <a:lstStyle/>
          <a:p>
            <a:r>
              <a:rPr lang="pl-PL" b="0" i="0" dirty="0">
                <a:solidFill>
                  <a:srgbClr val="292929"/>
                </a:solidFill>
                <a:effectLst/>
                <a:latin typeface="source-serif-pro"/>
              </a:rPr>
              <a:t>Analiza szeregów czasowych uwzględnia fakt, że </a:t>
            </a:r>
            <a:r>
              <a:rPr lang="pl-PL" b="0" i="0" u="sng" dirty="0">
                <a:solidFill>
                  <a:srgbClr val="292929"/>
                </a:solidFill>
                <a:effectLst/>
                <a:latin typeface="source-serif-pro"/>
              </a:rPr>
              <a:t>punkty danych zebrane w czasie mogą mieć wewnętrzną strukturę </a:t>
            </a:r>
            <a:r>
              <a:rPr lang="pl-PL" b="0" i="0" dirty="0">
                <a:solidFill>
                  <a:srgbClr val="292929"/>
                </a:solidFill>
                <a:effectLst/>
                <a:latin typeface="source-serif-pro"/>
              </a:rPr>
              <a:t>(taką jak autokorelacja, trend lub zmienność sezonowa), którą należy uwzględnić.</a:t>
            </a:r>
            <a:endParaRPr lang="en-GB" dirty="0"/>
          </a:p>
        </p:txBody>
      </p:sp>
      <p:sp>
        <p:nvSpPr>
          <p:cNvPr id="11" name="pole tekstowe 10">
            <a:extLst>
              <a:ext uri="{FF2B5EF4-FFF2-40B4-BE49-F238E27FC236}">
                <a16:creationId xmlns:a16="http://schemas.microsoft.com/office/drawing/2014/main" id="{00FF0265-514E-4A6B-A67E-DAE21E5029E7}"/>
              </a:ext>
            </a:extLst>
          </p:cNvPr>
          <p:cNvSpPr txBox="1"/>
          <p:nvPr/>
        </p:nvSpPr>
        <p:spPr>
          <a:xfrm>
            <a:off x="312311" y="3922963"/>
            <a:ext cx="9362942" cy="923330"/>
          </a:xfrm>
          <a:prstGeom prst="rect">
            <a:avLst/>
          </a:prstGeom>
          <a:noFill/>
        </p:spPr>
        <p:txBody>
          <a:bodyPr wrap="square">
            <a:spAutoFit/>
          </a:bodyPr>
          <a:lstStyle/>
          <a:p>
            <a:r>
              <a:rPr lang="pl-PL" b="1" dirty="0">
                <a:solidFill>
                  <a:srgbClr val="FF0000"/>
                </a:solidFill>
                <a:latin typeface="source-serif-pro"/>
              </a:rPr>
              <a:t>C</a:t>
            </a:r>
            <a:r>
              <a:rPr lang="pl-PL" b="1" i="0" dirty="0">
                <a:solidFill>
                  <a:srgbClr val="FF0000"/>
                </a:solidFill>
                <a:effectLst/>
                <a:latin typeface="source-serif-pro"/>
              </a:rPr>
              <a:t>zas</a:t>
            </a:r>
            <a:r>
              <a:rPr lang="pl-PL" b="0" i="0" dirty="0">
                <a:solidFill>
                  <a:srgbClr val="292929"/>
                </a:solidFill>
                <a:effectLst/>
                <a:latin typeface="source-serif-pro"/>
              </a:rPr>
              <a:t> jest kluczową zmienną, ponieważ pokazuje, jak dane dostosowują się </a:t>
            </a:r>
            <a:r>
              <a:rPr lang="pl-PL" dirty="0">
                <a:solidFill>
                  <a:srgbClr val="292929"/>
                </a:solidFill>
                <a:latin typeface="source-serif-pro"/>
              </a:rPr>
              <a:t>do</a:t>
            </a:r>
            <a:r>
              <a:rPr lang="pl-PL" b="0" i="0" dirty="0">
                <a:solidFill>
                  <a:srgbClr val="292929"/>
                </a:solidFill>
                <a:effectLst/>
                <a:latin typeface="source-serif-pro"/>
              </a:rPr>
              <a:t> </a:t>
            </a:r>
            <a:r>
              <a:rPr lang="pl-PL" dirty="0">
                <a:solidFill>
                  <a:srgbClr val="292929"/>
                </a:solidFill>
                <a:latin typeface="source-serif-pro"/>
              </a:rPr>
              <a:t>przebiegu</a:t>
            </a:r>
            <a:r>
              <a:rPr lang="pl-PL" b="0" i="0" dirty="0">
                <a:solidFill>
                  <a:srgbClr val="292929"/>
                </a:solidFill>
                <a:effectLst/>
                <a:latin typeface="source-serif-pro"/>
              </a:rPr>
              <a:t> punktów danych, a także do końcowych wyników. Stanowi dodatkowe źródło informacji oraz </a:t>
            </a:r>
            <a:r>
              <a:rPr lang="pl-PL" b="0" i="0" u="sng" dirty="0">
                <a:solidFill>
                  <a:srgbClr val="292929"/>
                </a:solidFill>
                <a:effectLst/>
                <a:latin typeface="source-serif-pro"/>
              </a:rPr>
              <a:t>ustalony porządek zależności między danymi.</a:t>
            </a:r>
            <a:endParaRPr lang="en-GB" u="sng" dirty="0"/>
          </a:p>
        </p:txBody>
      </p:sp>
      <p:sp>
        <p:nvSpPr>
          <p:cNvPr id="13" name="pole tekstowe 12">
            <a:extLst>
              <a:ext uri="{FF2B5EF4-FFF2-40B4-BE49-F238E27FC236}">
                <a16:creationId xmlns:a16="http://schemas.microsoft.com/office/drawing/2014/main" id="{C3D676CC-B5B7-4C68-08B6-60BB66EB819F}"/>
              </a:ext>
            </a:extLst>
          </p:cNvPr>
          <p:cNvSpPr txBox="1"/>
          <p:nvPr/>
        </p:nvSpPr>
        <p:spPr>
          <a:xfrm>
            <a:off x="312310" y="4873860"/>
            <a:ext cx="9144001" cy="646331"/>
          </a:xfrm>
          <a:prstGeom prst="rect">
            <a:avLst/>
          </a:prstGeom>
          <a:noFill/>
        </p:spPr>
        <p:txBody>
          <a:bodyPr wrap="square">
            <a:spAutoFit/>
          </a:bodyPr>
          <a:lstStyle/>
          <a:p>
            <a:r>
              <a:rPr lang="pl-PL" b="0" i="0" dirty="0">
                <a:solidFill>
                  <a:srgbClr val="292929"/>
                </a:solidFill>
                <a:effectLst/>
                <a:latin typeface="source-serif-pro"/>
              </a:rPr>
              <a:t>Analiza szeregów czasowych zazwyczaj wymaga dużej liczby punktów danych, aby zapewnić spójność i niezawodność.</a:t>
            </a:r>
            <a:r>
              <a:rPr lang="pl-PL" b="0" i="0" u="sng" dirty="0">
                <a:solidFill>
                  <a:srgbClr val="292929"/>
                </a:solidFill>
                <a:effectLst/>
                <a:latin typeface="source-serif-pro"/>
              </a:rPr>
              <a:t> Obszerny zestaw danych zapewnia reprezentatywną wielkość próby,</a:t>
            </a:r>
            <a:endParaRPr lang="en-GB" u="sng" dirty="0"/>
          </a:p>
        </p:txBody>
      </p:sp>
      <p:sp>
        <p:nvSpPr>
          <p:cNvPr id="15" name="pole tekstowe 14">
            <a:extLst>
              <a:ext uri="{FF2B5EF4-FFF2-40B4-BE49-F238E27FC236}">
                <a16:creationId xmlns:a16="http://schemas.microsoft.com/office/drawing/2014/main" id="{1159075B-18C4-8303-8DB6-36DF0EE4D893}"/>
              </a:ext>
            </a:extLst>
          </p:cNvPr>
          <p:cNvSpPr txBox="1"/>
          <p:nvPr/>
        </p:nvSpPr>
        <p:spPr>
          <a:xfrm>
            <a:off x="312310" y="5634176"/>
            <a:ext cx="9144000" cy="646331"/>
          </a:xfrm>
          <a:prstGeom prst="rect">
            <a:avLst/>
          </a:prstGeom>
          <a:noFill/>
        </p:spPr>
        <p:txBody>
          <a:bodyPr wrap="square">
            <a:spAutoFit/>
          </a:bodyPr>
          <a:lstStyle/>
          <a:p>
            <a:r>
              <a:rPr lang="pl-PL" dirty="0">
                <a:solidFill>
                  <a:srgbClr val="292929"/>
                </a:solidFill>
                <a:latin typeface="source-serif-pro"/>
              </a:rPr>
              <a:t>D</a:t>
            </a:r>
            <a:r>
              <a:rPr lang="pl-PL" b="0" i="0" dirty="0">
                <a:solidFill>
                  <a:srgbClr val="292929"/>
                </a:solidFill>
                <a:effectLst/>
                <a:latin typeface="source-serif-pro"/>
              </a:rPr>
              <a:t>ane szeregów czasowych mogą być wykorzystywane do </a:t>
            </a:r>
            <a:r>
              <a:rPr lang="pl-PL" b="1" i="0" dirty="0">
                <a:solidFill>
                  <a:srgbClr val="292929"/>
                </a:solidFill>
                <a:effectLst/>
                <a:latin typeface="source-serif-pro"/>
              </a:rPr>
              <a:t>prognozowania — przewidywania </a:t>
            </a:r>
            <a:r>
              <a:rPr lang="pl-PL" b="0" i="0" u="sng" dirty="0">
                <a:solidFill>
                  <a:srgbClr val="292929"/>
                </a:solidFill>
                <a:effectLst/>
                <a:latin typeface="source-serif-pro"/>
              </a:rPr>
              <a:t>przyszłych danych </a:t>
            </a:r>
            <a:r>
              <a:rPr lang="pl-PL" b="1" i="0" u="sng" dirty="0">
                <a:solidFill>
                  <a:srgbClr val="292929"/>
                </a:solidFill>
                <a:effectLst/>
                <a:latin typeface="source-serif-pro"/>
              </a:rPr>
              <a:t>na podstawie danych historycznych</a:t>
            </a:r>
            <a:r>
              <a:rPr lang="pl-PL" b="0" i="0" dirty="0">
                <a:solidFill>
                  <a:srgbClr val="292929"/>
                </a:solidFill>
                <a:effectLst/>
                <a:latin typeface="source-serif-pro"/>
              </a:rPr>
              <a:t>.</a:t>
            </a:r>
            <a:endParaRPr lang="en-GB" dirty="0"/>
          </a:p>
        </p:txBody>
      </p:sp>
    </p:spTree>
    <p:extLst>
      <p:ext uri="{BB962C8B-B14F-4D97-AF65-F5344CB8AC3E}">
        <p14:creationId xmlns:p14="http://schemas.microsoft.com/office/powerpoint/2010/main" val="129666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a:extLst>
              <a:ext uri="{FF2B5EF4-FFF2-40B4-BE49-F238E27FC236}">
                <a16:creationId xmlns:a16="http://schemas.microsoft.com/office/drawing/2014/main" id="{8220B28F-EA30-E22B-F833-04222B986290}"/>
              </a:ext>
            </a:extLst>
          </p:cNvPr>
          <p:cNvSpPr txBox="1"/>
          <p:nvPr/>
        </p:nvSpPr>
        <p:spPr>
          <a:xfrm>
            <a:off x="1832956" y="4334779"/>
            <a:ext cx="8277590" cy="646331"/>
          </a:xfrm>
          <a:prstGeom prst="rect">
            <a:avLst/>
          </a:prstGeom>
          <a:noFill/>
        </p:spPr>
        <p:txBody>
          <a:bodyPr wrap="square">
            <a:spAutoFit/>
          </a:bodyPr>
          <a:lstStyle/>
          <a:p>
            <a:r>
              <a:rPr lang="pl-PL" dirty="0"/>
              <a:t>Powyższe dane wyjściowe sugerują, że SARIMAX(1, 1, 1)x(1, 1, 0, 12)najniższa AIC wartość wynosi ……... Dlatego powinniśmy uznać tę opcję za optymalną.</a:t>
            </a:r>
            <a:endParaRPr lang="en-GB" dirty="0"/>
          </a:p>
        </p:txBody>
      </p:sp>
      <p:cxnSp>
        <p:nvCxnSpPr>
          <p:cNvPr id="8" name="Łącznik prosty ze strzałką 7">
            <a:extLst>
              <a:ext uri="{FF2B5EF4-FFF2-40B4-BE49-F238E27FC236}">
                <a16:creationId xmlns:a16="http://schemas.microsoft.com/office/drawing/2014/main" id="{FD8DAA9D-AD61-4457-EC89-4516F1A96F32}"/>
              </a:ext>
            </a:extLst>
          </p:cNvPr>
          <p:cNvCxnSpPr/>
          <p:nvPr/>
        </p:nvCxnSpPr>
        <p:spPr>
          <a:xfrm flipH="1">
            <a:off x="4422371" y="3857105"/>
            <a:ext cx="6035040" cy="781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pole tekstowe 8">
            <a:extLst>
              <a:ext uri="{FF2B5EF4-FFF2-40B4-BE49-F238E27FC236}">
                <a16:creationId xmlns:a16="http://schemas.microsoft.com/office/drawing/2014/main" id="{9737554B-3750-4B3E-E311-101A7AA14EF8}"/>
              </a:ext>
            </a:extLst>
          </p:cNvPr>
          <p:cNvSpPr txBox="1"/>
          <p:nvPr/>
        </p:nvSpPr>
        <p:spPr>
          <a:xfrm>
            <a:off x="10457411" y="3429000"/>
            <a:ext cx="1296785" cy="923330"/>
          </a:xfrm>
          <a:prstGeom prst="rect">
            <a:avLst/>
          </a:prstGeom>
          <a:noFill/>
        </p:spPr>
        <p:txBody>
          <a:bodyPr wrap="square" rtlCol="0">
            <a:spAutoFit/>
          </a:bodyPr>
          <a:lstStyle/>
          <a:p>
            <a:r>
              <a:rPr lang="pl-PL" dirty="0"/>
              <a:t>Znaleźć i wpisać tą wartość</a:t>
            </a:r>
            <a:endParaRPr lang="en-GB" dirty="0"/>
          </a:p>
        </p:txBody>
      </p:sp>
      <p:pic>
        <p:nvPicPr>
          <p:cNvPr id="12" name="Obraz 11">
            <a:extLst>
              <a:ext uri="{FF2B5EF4-FFF2-40B4-BE49-F238E27FC236}">
                <a16:creationId xmlns:a16="http://schemas.microsoft.com/office/drawing/2014/main" id="{A774491A-2BD7-FF77-0614-8B584FFECD20}"/>
              </a:ext>
            </a:extLst>
          </p:cNvPr>
          <p:cNvPicPr>
            <a:picLocks noChangeAspect="1"/>
          </p:cNvPicPr>
          <p:nvPr/>
        </p:nvPicPr>
        <p:blipFill>
          <a:blip r:embed="rId2"/>
          <a:stretch>
            <a:fillRect/>
          </a:stretch>
        </p:blipFill>
        <p:spPr>
          <a:xfrm>
            <a:off x="1832956" y="561747"/>
            <a:ext cx="7810500" cy="2952750"/>
          </a:xfrm>
          <a:prstGeom prst="rect">
            <a:avLst/>
          </a:prstGeom>
        </p:spPr>
      </p:pic>
    </p:spTree>
    <p:extLst>
      <p:ext uri="{BB962C8B-B14F-4D97-AF65-F5344CB8AC3E}">
        <p14:creationId xmlns:p14="http://schemas.microsoft.com/office/powerpoint/2010/main" val="426452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9566FE32-2E7A-45F6-6CF2-CE720B09969A}"/>
              </a:ext>
            </a:extLst>
          </p:cNvPr>
          <p:cNvSpPr txBox="1"/>
          <p:nvPr/>
        </p:nvSpPr>
        <p:spPr>
          <a:xfrm>
            <a:off x="3049386" y="14335"/>
            <a:ext cx="6093228" cy="374461"/>
          </a:xfrm>
          <a:prstGeom prst="rect">
            <a:avLst/>
          </a:prstGeom>
          <a:noFill/>
        </p:spPr>
        <p:txBody>
          <a:bodyPr wrap="square">
            <a:spAutoFit/>
          </a:bodyPr>
          <a:lstStyle/>
          <a:p>
            <a:pPr algn="l">
              <a:lnSpc>
                <a:spcPts val="2250"/>
              </a:lnSpc>
            </a:pPr>
            <a:r>
              <a:rPr lang="en-GB" b="1" i="0" dirty="0" err="1">
                <a:solidFill>
                  <a:srgbClr val="C00000"/>
                </a:solidFill>
                <a:effectLst/>
                <a:latin typeface="sohne"/>
              </a:rPr>
              <a:t>Dopasowanie</a:t>
            </a:r>
            <a:r>
              <a:rPr lang="en-GB" b="1" i="0" dirty="0">
                <a:solidFill>
                  <a:srgbClr val="C00000"/>
                </a:solidFill>
                <a:effectLst/>
                <a:latin typeface="sohne"/>
              </a:rPr>
              <a:t> </a:t>
            </a:r>
            <a:r>
              <a:rPr lang="pl-PL" b="1" i="0" dirty="0">
                <a:solidFill>
                  <a:srgbClr val="C00000"/>
                </a:solidFill>
                <a:effectLst/>
                <a:latin typeface="sohne"/>
              </a:rPr>
              <a:t>i diagnostyka </a:t>
            </a:r>
            <a:r>
              <a:rPr lang="en-GB" b="1" i="0" dirty="0" err="1">
                <a:solidFill>
                  <a:srgbClr val="C00000"/>
                </a:solidFill>
                <a:effectLst/>
                <a:latin typeface="sohne"/>
              </a:rPr>
              <a:t>modelu</a:t>
            </a:r>
            <a:r>
              <a:rPr lang="en-GB" b="1" i="0" dirty="0">
                <a:solidFill>
                  <a:srgbClr val="C00000"/>
                </a:solidFill>
                <a:effectLst/>
                <a:latin typeface="sohne"/>
              </a:rPr>
              <a:t> ARIMA</a:t>
            </a:r>
          </a:p>
        </p:txBody>
      </p:sp>
      <p:sp>
        <p:nvSpPr>
          <p:cNvPr id="7" name="pole tekstowe 6">
            <a:extLst>
              <a:ext uri="{FF2B5EF4-FFF2-40B4-BE49-F238E27FC236}">
                <a16:creationId xmlns:a16="http://schemas.microsoft.com/office/drawing/2014/main" id="{9464B394-5B56-5C20-950B-818340B3C143}"/>
              </a:ext>
            </a:extLst>
          </p:cNvPr>
          <p:cNvSpPr txBox="1"/>
          <p:nvPr/>
        </p:nvSpPr>
        <p:spPr>
          <a:xfrm>
            <a:off x="500958" y="2603215"/>
            <a:ext cx="10970606" cy="369332"/>
          </a:xfrm>
          <a:prstGeom prst="rect">
            <a:avLst/>
          </a:prstGeom>
          <a:noFill/>
        </p:spPr>
        <p:txBody>
          <a:bodyPr wrap="square">
            <a:spAutoFit/>
          </a:bodyPr>
          <a:lstStyle/>
          <a:p>
            <a:r>
              <a:rPr lang="pl-PL" b="0" i="0" dirty="0">
                <a:solidFill>
                  <a:srgbClr val="242424"/>
                </a:solidFill>
                <a:effectLst/>
                <a:latin typeface="source-serif-pro"/>
              </a:rPr>
              <a:t>Zawsze powinniśmy przeprowadzać diagnostykę modelu w celu zbadania wszelkich nietypowych </a:t>
            </a:r>
            <a:r>
              <a:rPr lang="pl-PL" b="0" i="0" dirty="0" err="1">
                <a:solidFill>
                  <a:srgbClr val="242424"/>
                </a:solidFill>
                <a:effectLst/>
                <a:latin typeface="source-serif-pro"/>
              </a:rPr>
              <a:t>zachowań</a:t>
            </a:r>
            <a:r>
              <a:rPr lang="pl-PL" b="0" i="0" dirty="0">
                <a:solidFill>
                  <a:srgbClr val="242424"/>
                </a:solidFill>
                <a:effectLst/>
                <a:latin typeface="source-serif-pro"/>
              </a:rPr>
              <a:t>.</a:t>
            </a:r>
            <a:endParaRPr lang="en-GB" dirty="0"/>
          </a:p>
        </p:txBody>
      </p:sp>
      <p:pic>
        <p:nvPicPr>
          <p:cNvPr id="9" name="Obraz 8">
            <a:extLst>
              <a:ext uri="{FF2B5EF4-FFF2-40B4-BE49-F238E27FC236}">
                <a16:creationId xmlns:a16="http://schemas.microsoft.com/office/drawing/2014/main" id="{7F7F6F11-6E4A-8A64-5DED-D37FAFB5EC23}"/>
              </a:ext>
            </a:extLst>
          </p:cNvPr>
          <p:cNvPicPr>
            <a:picLocks noChangeAspect="1"/>
          </p:cNvPicPr>
          <p:nvPr/>
        </p:nvPicPr>
        <p:blipFill>
          <a:blip r:embed="rId2"/>
          <a:stretch>
            <a:fillRect/>
          </a:stretch>
        </p:blipFill>
        <p:spPr>
          <a:xfrm>
            <a:off x="2257425" y="3129875"/>
            <a:ext cx="3838575" cy="619125"/>
          </a:xfrm>
          <a:prstGeom prst="rect">
            <a:avLst/>
          </a:prstGeom>
        </p:spPr>
      </p:pic>
      <p:sp>
        <p:nvSpPr>
          <p:cNvPr id="11" name="pole tekstowe 10">
            <a:extLst>
              <a:ext uri="{FF2B5EF4-FFF2-40B4-BE49-F238E27FC236}">
                <a16:creationId xmlns:a16="http://schemas.microsoft.com/office/drawing/2014/main" id="{6052CAF4-B523-F7AC-A6A4-99BE82B31560}"/>
              </a:ext>
            </a:extLst>
          </p:cNvPr>
          <p:cNvSpPr txBox="1"/>
          <p:nvPr/>
        </p:nvSpPr>
        <p:spPr>
          <a:xfrm>
            <a:off x="648392" y="4227565"/>
            <a:ext cx="10823171" cy="338554"/>
          </a:xfrm>
          <a:prstGeom prst="rect">
            <a:avLst/>
          </a:prstGeom>
          <a:noFill/>
        </p:spPr>
        <p:txBody>
          <a:bodyPr wrap="square">
            <a:spAutoFit/>
          </a:bodyPr>
          <a:lstStyle/>
          <a:p>
            <a:r>
              <a:rPr lang="pl-PL" sz="1600" b="0" i="0" dirty="0">
                <a:solidFill>
                  <a:srgbClr val="242424"/>
                </a:solidFill>
                <a:effectLst/>
                <a:latin typeface="source-serif-pro"/>
              </a:rPr>
              <a:t>Model nie jest doskonały, ale diagnostyka naszego modelu wskazuje, że reszty modelu mają rozkład zbliżony do normalnego.</a:t>
            </a:r>
            <a:endParaRPr lang="en-GB" sz="1600" dirty="0"/>
          </a:p>
        </p:txBody>
      </p:sp>
      <p:sp>
        <p:nvSpPr>
          <p:cNvPr id="6" name="pole tekstowe 5">
            <a:extLst>
              <a:ext uri="{FF2B5EF4-FFF2-40B4-BE49-F238E27FC236}">
                <a16:creationId xmlns:a16="http://schemas.microsoft.com/office/drawing/2014/main" id="{F3724FE4-1E60-85CE-3B13-2995DA954A1A}"/>
              </a:ext>
            </a:extLst>
          </p:cNvPr>
          <p:cNvSpPr txBox="1"/>
          <p:nvPr/>
        </p:nvSpPr>
        <p:spPr>
          <a:xfrm>
            <a:off x="500958" y="4812340"/>
            <a:ext cx="11190084" cy="1600438"/>
          </a:xfrm>
          <a:prstGeom prst="rect">
            <a:avLst/>
          </a:prstGeom>
          <a:noFill/>
        </p:spPr>
        <p:txBody>
          <a:bodyPr wrap="square">
            <a:spAutoFit/>
          </a:bodyPr>
          <a:lstStyle/>
          <a:p>
            <a:r>
              <a:rPr lang="pl-PL" sz="1400" b="1" dirty="0"/>
              <a:t>Na wykresie w prawym górnym rogu </a:t>
            </a:r>
            <a:r>
              <a:rPr lang="pl-PL" sz="1400" dirty="0"/>
              <a:t>widzimy, że czerwona </a:t>
            </a:r>
            <a:r>
              <a:rPr lang="pl-PL" sz="1400" dirty="0" err="1"/>
              <a:t>KDElinia</a:t>
            </a:r>
            <a:r>
              <a:rPr lang="pl-PL" sz="1400" dirty="0"/>
              <a:t> podąża tuż za N(0,1)linią (gdzie N(0,1)) jest standardową notacją rozkładu normalnego ze średnią 0i odchyleniem standardowym 1).</a:t>
            </a:r>
          </a:p>
          <a:p>
            <a:r>
              <a:rPr lang="pl-PL" sz="1400" b="1" dirty="0"/>
              <a:t>Wykres </a:t>
            </a:r>
            <a:r>
              <a:rPr lang="pl-PL" sz="1400" b="1" dirty="0" err="1"/>
              <a:t>qq</a:t>
            </a:r>
            <a:r>
              <a:rPr lang="pl-PL" sz="1400" b="1" dirty="0"/>
              <a:t> w lewym dolnym rogu </a:t>
            </a:r>
            <a:r>
              <a:rPr lang="pl-PL" sz="1400" dirty="0"/>
              <a:t>pokazuje, że uporządkowany rozkład reszt (niebieskie kropki) podąża za liniowym trendem próbek pobranych ze standardowego rozkładu normalnego z N(0, 1). </a:t>
            </a:r>
          </a:p>
          <a:p>
            <a:r>
              <a:rPr lang="pl-PL" sz="1400" b="1" dirty="0"/>
              <a:t>Reszty w czasie (lewy górny wykres</a:t>
            </a:r>
            <a:r>
              <a:rPr lang="pl-PL" sz="1400" dirty="0"/>
              <a:t>) nie wykazują żadnej oczywistej sezonowości. </a:t>
            </a:r>
          </a:p>
          <a:p>
            <a:r>
              <a:rPr lang="pl-PL" sz="1400" dirty="0"/>
              <a:t>Potwierdza to </a:t>
            </a:r>
            <a:r>
              <a:rPr lang="pl-PL" sz="1400" b="1" dirty="0"/>
              <a:t>wykres autokorelacji (tj. </a:t>
            </a:r>
            <a:r>
              <a:rPr lang="pl-PL" sz="1400" b="1" dirty="0" err="1"/>
              <a:t>correlogram</a:t>
            </a:r>
            <a:r>
              <a:rPr lang="pl-PL" sz="1400" b="1" dirty="0"/>
              <a:t>)</a:t>
            </a:r>
            <a:r>
              <a:rPr lang="pl-PL" sz="1400" dirty="0"/>
              <a:t> </a:t>
            </a:r>
            <a:r>
              <a:rPr lang="pl-PL" sz="1400" b="1" dirty="0"/>
              <a:t>w prawym dolnym rogu</a:t>
            </a:r>
            <a:r>
              <a:rPr lang="pl-PL" sz="1400" dirty="0"/>
              <a:t>, który pokazuje, że reszty szeregów czasowych mają w przewadze  niską korelację z opóźnionymi wersjami samych siebie.</a:t>
            </a:r>
            <a:endParaRPr lang="en-GB" sz="1400" dirty="0"/>
          </a:p>
        </p:txBody>
      </p:sp>
      <p:pic>
        <p:nvPicPr>
          <p:cNvPr id="4" name="Obraz 3">
            <a:extLst>
              <a:ext uri="{FF2B5EF4-FFF2-40B4-BE49-F238E27FC236}">
                <a16:creationId xmlns:a16="http://schemas.microsoft.com/office/drawing/2014/main" id="{20B40FA5-0D8F-D8E2-9D4D-C5BBE5DBF097}"/>
              </a:ext>
            </a:extLst>
          </p:cNvPr>
          <p:cNvPicPr>
            <a:picLocks noChangeAspect="1"/>
          </p:cNvPicPr>
          <p:nvPr/>
        </p:nvPicPr>
        <p:blipFill>
          <a:blip r:embed="rId3"/>
          <a:stretch>
            <a:fillRect/>
          </a:stretch>
        </p:blipFill>
        <p:spPr>
          <a:xfrm>
            <a:off x="2498495" y="809803"/>
            <a:ext cx="5647978" cy="1602805"/>
          </a:xfrm>
          <a:prstGeom prst="rect">
            <a:avLst/>
          </a:prstGeom>
        </p:spPr>
      </p:pic>
    </p:spTree>
    <p:extLst>
      <p:ext uri="{BB962C8B-B14F-4D97-AF65-F5344CB8AC3E}">
        <p14:creationId xmlns:p14="http://schemas.microsoft.com/office/powerpoint/2010/main" val="2083771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9A8B507B-A561-A2CB-39AF-CDAC47595379}"/>
              </a:ext>
            </a:extLst>
          </p:cNvPr>
          <p:cNvSpPr txBox="1"/>
          <p:nvPr/>
        </p:nvSpPr>
        <p:spPr>
          <a:xfrm>
            <a:off x="2414846" y="304411"/>
            <a:ext cx="8192193" cy="1589538"/>
          </a:xfrm>
          <a:prstGeom prst="rect">
            <a:avLst/>
          </a:prstGeom>
          <a:noFill/>
        </p:spPr>
        <p:txBody>
          <a:bodyPr wrap="square">
            <a:spAutoFit/>
          </a:bodyPr>
          <a:lstStyle/>
          <a:p>
            <a:pPr algn="l">
              <a:lnSpc>
                <a:spcPts val="2250"/>
              </a:lnSpc>
            </a:pPr>
            <a:r>
              <a:rPr lang="pl-PL" b="1" i="0" dirty="0">
                <a:solidFill>
                  <a:srgbClr val="C00000"/>
                </a:solidFill>
                <a:effectLst/>
                <a:latin typeface="sohne"/>
              </a:rPr>
              <a:t>Weryfikacja prognoz</a:t>
            </a:r>
          </a:p>
          <a:p>
            <a:pPr algn="l">
              <a:lnSpc>
                <a:spcPts val="2250"/>
              </a:lnSpc>
            </a:pPr>
            <a:endParaRPr lang="pl-PL" b="1" i="0" dirty="0">
              <a:solidFill>
                <a:srgbClr val="242424"/>
              </a:solidFill>
              <a:effectLst/>
              <a:latin typeface="sohne"/>
            </a:endParaRPr>
          </a:p>
          <a:p>
            <a:pPr algn="l">
              <a:lnSpc>
                <a:spcPts val="2400"/>
              </a:lnSpc>
            </a:pPr>
            <a:r>
              <a:rPr lang="pl-PL" b="0" i="0" dirty="0">
                <a:solidFill>
                  <a:srgbClr val="242424"/>
                </a:solidFill>
                <a:effectLst/>
                <a:latin typeface="source-serif-pro"/>
              </a:rPr>
              <a:t>Aby lepiej zrozumieć dokładność naszych prognoz, porównujemy przewidywaną sprzedaż ze sprzedażą rzeczywistą w szeregach czasowych i ustalamy prognozy rozpoczynające się od 2017–01–01 i kończące się na końcu danych.</a:t>
            </a:r>
          </a:p>
        </p:txBody>
      </p:sp>
      <p:pic>
        <p:nvPicPr>
          <p:cNvPr id="5" name="Obraz 4">
            <a:extLst>
              <a:ext uri="{FF2B5EF4-FFF2-40B4-BE49-F238E27FC236}">
                <a16:creationId xmlns:a16="http://schemas.microsoft.com/office/drawing/2014/main" id="{255822CE-403F-F74F-EF4B-5EEF3A828623}"/>
              </a:ext>
            </a:extLst>
          </p:cNvPr>
          <p:cNvPicPr>
            <a:picLocks noChangeAspect="1"/>
          </p:cNvPicPr>
          <p:nvPr/>
        </p:nvPicPr>
        <p:blipFill>
          <a:blip r:embed="rId2"/>
          <a:stretch>
            <a:fillRect/>
          </a:stretch>
        </p:blipFill>
        <p:spPr>
          <a:xfrm>
            <a:off x="2247900" y="2092469"/>
            <a:ext cx="7696200" cy="3171825"/>
          </a:xfrm>
          <a:prstGeom prst="rect">
            <a:avLst/>
          </a:prstGeom>
        </p:spPr>
      </p:pic>
      <p:sp>
        <p:nvSpPr>
          <p:cNvPr id="7" name="pole tekstowe 6">
            <a:extLst>
              <a:ext uri="{FF2B5EF4-FFF2-40B4-BE49-F238E27FC236}">
                <a16:creationId xmlns:a16="http://schemas.microsoft.com/office/drawing/2014/main" id="{73206F69-DDCC-7359-323D-4C32C5572D97}"/>
              </a:ext>
            </a:extLst>
          </p:cNvPr>
          <p:cNvSpPr txBox="1"/>
          <p:nvPr/>
        </p:nvSpPr>
        <p:spPr>
          <a:xfrm>
            <a:off x="3113116" y="5462814"/>
            <a:ext cx="8724207" cy="1200329"/>
          </a:xfrm>
          <a:prstGeom prst="rect">
            <a:avLst/>
          </a:prstGeom>
          <a:noFill/>
        </p:spPr>
        <p:txBody>
          <a:bodyPr wrap="square">
            <a:spAutoFit/>
          </a:bodyPr>
          <a:lstStyle/>
          <a:p>
            <a:r>
              <a:rPr lang="pl-PL" b="0" i="0" dirty="0">
                <a:solidFill>
                  <a:srgbClr val="242424"/>
                </a:solidFill>
                <a:effectLst/>
                <a:latin typeface="source-serif-pro"/>
              </a:rPr>
              <a:t>Wykres liniowy pokazuje obserwowane wartości w porównaniu z prognozami prognozy toczącej się. Ogólnie rzecz biorąc, nasze prognozy bardzo dobrze odpowiadają rzeczywistym wartościom, pokazując trend wzrostowy rozpoczynający się od początku roku i </a:t>
            </a:r>
            <a:r>
              <a:rPr lang="pl-PL" b="0" i="0" dirty="0" err="1">
                <a:solidFill>
                  <a:srgbClr val="242424"/>
                </a:solidFill>
                <a:effectLst/>
                <a:latin typeface="source-serif-pro"/>
              </a:rPr>
              <a:t>uchwycający</a:t>
            </a:r>
            <a:r>
              <a:rPr lang="pl-PL" b="0" i="0" dirty="0">
                <a:solidFill>
                  <a:srgbClr val="242424"/>
                </a:solidFill>
                <a:effectLst/>
                <a:latin typeface="source-serif-pro"/>
              </a:rPr>
              <a:t> sezonowość pod koniec roku.</a:t>
            </a:r>
            <a:endParaRPr lang="en-GB" dirty="0"/>
          </a:p>
        </p:txBody>
      </p:sp>
    </p:spTree>
    <p:extLst>
      <p:ext uri="{BB962C8B-B14F-4D97-AF65-F5344CB8AC3E}">
        <p14:creationId xmlns:p14="http://schemas.microsoft.com/office/powerpoint/2010/main" val="240951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3D3AC34-55A5-109B-382A-36BF7FAD75A1}"/>
              </a:ext>
            </a:extLst>
          </p:cNvPr>
          <p:cNvPicPr>
            <a:picLocks noChangeAspect="1"/>
          </p:cNvPicPr>
          <p:nvPr/>
        </p:nvPicPr>
        <p:blipFill>
          <a:blip r:embed="rId2"/>
          <a:stretch>
            <a:fillRect/>
          </a:stretch>
        </p:blipFill>
        <p:spPr>
          <a:xfrm>
            <a:off x="2023196" y="712470"/>
            <a:ext cx="6981825" cy="1409700"/>
          </a:xfrm>
          <a:prstGeom prst="rect">
            <a:avLst/>
          </a:prstGeom>
        </p:spPr>
      </p:pic>
      <p:pic>
        <p:nvPicPr>
          <p:cNvPr id="5" name="Obraz 4">
            <a:extLst>
              <a:ext uri="{FF2B5EF4-FFF2-40B4-BE49-F238E27FC236}">
                <a16:creationId xmlns:a16="http://schemas.microsoft.com/office/drawing/2014/main" id="{D1C6954F-BFA8-A786-132D-9AA2AAA644D6}"/>
              </a:ext>
            </a:extLst>
          </p:cNvPr>
          <p:cNvPicPr>
            <a:picLocks noChangeAspect="1"/>
          </p:cNvPicPr>
          <p:nvPr/>
        </p:nvPicPr>
        <p:blipFill>
          <a:blip r:embed="rId3"/>
          <a:stretch>
            <a:fillRect/>
          </a:stretch>
        </p:blipFill>
        <p:spPr>
          <a:xfrm>
            <a:off x="2023196" y="2513820"/>
            <a:ext cx="7715250" cy="600075"/>
          </a:xfrm>
          <a:prstGeom prst="rect">
            <a:avLst/>
          </a:prstGeom>
        </p:spPr>
      </p:pic>
      <p:sp>
        <p:nvSpPr>
          <p:cNvPr id="6" name="pole tekstowe 5">
            <a:extLst>
              <a:ext uri="{FF2B5EF4-FFF2-40B4-BE49-F238E27FC236}">
                <a16:creationId xmlns:a16="http://schemas.microsoft.com/office/drawing/2014/main" id="{80CCE1A5-9015-CAEA-B85C-BBB2A79EA6B6}"/>
              </a:ext>
            </a:extLst>
          </p:cNvPr>
          <p:cNvSpPr txBox="1"/>
          <p:nvPr/>
        </p:nvSpPr>
        <p:spPr>
          <a:xfrm>
            <a:off x="2244436" y="266007"/>
            <a:ext cx="4239491" cy="369332"/>
          </a:xfrm>
          <a:prstGeom prst="rect">
            <a:avLst/>
          </a:prstGeom>
          <a:noFill/>
        </p:spPr>
        <p:txBody>
          <a:bodyPr wrap="square" rtlCol="0">
            <a:spAutoFit/>
          </a:bodyPr>
          <a:lstStyle/>
          <a:p>
            <a:r>
              <a:rPr lang="pl-PL" b="1" dirty="0">
                <a:solidFill>
                  <a:srgbClr val="C00000"/>
                </a:solidFill>
              </a:rPr>
              <a:t>Miary błędów prognozy</a:t>
            </a:r>
            <a:endParaRPr lang="en-GB" b="1" dirty="0">
              <a:solidFill>
                <a:srgbClr val="C00000"/>
              </a:solidFill>
            </a:endParaRPr>
          </a:p>
        </p:txBody>
      </p:sp>
      <p:sp>
        <p:nvSpPr>
          <p:cNvPr id="8" name="pole tekstowe 7">
            <a:extLst>
              <a:ext uri="{FF2B5EF4-FFF2-40B4-BE49-F238E27FC236}">
                <a16:creationId xmlns:a16="http://schemas.microsoft.com/office/drawing/2014/main" id="{76FB4DA5-8A46-78FB-A2BC-7AD15D7FBBA5}"/>
              </a:ext>
            </a:extLst>
          </p:cNvPr>
          <p:cNvSpPr txBox="1"/>
          <p:nvPr/>
        </p:nvSpPr>
        <p:spPr>
          <a:xfrm>
            <a:off x="798021" y="3916532"/>
            <a:ext cx="11039301" cy="2230739"/>
          </a:xfrm>
          <a:prstGeom prst="rect">
            <a:avLst/>
          </a:prstGeom>
          <a:noFill/>
        </p:spPr>
        <p:txBody>
          <a:bodyPr wrap="square">
            <a:spAutoFit/>
          </a:bodyPr>
          <a:lstStyle/>
          <a:p>
            <a:pPr algn="l">
              <a:lnSpc>
                <a:spcPts val="2400"/>
              </a:lnSpc>
            </a:pPr>
            <a:r>
              <a:rPr lang="pl-PL" b="0" i="0" dirty="0">
                <a:solidFill>
                  <a:srgbClr val="242424"/>
                </a:solidFill>
                <a:effectLst/>
                <a:latin typeface="source-serif-pro"/>
              </a:rPr>
              <a:t>W statystyce </a:t>
            </a:r>
            <a:r>
              <a:rPr lang="pl-PL" b="0" i="0" u="sng" dirty="0">
                <a:solidFill>
                  <a:srgbClr val="242424"/>
                </a:solidFill>
                <a:effectLst/>
                <a:latin typeface="source-serif-pro"/>
                <a:hlinkClick r:id="rId4"/>
              </a:rPr>
              <a:t>średni błąd kwadratowy (MSE)</a:t>
            </a:r>
            <a:r>
              <a:rPr lang="pl-PL" b="0" i="0" dirty="0">
                <a:solidFill>
                  <a:srgbClr val="242424"/>
                </a:solidFill>
                <a:effectLst/>
                <a:latin typeface="source-serif-pro"/>
              </a:rPr>
              <a:t> estymatora mierzy średnią kwadratów błędów — to znaczy średnią kwadratową różnicę między wartościami oszacowanymi a tym, co oszacowano. MSE jest miarą jakości estymatora — zawsze jest nieujemny, a im mniejszy MSE, tym bliżej jesteśmy znalezienia linii najlepszego dopasowania.</a:t>
            </a:r>
          </a:p>
          <a:p>
            <a:pPr algn="l">
              <a:lnSpc>
                <a:spcPts val="2400"/>
              </a:lnSpc>
            </a:pPr>
            <a:endParaRPr lang="pl-PL" b="0" i="0" dirty="0">
              <a:solidFill>
                <a:srgbClr val="242424"/>
              </a:solidFill>
              <a:effectLst/>
              <a:latin typeface="source-serif-pro"/>
            </a:endParaRPr>
          </a:p>
          <a:p>
            <a:pPr algn="l">
              <a:lnSpc>
                <a:spcPts val="2400"/>
              </a:lnSpc>
            </a:pPr>
            <a:r>
              <a:rPr lang="pl-PL" b="0" i="0" u="sng" dirty="0">
                <a:solidFill>
                  <a:srgbClr val="242424"/>
                </a:solidFill>
                <a:effectLst/>
                <a:latin typeface="source-serif-pro"/>
                <a:hlinkClick r:id="rId5"/>
              </a:rPr>
              <a:t>Średni błąd kwadratowy (RMSE)</a:t>
            </a:r>
            <a:r>
              <a:rPr lang="pl-PL" b="0" i="0" dirty="0">
                <a:solidFill>
                  <a:srgbClr val="242424"/>
                </a:solidFill>
                <a:effectLst/>
                <a:latin typeface="source-serif-pro"/>
              </a:rPr>
              <a:t> mówi nam, że nasz model był w stanie przewidzieć średnią dzienną sprzedaż mebli w zestawie testowym w zakresie 151,64 rzeczywistej sprzedaży. Nasza dzienna sprzedaż mebli waha się od około 400 do ponad 1200. Moim zdaniem jest to jak dotąd całkiem dobry model.</a:t>
            </a:r>
          </a:p>
        </p:txBody>
      </p:sp>
    </p:spTree>
    <p:extLst>
      <p:ext uri="{BB962C8B-B14F-4D97-AF65-F5344CB8AC3E}">
        <p14:creationId xmlns:p14="http://schemas.microsoft.com/office/powerpoint/2010/main" val="82368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68D1F7B-36EF-EFFE-1EE1-0809E43D5D7B}"/>
              </a:ext>
            </a:extLst>
          </p:cNvPr>
          <p:cNvSpPr txBox="1"/>
          <p:nvPr/>
        </p:nvSpPr>
        <p:spPr>
          <a:xfrm>
            <a:off x="3828012" y="319846"/>
            <a:ext cx="6093228" cy="374461"/>
          </a:xfrm>
          <a:prstGeom prst="rect">
            <a:avLst/>
          </a:prstGeom>
          <a:noFill/>
        </p:spPr>
        <p:txBody>
          <a:bodyPr wrap="square">
            <a:spAutoFit/>
          </a:bodyPr>
          <a:lstStyle/>
          <a:p>
            <a:pPr algn="l">
              <a:lnSpc>
                <a:spcPts val="2250"/>
              </a:lnSpc>
            </a:pPr>
            <a:r>
              <a:rPr lang="en-GB" b="1" i="0" dirty="0" err="1">
                <a:solidFill>
                  <a:srgbClr val="C00000"/>
                </a:solidFill>
                <a:effectLst/>
                <a:latin typeface="sohne"/>
              </a:rPr>
              <a:t>Tworzenie</a:t>
            </a:r>
            <a:r>
              <a:rPr lang="en-GB" b="1" i="0" dirty="0">
                <a:solidFill>
                  <a:srgbClr val="C00000"/>
                </a:solidFill>
                <a:effectLst/>
                <a:latin typeface="sohne"/>
              </a:rPr>
              <a:t> </a:t>
            </a:r>
            <a:r>
              <a:rPr lang="en-GB" b="1" i="0" dirty="0" err="1">
                <a:solidFill>
                  <a:srgbClr val="C00000"/>
                </a:solidFill>
                <a:effectLst/>
                <a:latin typeface="sohne"/>
              </a:rPr>
              <a:t>i</a:t>
            </a:r>
            <a:r>
              <a:rPr lang="en-GB" b="1" i="0" dirty="0">
                <a:solidFill>
                  <a:srgbClr val="C00000"/>
                </a:solidFill>
                <a:effectLst/>
                <a:latin typeface="sohne"/>
              </a:rPr>
              <a:t> </a:t>
            </a:r>
            <a:r>
              <a:rPr lang="en-GB" b="1" i="0" dirty="0" err="1">
                <a:solidFill>
                  <a:srgbClr val="C00000"/>
                </a:solidFill>
                <a:effectLst/>
                <a:latin typeface="sohne"/>
              </a:rPr>
              <a:t>wizualizacja</a:t>
            </a:r>
            <a:r>
              <a:rPr lang="en-GB" b="1" i="0" dirty="0">
                <a:solidFill>
                  <a:srgbClr val="C00000"/>
                </a:solidFill>
                <a:effectLst/>
                <a:latin typeface="sohne"/>
              </a:rPr>
              <a:t> </a:t>
            </a:r>
            <a:r>
              <a:rPr lang="en-GB" b="1" i="0" dirty="0" err="1">
                <a:solidFill>
                  <a:srgbClr val="C00000"/>
                </a:solidFill>
                <a:effectLst/>
                <a:latin typeface="sohne"/>
              </a:rPr>
              <a:t>prognoz</a:t>
            </a:r>
            <a:endParaRPr lang="en-GB" b="1" i="0" dirty="0">
              <a:solidFill>
                <a:srgbClr val="C00000"/>
              </a:solidFill>
              <a:effectLst/>
              <a:latin typeface="sohne"/>
            </a:endParaRPr>
          </a:p>
        </p:txBody>
      </p:sp>
      <p:pic>
        <p:nvPicPr>
          <p:cNvPr id="5" name="Obraz 4">
            <a:extLst>
              <a:ext uri="{FF2B5EF4-FFF2-40B4-BE49-F238E27FC236}">
                <a16:creationId xmlns:a16="http://schemas.microsoft.com/office/drawing/2014/main" id="{51C88B0A-A525-5DC3-1BA2-162B18C4AE91}"/>
              </a:ext>
            </a:extLst>
          </p:cNvPr>
          <p:cNvPicPr>
            <a:picLocks noChangeAspect="1"/>
          </p:cNvPicPr>
          <p:nvPr/>
        </p:nvPicPr>
        <p:blipFill>
          <a:blip r:embed="rId2"/>
          <a:stretch>
            <a:fillRect/>
          </a:stretch>
        </p:blipFill>
        <p:spPr>
          <a:xfrm>
            <a:off x="3087225" y="1002809"/>
            <a:ext cx="5153025" cy="2790825"/>
          </a:xfrm>
          <a:prstGeom prst="rect">
            <a:avLst/>
          </a:prstGeom>
        </p:spPr>
      </p:pic>
      <p:sp>
        <p:nvSpPr>
          <p:cNvPr id="7" name="pole tekstowe 6">
            <a:extLst>
              <a:ext uri="{FF2B5EF4-FFF2-40B4-BE49-F238E27FC236}">
                <a16:creationId xmlns:a16="http://schemas.microsoft.com/office/drawing/2014/main" id="{C2DFC364-3F0B-1731-4760-74809323325D}"/>
              </a:ext>
            </a:extLst>
          </p:cNvPr>
          <p:cNvSpPr txBox="1"/>
          <p:nvPr/>
        </p:nvSpPr>
        <p:spPr>
          <a:xfrm>
            <a:off x="484909" y="4240005"/>
            <a:ext cx="11222181" cy="1922962"/>
          </a:xfrm>
          <a:prstGeom prst="rect">
            <a:avLst/>
          </a:prstGeom>
          <a:noFill/>
        </p:spPr>
        <p:txBody>
          <a:bodyPr wrap="square">
            <a:spAutoFit/>
          </a:bodyPr>
          <a:lstStyle/>
          <a:p>
            <a:pPr algn="l">
              <a:lnSpc>
                <a:spcPts val="2400"/>
              </a:lnSpc>
            </a:pPr>
            <a:r>
              <a:rPr lang="pl-PL" b="0" i="0" dirty="0">
                <a:solidFill>
                  <a:srgbClr val="242424"/>
                </a:solidFill>
                <a:effectLst/>
                <a:latin typeface="source-serif-pro"/>
              </a:rPr>
              <a:t>Nasz model wyraźnie uchwycił sezonowość sprzedaży mebli. Gdy prognozujemy dalej w przyszłość, naturalne jest, że stajemy się mniej pewni naszych wartości. Odzwierciedlają to przedziały ufności generowane przez nasz model, które stają się większe w miarę jak przesuwamy się dalej w przyszłość.</a:t>
            </a:r>
          </a:p>
          <a:p>
            <a:pPr algn="l">
              <a:lnSpc>
                <a:spcPts val="2400"/>
              </a:lnSpc>
            </a:pPr>
            <a:endParaRPr lang="pl-PL" b="0" i="0" dirty="0">
              <a:solidFill>
                <a:srgbClr val="242424"/>
              </a:solidFill>
              <a:effectLst/>
              <a:latin typeface="source-serif-pro"/>
            </a:endParaRPr>
          </a:p>
          <a:p>
            <a:pPr algn="l">
              <a:lnSpc>
                <a:spcPts val="2400"/>
              </a:lnSpc>
            </a:pPr>
            <a:r>
              <a:rPr lang="pl-PL" b="0" i="0" dirty="0">
                <a:solidFill>
                  <a:srgbClr val="242424"/>
                </a:solidFill>
                <a:effectLst/>
                <a:latin typeface="source-serif-pro"/>
              </a:rPr>
              <a:t>Powyższa analiza szeregów czasowych dla mebli wzbudza ciekawość w stosunku do innych kategorii i do tego, jak wypadają one w porównaniu z innymi w czasie. Dlatego porównamy szeregi czasowe mebli i dostawców biur.</a:t>
            </a:r>
          </a:p>
        </p:txBody>
      </p:sp>
    </p:spTree>
    <p:extLst>
      <p:ext uri="{BB962C8B-B14F-4D97-AF65-F5344CB8AC3E}">
        <p14:creationId xmlns:p14="http://schemas.microsoft.com/office/powerpoint/2010/main" val="388041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7AB1CB66-D4AC-21BD-1979-54A274FF7CD3}"/>
              </a:ext>
            </a:extLst>
          </p:cNvPr>
          <p:cNvSpPr txBox="1"/>
          <p:nvPr/>
        </p:nvSpPr>
        <p:spPr>
          <a:xfrm>
            <a:off x="2614353" y="296305"/>
            <a:ext cx="7826432" cy="1281761"/>
          </a:xfrm>
          <a:prstGeom prst="rect">
            <a:avLst/>
          </a:prstGeom>
          <a:noFill/>
        </p:spPr>
        <p:txBody>
          <a:bodyPr wrap="square">
            <a:spAutoFit/>
          </a:bodyPr>
          <a:lstStyle/>
          <a:p>
            <a:pPr algn="l">
              <a:lnSpc>
                <a:spcPts val="2250"/>
              </a:lnSpc>
            </a:pPr>
            <a:r>
              <a:rPr lang="pl-PL" b="1" i="0" dirty="0">
                <a:solidFill>
                  <a:srgbClr val="C00000"/>
                </a:solidFill>
                <a:effectLst/>
                <a:latin typeface="sohne"/>
              </a:rPr>
              <a:t>Szeregi czasowe mebli i artykułów biurowych</a:t>
            </a:r>
          </a:p>
          <a:p>
            <a:pPr algn="l">
              <a:lnSpc>
                <a:spcPts val="2250"/>
              </a:lnSpc>
            </a:pPr>
            <a:endParaRPr lang="pl-PL" b="1" i="0" dirty="0">
              <a:solidFill>
                <a:srgbClr val="242424"/>
              </a:solidFill>
              <a:effectLst/>
              <a:latin typeface="sohne"/>
            </a:endParaRPr>
          </a:p>
          <a:p>
            <a:pPr algn="l">
              <a:lnSpc>
                <a:spcPts val="2400"/>
              </a:lnSpc>
            </a:pPr>
            <a:r>
              <a:rPr lang="pl-PL" b="0" i="0" dirty="0">
                <a:solidFill>
                  <a:srgbClr val="242424"/>
                </a:solidFill>
                <a:effectLst/>
                <a:latin typeface="source-serif-pro"/>
              </a:rPr>
              <a:t>Z naszych danych wynika, że ​​na przestrzeni lat sprzedaż artykułów biurowych była znacznie większa niż sprzedaż mebli.</a:t>
            </a:r>
          </a:p>
        </p:txBody>
      </p:sp>
      <p:pic>
        <p:nvPicPr>
          <p:cNvPr id="5" name="Obraz 4">
            <a:extLst>
              <a:ext uri="{FF2B5EF4-FFF2-40B4-BE49-F238E27FC236}">
                <a16:creationId xmlns:a16="http://schemas.microsoft.com/office/drawing/2014/main" id="{253385C3-2812-E956-2338-10FDE0B37DF0}"/>
              </a:ext>
            </a:extLst>
          </p:cNvPr>
          <p:cNvPicPr>
            <a:picLocks noChangeAspect="1"/>
          </p:cNvPicPr>
          <p:nvPr/>
        </p:nvPicPr>
        <p:blipFill>
          <a:blip r:embed="rId2"/>
          <a:stretch>
            <a:fillRect/>
          </a:stretch>
        </p:blipFill>
        <p:spPr>
          <a:xfrm>
            <a:off x="1927600" y="1776845"/>
            <a:ext cx="5610225" cy="1143000"/>
          </a:xfrm>
          <a:prstGeom prst="rect">
            <a:avLst/>
          </a:prstGeom>
        </p:spPr>
      </p:pic>
      <p:pic>
        <p:nvPicPr>
          <p:cNvPr id="11" name="Obraz 10">
            <a:extLst>
              <a:ext uri="{FF2B5EF4-FFF2-40B4-BE49-F238E27FC236}">
                <a16:creationId xmlns:a16="http://schemas.microsoft.com/office/drawing/2014/main" id="{626BB414-870F-0DA2-B0D9-A08D69E3C82A}"/>
              </a:ext>
            </a:extLst>
          </p:cNvPr>
          <p:cNvPicPr>
            <a:picLocks noChangeAspect="1"/>
          </p:cNvPicPr>
          <p:nvPr/>
        </p:nvPicPr>
        <p:blipFill>
          <a:blip r:embed="rId3"/>
          <a:stretch>
            <a:fillRect/>
          </a:stretch>
        </p:blipFill>
        <p:spPr>
          <a:xfrm>
            <a:off x="1927600" y="2885261"/>
            <a:ext cx="2838450" cy="466725"/>
          </a:xfrm>
          <a:prstGeom prst="rect">
            <a:avLst/>
          </a:prstGeom>
        </p:spPr>
      </p:pic>
    </p:spTree>
    <p:extLst>
      <p:ext uri="{BB962C8B-B14F-4D97-AF65-F5344CB8AC3E}">
        <p14:creationId xmlns:p14="http://schemas.microsoft.com/office/powerpoint/2010/main" val="252169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66DB3A63-182E-4CC5-3E45-B7F7ADE2AFFB}"/>
              </a:ext>
            </a:extLst>
          </p:cNvPr>
          <p:cNvPicPr>
            <a:picLocks noChangeAspect="1"/>
          </p:cNvPicPr>
          <p:nvPr/>
        </p:nvPicPr>
        <p:blipFill>
          <a:blip r:embed="rId2"/>
          <a:stretch>
            <a:fillRect/>
          </a:stretch>
        </p:blipFill>
        <p:spPr>
          <a:xfrm>
            <a:off x="751131" y="1259378"/>
            <a:ext cx="10988298" cy="2743200"/>
          </a:xfrm>
          <a:prstGeom prst="rect">
            <a:avLst/>
          </a:prstGeom>
        </p:spPr>
      </p:pic>
      <p:sp>
        <p:nvSpPr>
          <p:cNvPr id="9" name="pole tekstowe 8">
            <a:extLst>
              <a:ext uri="{FF2B5EF4-FFF2-40B4-BE49-F238E27FC236}">
                <a16:creationId xmlns:a16="http://schemas.microsoft.com/office/drawing/2014/main" id="{5FD1482A-5DC5-B1FB-9C15-349A4407BB26}"/>
              </a:ext>
            </a:extLst>
          </p:cNvPr>
          <p:cNvSpPr txBox="1"/>
          <p:nvPr/>
        </p:nvSpPr>
        <p:spPr>
          <a:xfrm>
            <a:off x="946697" y="445945"/>
            <a:ext cx="9586393" cy="646331"/>
          </a:xfrm>
          <a:prstGeom prst="rect">
            <a:avLst/>
          </a:prstGeom>
          <a:noFill/>
        </p:spPr>
        <p:txBody>
          <a:bodyPr wrap="square">
            <a:spAutoFit/>
          </a:bodyPr>
          <a:lstStyle/>
          <a:p>
            <a:r>
              <a:rPr lang="pl-PL" b="0" i="0" dirty="0">
                <a:solidFill>
                  <a:srgbClr val="242424"/>
                </a:solidFill>
                <a:effectLst/>
                <a:latin typeface="source-serif-pro"/>
              </a:rPr>
              <a:t>Porównamy sprzedaż dwóch kategorii w tym samym okresie. Oznacza to połączenie dwóch ramek danych w jedną i wykreślenie szeregów czasowych tych dwóch kategorii na jednym wykresie.</a:t>
            </a:r>
            <a:endParaRPr lang="en-GB" dirty="0"/>
          </a:p>
        </p:txBody>
      </p:sp>
      <p:pic>
        <p:nvPicPr>
          <p:cNvPr id="6" name="Obraz 5">
            <a:extLst>
              <a:ext uri="{FF2B5EF4-FFF2-40B4-BE49-F238E27FC236}">
                <a16:creationId xmlns:a16="http://schemas.microsoft.com/office/drawing/2014/main" id="{349EA9BD-3BE5-34D3-C842-F041B5D09A88}"/>
              </a:ext>
            </a:extLst>
          </p:cNvPr>
          <p:cNvPicPr>
            <a:picLocks noChangeAspect="1"/>
          </p:cNvPicPr>
          <p:nvPr/>
        </p:nvPicPr>
        <p:blipFill>
          <a:blip r:embed="rId3"/>
          <a:stretch>
            <a:fillRect/>
          </a:stretch>
        </p:blipFill>
        <p:spPr>
          <a:xfrm>
            <a:off x="751131" y="4496051"/>
            <a:ext cx="2266950" cy="485775"/>
          </a:xfrm>
          <a:prstGeom prst="rect">
            <a:avLst/>
          </a:prstGeom>
        </p:spPr>
      </p:pic>
      <p:pic>
        <p:nvPicPr>
          <p:cNvPr id="8" name="Obraz 7">
            <a:extLst>
              <a:ext uri="{FF2B5EF4-FFF2-40B4-BE49-F238E27FC236}">
                <a16:creationId xmlns:a16="http://schemas.microsoft.com/office/drawing/2014/main" id="{F330FAED-067A-2136-3943-25BAEE48D6BB}"/>
              </a:ext>
            </a:extLst>
          </p:cNvPr>
          <p:cNvPicPr>
            <a:picLocks noChangeAspect="1"/>
          </p:cNvPicPr>
          <p:nvPr/>
        </p:nvPicPr>
        <p:blipFill>
          <a:blip r:embed="rId4"/>
          <a:stretch>
            <a:fillRect/>
          </a:stretch>
        </p:blipFill>
        <p:spPr>
          <a:xfrm>
            <a:off x="946697" y="5475299"/>
            <a:ext cx="1724025" cy="476250"/>
          </a:xfrm>
          <a:prstGeom prst="rect">
            <a:avLst/>
          </a:prstGeom>
        </p:spPr>
      </p:pic>
      <p:sp>
        <p:nvSpPr>
          <p:cNvPr id="5" name="Prostokąt 4">
            <a:extLst>
              <a:ext uri="{FF2B5EF4-FFF2-40B4-BE49-F238E27FC236}">
                <a16:creationId xmlns:a16="http://schemas.microsoft.com/office/drawing/2014/main" id="{E1889A3F-5F50-750C-45C4-516BBB55CB4B}"/>
              </a:ext>
            </a:extLst>
          </p:cNvPr>
          <p:cNvSpPr/>
          <p:nvPr/>
        </p:nvSpPr>
        <p:spPr>
          <a:xfrm>
            <a:off x="359213" y="2460692"/>
            <a:ext cx="494126" cy="2281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rostokąt 10">
            <a:extLst>
              <a:ext uri="{FF2B5EF4-FFF2-40B4-BE49-F238E27FC236}">
                <a16:creationId xmlns:a16="http://schemas.microsoft.com/office/drawing/2014/main" id="{931E130C-5C27-FABE-2C14-4C46631F82CF}"/>
              </a:ext>
            </a:extLst>
          </p:cNvPr>
          <p:cNvSpPr/>
          <p:nvPr/>
        </p:nvSpPr>
        <p:spPr>
          <a:xfrm>
            <a:off x="11338661" y="2538571"/>
            <a:ext cx="494126" cy="2281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0394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9D582EDC-D116-1C1E-4C5C-61D72349FEA2}"/>
              </a:ext>
            </a:extLst>
          </p:cNvPr>
          <p:cNvSpPr txBox="1"/>
          <p:nvPr/>
        </p:nvSpPr>
        <p:spPr>
          <a:xfrm>
            <a:off x="1616826" y="372425"/>
            <a:ext cx="9854738" cy="923330"/>
          </a:xfrm>
          <a:prstGeom prst="rect">
            <a:avLst/>
          </a:prstGeom>
          <a:noFill/>
        </p:spPr>
        <p:txBody>
          <a:bodyPr wrap="square">
            <a:spAutoFit/>
          </a:bodyPr>
          <a:lstStyle/>
          <a:p>
            <a:pPr algn="l"/>
            <a:r>
              <a:rPr lang="en-GB" b="1" i="0" dirty="0">
                <a:effectLst/>
                <a:latin typeface="system-ui"/>
              </a:rPr>
              <a:t>Data exploration</a:t>
            </a:r>
          </a:p>
          <a:p>
            <a:pPr algn="l"/>
            <a:r>
              <a:rPr lang="en-GB" b="0" i="0" dirty="0">
                <a:effectLst/>
                <a:latin typeface="system-ui"/>
              </a:rPr>
              <a:t>We are going to compare two categories' sales in the same time period. This means combine two data frames into one and plot these two categories' time series into one plot.</a:t>
            </a:r>
          </a:p>
        </p:txBody>
      </p:sp>
      <p:pic>
        <p:nvPicPr>
          <p:cNvPr id="5" name="Obraz 4">
            <a:extLst>
              <a:ext uri="{FF2B5EF4-FFF2-40B4-BE49-F238E27FC236}">
                <a16:creationId xmlns:a16="http://schemas.microsoft.com/office/drawing/2014/main" id="{CF33CC29-6874-AD5D-4D0E-457B0410154E}"/>
              </a:ext>
            </a:extLst>
          </p:cNvPr>
          <p:cNvPicPr>
            <a:picLocks noChangeAspect="1"/>
          </p:cNvPicPr>
          <p:nvPr/>
        </p:nvPicPr>
        <p:blipFill>
          <a:blip r:embed="rId2"/>
          <a:stretch>
            <a:fillRect/>
          </a:stretch>
        </p:blipFill>
        <p:spPr>
          <a:xfrm>
            <a:off x="2033587" y="2100262"/>
            <a:ext cx="8421070" cy="2754371"/>
          </a:xfrm>
          <a:prstGeom prst="rect">
            <a:avLst/>
          </a:prstGeom>
        </p:spPr>
      </p:pic>
      <p:sp>
        <p:nvSpPr>
          <p:cNvPr id="6" name="pole tekstowe 5">
            <a:extLst>
              <a:ext uri="{FF2B5EF4-FFF2-40B4-BE49-F238E27FC236}">
                <a16:creationId xmlns:a16="http://schemas.microsoft.com/office/drawing/2014/main" id="{60311C78-872F-17C5-2F0C-E9565B6B4FDA}"/>
              </a:ext>
            </a:extLst>
          </p:cNvPr>
          <p:cNvSpPr txBox="1"/>
          <p:nvPr/>
        </p:nvSpPr>
        <p:spPr>
          <a:xfrm>
            <a:off x="10085111" y="4231918"/>
            <a:ext cx="465513" cy="276999"/>
          </a:xfrm>
          <a:prstGeom prst="rect">
            <a:avLst/>
          </a:prstGeom>
          <a:noFill/>
        </p:spPr>
        <p:txBody>
          <a:bodyPr wrap="square" rtlCol="0">
            <a:spAutoFit/>
          </a:bodyPr>
          <a:lstStyle/>
          <a:p>
            <a:r>
              <a:rPr lang="pl-PL" sz="1200" dirty="0" err="1">
                <a:solidFill>
                  <a:schemeClr val="accent6">
                    <a:lumMod val="75000"/>
                  </a:schemeClr>
                </a:solidFill>
              </a:rPr>
              <a:t>ue</a:t>
            </a:r>
            <a:r>
              <a:rPr lang="pl-PL" sz="1200" dirty="0">
                <a:solidFill>
                  <a:schemeClr val="accent6">
                    <a:lumMod val="75000"/>
                  </a:schemeClr>
                </a:solidFill>
              </a:rPr>
              <a:t>)</a:t>
            </a:r>
            <a:endParaRPr lang="en-GB" sz="1200" dirty="0">
              <a:solidFill>
                <a:schemeClr val="accent6">
                  <a:lumMod val="75000"/>
                </a:schemeClr>
              </a:solidFill>
            </a:endParaRPr>
          </a:p>
        </p:txBody>
      </p:sp>
      <p:pic>
        <p:nvPicPr>
          <p:cNvPr id="8" name="Obraz 7">
            <a:extLst>
              <a:ext uri="{FF2B5EF4-FFF2-40B4-BE49-F238E27FC236}">
                <a16:creationId xmlns:a16="http://schemas.microsoft.com/office/drawing/2014/main" id="{BC1019BD-DD80-5049-7005-830D98F827D8}"/>
              </a:ext>
            </a:extLst>
          </p:cNvPr>
          <p:cNvPicPr>
            <a:picLocks noChangeAspect="1"/>
          </p:cNvPicPr>
          <p:nvPr/>
        </p:nvPicPr>
        <p:blipFill>
          <a:blip r:embed="rId3"/>
          <a:stretch>
            <a:fillRect/>
          </a:stretch>
        </p:blipFill>
        <p:spPr>
          <a:xfrm>
            <a:off x="2341286" y="5259448"/>
            <a:ext cx="7743825" cy="1381125"/>
          </a:xfrm>
          <a:prstGeom prst="rect">
            <a:avLst/>
          </a:prstGeom>
        </p:spPr>
      </p:pic>
      <p:sp>
        <p:nvSpPr>
          <p:cNvPr id="10" name="pole tekstowe 9">
            <a:extLst>
              <a:ext uri="{FF2B5EF4-FFF2-40B4-BE49-F238E27FC236}">
                <a16:creationId xmlns:a16="http://schemas.microsoft.com/office/drawing/2014/main" id="{5EA8110C-C39C-C2E2-F4D2-BDCB5EB40530}"/>
              </a:ext>
            </a:extLst>
          </p:cNvPr>
          <p:cNvSpPr txBox="1"/>
          <p:nvPr/>
        </p:nvSpPr>
        <p:spPr>
          <a:xfrm>
            <a:off x="9899515" y="5950010"/>
            <a:ext cx="371192" cy="276999"/>
          </a:xfrm>
          <a:prstGeom prst="rect">
            <a:avLst/>
          </a:prstGeom>
          <a:noFill/>
        </p:spPr>
        <p:txBody>
          <a:bodyPr wrap="square" rtlCol="0">
            <a:spAutoFit/>
          </a:bodyPr>
          <a:lstStyle/>
          <a:p>
            <a:r>
              <a:rPr lang="pl-PL" sz="1200" dirty="0">
                <a:solidFill>
                  <a:srgbClr val="C00000"/>
                </a:solidFill>
              </a:rPr>
              <a:t>s</a:t>
            </a:r>
            <a:r>
              <a:rPr lang="pl-PL" sz="1200" dirty="0"/>
              <a:t>)</a:t>
            </a:r>
            <a:endParaRPr lang="en-GB" sz="1200" dirty="0"/>
          </a:p>
        </p:txBody>
      </p:sp>
    </p:spTree>
    <p:extLst>
      <p:ext uri="{BB962C8B-B14F-4D97-AF65-F5344CB8AC3E}">
        <p14:creationId xmlns:p14="http://schemas.microsoft.com/office/powerpoint/2010/main" val="64330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F48C21D-8D39-B14E-F979-4E8791AA6FDF}"/>
              </a:ext>
            </a:extLst>
          </p:cNvPr>
          <p:cNvSpPr txBox="1"/>
          <p:nvPr/>
        </p:nvSpPr>
        <p:spPr>
          <a:xfrm>
            <a:off x="896293" y="270890"/>
            <a:ext cx="10130827" cy="1754326"/>
          </a:xfrm>
          <a:prstGeom prst="rect">
            <a:avLst/>
          </a:prstGeom>
          <a:noFill/>
        </p:spPr>
        <p:txBody>
          <a:bodyPr wrap="square">
            <a:spAutoFit/>
          </a:bodyPr>
          <a:lstStyle/>
          <a:p>
            <a:r>
              <a:rPr lang="pl-PL" b="0" i="0" dirty="0">
                <a:solidFill>
                  <a:srgbClr val="242424"/>
                </a:solidFill>
                <a:effectLst/>
                <a:latin typeface="source-serif-pro"/>
              </a:rPr>
              <a:t>Obserwujemy, że sprzedaż mebli i artykułów biurowych ma podobny sezonowy wzór. Początek roku to okres poza sezonem dla obu kategorii. Wydaje się, że lato jest również spokojne dla artykułów biurowych. Ponadto średnia dzienna sprzedaż mebli jest wyższa niż artykułów biurowych w większości miesięcy. Jest to zrozumiałe, ponieważ wartość mebli powinna być znacznie wyższa niż artykułów biurowych. Czasami artykuły biurowe przewyższały meble w średniej dziennej sprzedaży. Dowiedzmy się, kiedy po raz pierwszy sprzedaż artykułów biurowych przewyższyła sprzedaż mebli.</a:t>
            </a:r>
            <a:endParaRPr lang="en-GB" dirty="0"/>
          </a:p>
        </p:txBody>
      </p:sp>
      <p:sp>
        <p:nvSpPr>
          <p:cNvPr id="2" name="Prostokąt 1">
            <a:extLst>
              <a:ext uri="{FF2B5EF4-FFF2-40B4-BE49-F238E27FC236}">
                <a16:creationId xmlns:a16="http://schemas.microsoft.com/office/drawing/2014/main" id="{6E35F132-A97E-2129-D5B2-199251700FD6}"/>
              </a:ext>
            </a:extLst>
          </p:cNvPr>
          <p:cNvSpPr/>
          <p:nvPr/>
        </p:nvSpPr>
        <p:spPr>
          <a:xfrm>
            <a:off x="764771" y="2909455"/>
            <a:ext cx="299258" cy="1330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Obraz 9">
            <a:extLst>
              <a:ext uri="{FF2B5EF4-FFF2-40B4-BE49-F238E27FC236}">
                <a16:creationId xmlns:a16="http://schemas.microsoft.com/office/drawing/2014/main" id="{2BC2A9FB-40B2-82F3-D3D0-F5DFF95983B3}"/>
              </a:ext>
            </a:extLst>
          </p:cNvPr>
          <p:cNvPicPr>
            <a:picLocks noChangeAspect="1"/>
          </p:cNvPicPr>
          <p:nvPr/>
        </p:nvPicPr>
        <p:blipFill>
          <a:blip r:embed="rId2"/>
          <a:stretch>
            <a:fillRect/>
          </a:stretch>
        </p:blipFill>
        <p:spPr>
          <a:xfrm>
            <a:off x="241380" y="2230282"/>
            <a:ext cx="11709239" cy="1145858"/>
          </a:xfrm>
          <a:prstGeom prst="rect">
            <a:avLst/>
          </a:prstGeom>
        </p:spPr>
      </p:pic>
    </p:spTree>
    <p:extLst>
      <p:ext uri="{BB962C8B-B14F-4D97-AF65-F5344CB8AC3E}">
        <p14:creationId xmlns:p14="http://schemas.microsoft.com/office/powerpoint/2010/main" val="472146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6E6DA823-E1E6-A0BB-3FAC-ABE1076DA0B3}"/>
              </a:ext>
            </a:extLst>
          </p:cNvPr>
          <p:cNvSpPr txBox="1"/>
          <p:nvPr/>
        </p:nvSpPr>
        <p:spPr>
          <a:xfrm>
            <a:off x="950614" y="269607"/>
            <a:ext cx="10031240" cy="2205091"/>
          </a:xfrm>
          <a:prstGeom prst="rect">
            <a:avLst/>
          </a:prstGeom>
          <a:noFill/>
        </p:spPr>
        <p:txBody>
          <a:bodyPr wrap="square">
            <a:spAutoFit/>
          </a:bodyPr>
          <a:lstStyle/>
          <a:p>
            <a:pPr algn="l">
              <a:lnSpc>
                <a:spcPts val="2250"/>
              </a:lnSpc>
            </a:pPr>
            <a:r>
              <a:rPr lang="pl-PL" b="1" i="0" dirty="0">
                <a:solidFill>
                  <a:srgbClr val="C00000"/>
                </a:solidFill>
                <a:effectLst/>
                <a:latin typeface="sohne"/>
              </a:rPr>
              <a:t>Modelowanie szeregów czasowych za pomocą </a:t>
            </a:r>
            <a:r>
              <a:rPr lang="pl-PL" b="1" i="0" dirty="0" err="1">
                <a:solidFill>
                  <a:srgbClr val="C00000"/>
                </a:solidFill>
                <a:effectLst/>
                <a:latin typeface="sohne"/>
              </a:rPr>
              <a:t>Prophet</a:t>
            </a:r>
            <a:endParaRPr lang="pl-PL" b="1" i="0" dirty="0">
              <a:solidFill>
                <a:srgbClr val="C00000"/>
              </a:solidFill>
              <a:effectLst/>
              <a:latin typeface="sohne"/>
            </a:endParaRPr>
          </a:p>
          <a:p>
            <a:pPr algn="l">
              <a:lnSpc>
                <a:spcPts val="2250"/>
              </a:lnSpc>
            </a:pPr>
            <a:endParaRPr lang="pl-PL" b="1" i="0" dirty="0">
              <a:solidFill>
                <a:srgbClr val="242424"/>
              </a:solidFill>
              <a:effectLst/>
              <a:latin typeface="sohne"/>
            </a:endParaRPr>
          </a:p>
          <a:p>
            <a:pPr algn="l">
              <a:lnSpc>
                <a:spcPts val="2400"/>
              </a:lnSpc>
            </a:pPr>
            <a:r>
              <a:rPr lang="pl-PL" b="0" i="0" dirty="0">
                <a:solidFill>
                  <a:srgbClr val="242424"/>
                </a:solidFill>
                <a:effectLst/>
                <a:latin typeface="source-serif-pro"/>
              </a:rPr>
              <a:t>Wydane przez Facebooka w 2017 r. narzędzie do prognozowania </a:t>
            </a:r>
            <a:r>
              <a:rPr lang="pl-PL" b="0" i="0" u="sng" dirty="0" err="1">
                <a:solidFill>
                  <a:srgbClr val="242424"/>
                </a:solidFill>
                <a:effectLst/>
                <a:latin typeface="source-serif-pro"/>
                <a:hlinkClick r:id="rId2"/>
              </a:rPr>
              <a:t>Prophet</a:t>
            </a:r>
            <a:r>
              <a:rPr lang="pl-PL" b="0" i="0" dirty="0">
                <a:solidFill>
                  <a:srgbClr val="242424"/>
                </a:solidFill>
                <a:effectLst/>
                <a:latin typeface="source-serif-pro"/>
              </a:rPr>
              <a:t> zostało zaprojektowane do analizowania szeregów czasowych, które wyświetlają wzorce w różnych skalach czasowych, takich jak roczna, tygodniowa i dzienna. Posiada również zaawansowane możliwości modelowania wpływu świąt na szereg czasowy i implementacji niestandardowych punktów zmian. Dlatego używamy </a:t>
            </a:r>
            <a:r>
              <a:rPr lang="pl-PL" b="0" i="0" dirty="0" err="1">
                <a:solidFill>
                  <a:srgbClr val="242424"/>
                </a:solidFill>
                <a:effectLst/>
                <a:latin typeface="source-serif-pro"/>
              </a:rPr>
              <a:t>Prophet</a:t>
            </a:r>
            <a:r>
              <a:rPr lang="pl-PL" b="0" i="0" dirty="0">
                <a:solidFill>
                  <a:srgbClr val="242424"/>
                </a:solidFill>
                <a:effectLst/>
                <a:latin typeface="source-serif-pro"/>
              </a:rPr>
              <a:t>, aby uruchomić model.</a:t>
            </a:r>
          </a:p>
        </p:txBody>
      </p:sp>
      <p:pic>
        <p:nvPicPr>
          <p:cNvPr id="4" name="Obraz 3">
            <a:extLst>
              <a:ext uri="{FF2B5EF4-FFF2-40B4-BE49-F238E27FC236}">
                <a16:creationId xmlns:a16="http://schemas.microsoft.com/office/drawing/2014/main" id="{A1664741-DF3B-771B-F12A-E7BBDD7C055B}"/>
              </a:ext>
            </a:extLst>
          </p:cNvPr>
          <p:cNvPicPr>
            <a:picLocks noChangeAspect="1"/>
          </p:cNvPicPr>
          <p:nvPr/>
        </p:nvPicPr>
        <p:blipFill>
          <a:blip r:embed="rId3"/>
          <a:stretch>
            <a:fillRect/>
          </a:stretch>
        </p:blipFill>
        <p:spPr>
          <a:xfrm>
            <a:off x="950614" y="2713759"/>
            <a:ext cx="7210425" cy="2095500"/>
          </a:xfrm>
          <a:prstGeom prst="rect">
            <a:avLst/>
          </a:prstGeom>
        </p:spPr>
      </p:pic>
      <p:sp>
        <p:nvSpPr>
          <p:cNvPr id="2" name="Prostokąt 1">
            <a:extLst>
              <a:ext uri="{FF2B5EF4-FFF2-40B4-BE49-F238E27FC236}">
                <a16:creationId xmlns:a16="http://schemas.microsoft.com/office/drawing/2014/main" id="{2D0C0BC5-1ABA-51E8-AA1B-2C72B62794E3}"/>
              </a:ext>
            </a:extLst>
          </p:cNvPr>
          <p:cNvSpPr/>
          <p:nvPr/>
        </p:nvSpPr>
        <p:spPr>
          <a:xfrm>
            <a:off x="1511929" y="2960483"/>
            <a:ext cx="190122" cy="181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493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23AC9E98-3EB5-EAC8-9546-3B31030560DC}"/>
              </a:ext>
            </a:extLst>
          </p:cNvPr>
          <p:cNvPicPr>
            <a:picLocks noChangeAspect="1"/>
          </p:cNvPicPr>
          <p:nvPr/>
        </p:nvPicPr>
        <p:blipFill>
          <a:blip r:embed="rId2"/>
          <a:stretch>
            <a:fillRect/>
          </a:stretch>
        </p:blipFill>
        <p:spPr>
          <a:xfrm>
            <a:off x="4807391" y="2255009"/>
            <a:ext cx="7152238" cy="4099869"/>
          </a:xfrm>
          <a:prstGeom prst="rect">
            <a:avLst/>
          </a:prstGeom>
        </p:spPr>
      </p:pic>
      <p:pic>
        <p:nvPicPr>
          <p:cNvPr id="4" name="Obraz 3">
            <a:extLst>
              <a:ext uri="{FF2B5EF4-FFF2-40B4-BE49-F238E27FC236}">
                <a16:creationId xmlns:a16="http://schemas.microsoft.com/office/drawing/2014/main" id="{C7AFC1AA-A4AF-5B1E-D1AC-E4C4650633B9}"/>
              </a:ext>
            </a:extLst>
          </p:cNvPr>
          <p:cNvPicPr>
            <a:picLocks noChangeAspect="1"/>
          </p:cNvPicPr>
          <p:nvPr/>
        </p:nvPicPr>
        <p:blipFill>
          <a:blip r:embed="rId3"/>
          <a:stretch>
            <a:fillRect/>
          </a:stretch>
        </p:blipFill>
        <p:spPr>
          <a:xfrm>
            <a:off x="639779" y="1020378"/>
            <a:ext cx="3926752" cy="2408622"/>
          </a:xfrm>
          <a:prstGeom prst="rect">
            <a:avLst/>
          </a:prstGeom>
        </p:spPr>
      </p:pic>
      <p:pic>
        <p:nvPicPr>
          <p:cNvPr id="6" name="Obraz 5">
            <a:extLst>
              <a:ext uri="{FF2B5EF4-FFF2-40B4-BE49-F238E27FC236}">
                <a16:creationId xmlns:a16="http://schemas.microsoft.com/office/drawing/2014/main" id="{B2572E52-7CE2-68FE-F461-8715252F05C8}"/>
              </a:ext>
            </a:extLst>
          </p:cNvPr>
          <p:cNvPicPr>
            <a:picLocks noChangeAspect="1"/>
          </p:cNvPicPr>
          <p:nvPr/>
        </p:nvPicPr>
        <p:blipFill>
          <a:blip r:embed="rId4"/>
          <a:stretch>
            <a:fillRect/>
          </a:stretch>
        </p:blipFill>
        <p:spPr>
          <a:xfrm>
            <a:off x="5984341" y="137757"/>
            <a:ext cx="6067990" cy="2148035"/>
          </a:xfrm>
          <a:prstGeom prst="rect">
            <a:avLst/>
          </a:prstGeom>
        </p:spPr>
      </p:pic>
      <p:pic>
        <p:nvPicPr>
          <p:cNvPr id="8" name="Obraz 7">
            <a:extLst>
              <a:ext uri="{FF2B5EF4-FFF2-40B4-BE49-F238E27FC236}">
                <a16:creationId xmlns:a16="http://schemas.microsoft.com/office/drawing/2014/main" id="{7F4F8DBE-0FA5-F9DA-C9F3-2EDACBEFB062}"/>
              </a:ext>
            </a:extLst>
          </p:cNvPr>
          <p:cNvPicPr>
            <a:picLocks noChangeAspect="1"/>
          </p:cNvPicPr>
          <p:nvPr/>
        </p:nvPicPr>
        <p:blipFill>
          <a:blip r:embed="rId5"/>
          <a:stretch>
            <a:fillRect/>
          </a:stretch>
        </p:blipFill>
        <p:spPr>
          <a:xfrm>
            <a:off x="786802" y="3938964"/>
            <a:ext cx="3448050" cy="2257425"/>
          </a:xfrm>
          <a:prstGeom prst="rect">
            <a:avLst/>
          </a:prstGeom>
        </p:spPr>
      </p:pic>
      <p:sp>
        <p:nvSpPr>
          <p:cNvPr id="9" name="pole tekstowe 8">
            <a:extLst>
              <a:ext uri="{FF2B5EF4-FFF2-40B4-BE49-F238E27FC236}">
                <a16:creationId xmlns:a16="http://schemas.microsoft.com/office/drawing/2014/main" id="{8451CF98-59AB-29E5-64E3-A754201A06E3}"/>
              </a:ext>
            </a:extLst>
          </p:cNvPr>
          <p:cNvSpPr txBox="1"/>
          <p:nvPr/>
        </p:nvSpPr>
        <p:spPr>
          <a:xfrm>
            <a:off x="786802" y="26068"/>
            <a:ext cx="4381877" cy="954107"/>
          </a:xfrm>
          <a:prstGeom prst="rect">
            <a:avLst/>
          </a:prstGeom>
          <a:noFill/>
        </p:spPr>
        <p:txBody>
          <a:bodyPr wrap="square" rtlCol="0">
            <a:spAutoFit/>
          </a:bodyPr>
          <a:lstStyle/>
          <a:p>
            <a:r>
              <a:rPr lang="pl-PL" sz="2800" b="1" dirty="0">
                <a:solidFill>
                  <a:srgbClr val="FF0000"/>
                </a:solidFill>
              </a:rPr>
              <a:t>Wizualizacje szeregów czasowych</a:t>
            </a:r>
            <a:endParaRPr lang="en-GB" sz="2800" b="1" dirty="0">
              <a:solidFill>
                <a:srgbClr val="FF0000"/>
              </a:solidFill>
            </a:endParaRPr>
          </a:p>
        </p:txBody>
      </p:sp>
    </p:spTree>
    <p:extLst>
      <p:ext uri="{BB962C8B-B14F-4D97-AF65-F5344CB8AC3E}">
        <p14:creationId xmlns:p14="http://schemas.microsoft.com/office/powerpoint/2010/main" val="2205192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2FF9725-07F8-2295-3CF6-731F087BF54B}"/>
              </a:ext>
            </a:extLst>
          </p:cNvPr>
          <p:cNvPicPr>
            <a:picLocks noChangeAspect="1"/>
          </p:cNvPicPr>
          <p:nvPr/>
        </p:nvPicPr>
        <p:blipFill>
          <a:blip r:embed="rId2"/>
          <a:stretch>
            <a:fillRect/>
          </a:stretch>
        </p:blipFill>
        <p:spPr>
          <a:xfrm>
            <a:off x="1521315" y="528118"/>
            <a:ext cx="7553325" cy="2543175"/>
          </a:xfrm>
          <a:prstGeom prst="rect">
            <a:avLst/>
          </a:prstGeom>
        </p:spPr>
      </p:pic>
      <p:pic>
        <p:nvPicPr>
          <p:cNvPr id="5" name="Obraz 4">
            <a:extLst>
              <a:ext uri="{FF2B5EF4-FFF2-40B4-BE49-F238E27FC236}">
                <a16:creationId xmlns:a16="http://schemas.microsoft.com/office/drawing/2014/main" id="{E1560386-81B7-7E21-AF1F-062F24018F57}"/>
              </a:ext>
            </a:extLst>
          </p:cNvPr>
          <p:cNvPicPr>
            <a:picLocks noChangeAspect="1"/>
          </p:cNvPicPr>
          <p:nvPr/>
        </p:nvPicPr>
        <p:blipFill>
          <a:blip r:embed="rId3"/>
          <a:stretch>
            <a:fillRect/>
          </a:stretch>
        </p:blipFill>
        <p:spPr>
          <a:xfrm>
            <a:off x="1829059" y="4088043"/>
            <a:ext cx="6505575" cy="942975"/>
          </a:xfrm>
          <a:prstGeom prst="rect">
            <a:avLst/>
          </a:prstGeom>
        </p:spPr>
      </p:pic>
    </p:spTree>
    <p:extLst>
      <p:ext uri="{BB962C8B-B14F-4D97-AF65-F5344CB8AC3E}">
        <p14:creationId xmlns:p14="http://schemas.microsoft.com/office/powerpoint/2010/main" val="2514805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6242CCF-F124-9E5D-90F6-47D9409DBB09}"/>
              </a:ext>
            </a:extLst>
          </p:cNvPr>
          <p:cNvSpPr txBox="1"/>
          <p:nvPr/>
        </p:nvSpPr>
        <p:spPr>
          <a:xfrm>
            <a:off x="1816331" y="458300"/>
            <a:ext cx="8275320" cy="1281761"/>
          </a:xfrm>
          <a:prstGeom prst="rect">
            <a:avLst/>
          </a:prstGeom>
          <a:noFill/>
        </p:spPr>
        <p:txBody>
          <a:bodyPr wrap="square">
            <a:spAutoFit/>
          </a:bodyPr>
          <a:lstStyle/>
          <a:p>
            <a:pPr algn="l">
              <a:lnSpc>
                <a:spcPts val="2250"/>
              </a:lnSpc>
            </a:pPr>
            <a:r>
              <a:rPr lang="pl-PL" b="1" i="0" dirty="0">
                <a:solidFill>
                  <a:srgbClr val="C00000"/>
                </a:solidFill>
                <a:effectLst/>
                <a:latin typeface="sohne"/>
              </a:rPr>
              <a:t>Porównanie prognoz</a:t>
            </a:r>
          </a:p>
          <a:p>
            <a:pPr algn="l">
              <a:lnSpc>
                <a:spcPts val="2250"/>
              </a:lnSpc>
            </a:pPr>
            <a:endParaRPr lang="pl-PL" b="1" i="0" dirty="0">
              <a:solidFill>
                <a:srgbClr val="242424"/>
              </a:solidFill>
              <a:effectLst/>
              <a:latin typeface="sohne"/>
            </a:endParaRPr>
          </a:p>
          <a:p>
            <a:pPr algn="l">
              <a:lnSpc>
                <a:spcPts val="2400"/>
              </a:lnSpc>
            </a:pPr>
            <a:r>
              <a:rPr lang="pl-PL" b="0" i="0" dirty="0">
                <a:solidFill>
                  <a:srgbClr val="242424"/>
                </a:solidFill>
                <a:effectLst/>
                <a:latin typeface="source-serif-pro"/>
              </a:rPr>
              <a:t>Mamy już prognozy na trzy lata dla tych dwóch kategorii w przyszłość. Teraz połączymy je, aby porównać ich przyszłe prognozy.</a:t>
            </a:r>
          </a:p>
        </p:txBody>
      </p:sp>
      <p:pic>
        <p:nvPicPr>
          <p:cNvPr id="5" name="Obraz 4">
            <a:extLst>
              <a:ext uri="{FF2B5EF4-FFF2-40B4-BE49-F238E27FC236}">
                <a16:creationId xmlns:a16="http://schemas.microsoft.com/office/drawing/2014/main" id="{6CE40706-7781-C69B-8EB7-12CF68F78B55}"/>
              </a:ext>
            </a:extLst>
          </p:cNvPr>
          <p:cNvPicPr>
            <a:picLocks noChangeAspect="1"/>
          </p:cNvPicPr>
          <p:nvPr/>
        </p:nvPicPr>
        <p:blipFill>
          <a:blip r:embed="rId2"/>
          <a:stretch>
            <a:fillRect/>
          </a:stretch>
        </p:blipFill>
        <p:spPr>
          <a:xfrm>
            <a:off x="1816331" y="2101994"/>
            <a:ext cx="6524625" cy="3152775"/>
          </a:xfrm>
          <a:prstGeom prst="rect">
            <a:avLst/>
          </a:prstGeom>
        </p:spPr>
      </p:pic>
    </p:spTree>
    <p:extLst>
      <p:ext uri="{BB962C8B-B14F-4D97-AF65-F5344CB8AC3E}">
        <p14:creationId xmlns:p14="http://schemas.microsoft.com/office/powerpoint/2010/main" val="1347013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10A9A9B-6EE5-C6EF-6AB4-956CB94C989F}"/>
              </a:ext>
            </a:extLst>
          </p:cNvPr>
          <p:cNvSpPr txBox="1"/>
          <p:nvPr/>
        </p:nvSpPr>
        <p:spPr>
          <a:xfrm>
            <a:off x="3778135" y="569228"/>
            <a:ext cx="6093228" cy="374461"/>
          </a:xfrm>
          <a:prstGeom prst="rect">
            <a:avLst/>
          </a:prstGeom>
          <a:noFill/>
        </p:spPr>
        <p:txBody>
          <a:bodyPr wrap="square">
            <a:spAutoFit/>
          </a:bodyPr>
          <a:lstStyle/>
          <a:p>
            <a:pPr algn="l">
              <a:lnSpc>
                <a:spcPts val="2250"/>
              </a:lnSpc>
            </a:pPr>
            <a:r>
              <a:rPr lang="en-GB" b="1" i="0" dirty="0" err="1">
                <a:solidFill>
                  <a:srgbClr val="C00000"/>
                </a:solidFill>
                <a:effectLst/>
                <a:latin typeface="sohne"/>
              </a:rPr>
              <a:t>Wizualizacja</a:t>
            </a:r>
            <a:r>
              <a:rPr lang="en-GB" b="1" i="0" dirty="0">
                <a:solidFill>
                  <a:srgbClr val="C00000"/>
                </a:solidFill>
                <a:effectLst/>
                <a:latin typeface="sohne"/>
              </a:rPr>
              <a:t> </a:t>
            </a:r>
            <a:r>
              <a:rPr lang="en-GB" b="1" i="0" dirty="0" err="1">
                <a:solidFill>
                  <a:srgbClr val="C00000"/>
                </a:solidFill>
                <a:effectLst/>
                <a:latin typeface="sohne"/>
              </a:rPr>
              <a:t>trendów</a:t>
            </a:r>
            <a:r>
              <a:rPr lang="en-GB" b="1" i="0" dirty="0">
                <a:solidFill>
                  <a:srgbClr val="C00000"/>
                </a:solidFill>
                <a:effectLst/>
                <a:latin typeface="sohne"/>
              </a:rPr>
              <a:t> </a:t>
            </a:r>
            <a:r>
              <a:rPr lang="en-GB" b="1" i="0" dirty="0" err="1">
                <a:solidFill>
                  <a:srgbClr val="C00000"/>
                </a:solidFill>
                <a:effectLst/>
                <a:latin typeface="sohne"/>
              </a:rPr>
              <a:t>i</a:t>
            </a:r>
            <a:r>
              <a:rPr lang="en-GB" b="1" i="0" dirty="0">
                <a:solidFill>
                  <a:srgbClr val="C00000"/>
                </a:solidFill>
                <a:effectLst/>
                <a:latin typeface="sohne"/>
              </a:rPr>
              <a:t> </a:t>
            </a:r>
            <a:r>
              <a:rPr lang="en-GB" b="1" i="0" dirty="0" err="1">
                <a:solidFill>
                  <a:srgbClr val="C00000"/>
                </a:solidFill>
                <a:effectLst/>
                <a:latin typeface="sohne"/>
              </a:rPr>
              <a:t>prognoz</a:t>
            </a:r>
            <a:endParaRPr lang="en-GB" b="1" i="0" dirty="0">
              <a:solidFill>
                <a:srgbClr val="C00000"/>
              </a:solidFill>
              <a:effectLst/>
              <a:latin typeface="sohne"/>
            </a:endParaRPr>
          </a:p>
        </p:txBody>
      </p:sp>
      <p:pic>
        <p:nvPicPr>
          <p:cNvPr id="5" name="Obraz 4">
            <a:extLst>
              <a:ext uri="{FF2B5EF4-FFF2-40B4-BE49-F238E27FC236}">
                <a16:creationId xmlns:a16="http://schemas.microsoft.com/office/drawing/2014/main" id="{D32B1274-F810-FA2C-302B-C4A7C22A0A5F}"/>
              </a:ext>
            </a:extLst>
          </p:cNvPr>
          <p:cNvPicPr>
            <a:picLocks noChangeAspect="1"/>
          </p:cNvPicPr>
          <p:nvPr/>
        </p:nvPicPr>
        <p:blipFill>
          <a:blip r:embed="rId2"/>
          <a:stretch>
            <a:fillRect/>
          </a:stretch>
        </p:blipFill>
        <p:spPr>
          <a:xfrm>
            <a:off x="1635355" y="1247082"/>
            <a:ext cx="5695950" cy="1238250"/>
          </a:xfrm>
          <a:prstGeom prst="rect">
            <a:avLst/>
          </a:prstGeom>
        </p:spPr>
      </p:pic>
      <p:pic>
        <p:nvPicPr>
          <p:cNvPr id="7" name="Obraz 6">
            <a:extLst>
              <a:ext uri="{FF2B5EF4-FFF2-40B4-BE49-F238E27FC236}">
                <a16:creationId xmlns:a16="http://schemas.microsoft.com/office/drawing/2014/main" id="{7DB908BF-A880-ADE4-E87A-54597510E632}"/>
              </a:ext>
            </a:extLst>
          </p:cNvPr>
          <p:cNvPicPr>
            <a:picLocks noChangeAspect="1"/>
          </p:cNvPicPr>
          <p:nvPr/>
        </p:nvPicPr>
        <p:blipFill>
          <a:blip r:embed="rId3"/>
          <a:stretch>
            <a:fillRect/>
          </a:stretch>
        </p:blipFill>
        <p:spPr>
          <a:xfrm>
            <a:off x="1788968" y="3739256"/>
            <a:ext cx="6286500" cy="1266825"/>
          </a:xfrm>
          <a:prstGeom prst="rect">
            <a:avLst/>
          </a:prstGeom>
        </p:spPr>
      </p:pic>
    </p:spTree>
    <p:extLst>
      <p:ext uri="{BB962C8B-B14F-4D97-AF65-F5344CB8AC3E}">
        <p14:creationId xmlns:p14="http://schemas.microsoft.com/office/powerpoint/2010/main" val="2316379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889665D-5568-5B4F-3AD1-D4F264B2DE7B}"/>
              </a:ext>
            </a:extLst>
          </p:cNvPr>
          <p:cNvSpPr txBox="1"/>
          <p:nvPr/>
        </p:nvSpPr>
        <p:spPr>
          <a:xfrm>
            <a:off x="1234441" y="412682"/>
            <a:ext cx="9954490" cy="973985"/>
          </a:xfrm>
          <a:prstGeom prst="rect">
            <a:avLst/>
          </a:prstGeom>
          <a:noFill/>
        </p:spPr>
        <p:txBody>
          <a:bodyPr wrap="square">
            <a:spAutoFit/>
          </a:bodyPr>
          <a:lstStyle/>
          <a:p>
            <a:pPr algn="l">
              <a:lnSpc>
                <a:spcPts val="2250"/>
              </a:lnSpc>
            </a:pPr>
            <a:r>
              <a:rPr lang="pl-PL" b="1" i="0" dirty="0">
                <a:solidFill>
                  <a:srgbClr val="C00000"/>
                </a:solidFill>
                <a:effectLst/>
                <a:latin typeface="sohne"/>
              </a:rPr>
              <a:t>Trendy i wzorce</a:t>
            </a:r>
          </a:p>
          <a:p>
            <a:pPr algn="l">
              <a:lnSpc>
                <a:spcPts val="2250"/>
              </a:lnSpc>
            </a:pPr>
            <a:endParaRPr lang="pl-PL" b="1" i="0" dirty="0">
              <a:solidFill>
                <a:srgbClr val="242424"/>
              </a:solidFill>
              <a:effectLst/>
              <a:latin typeface="sohne"/>
            </a:endParaRPr>
          </a:p>
          <a:p>
            <a:pPr algn="l">
              <a:lnSpc>
                <a:spcPts val="2400"/>
              </a:lnSpc>
            </a:pPr>
            <a:r>
              <a:rPr lang="pl-PL" b="0" i="0" dirty="0">
                <a:solidFill>
                  <a:srgbClr val="242424"/>
                </a:solidFill>
                <a:effectLst/>
                <a:latin typeface="source-serif-pro"/>
              </a:rPr>
              <a:t>Teraz możemy użyć modeli </a:t>
            </a:r>
            <a:r>
              <a:rPr lang="pl-PL" b="0" i="0" dirty="0" err="1">
                <a:solidFill>
                  <a:srgbClr val="242424"/>
                </a:solidFill>
                <a:effectLst/>
                <a:latin typeface="source-serif-pro"/>
              </a:rPr>
              <a:t>Prophet</a:t>
            </a:r>
            <a:r>
              <a:rPr lang="pl-PL" b="0" i="0" dirty="0">
                <a:solidFill>
                  <a:srgbClr val="242424"/>
                </a:solidFill>
                <a:effectLst/>
                <a:latin typeface="source-serif-pro"/>
              </a:rPr>
              <a:t> do zbadania różnych trendów tych dwóch kategorii w danych.</a:t>
            </a:r>
          </a:p>
        </p:txBody>
      </p:sp>
      <p:pic>
        <p:nvPicPr>
          <p:cNvPr id="5" name="Obraz 4">
            <a:extLst>
              <a:ext uri="{FF2B5EF4-FFF2-40B4-BE49-F238E27FC236}">
                <a16:creationId xmlns:a16="http://schemas.microsoft.com/office/drawing/2014/main" id="{DEE3E83A-6B50-27C5-C9FC-EC0F125B058C}"/>
              </a:ext>
            </a:extLst>
          </p:cNvPr>
          <p:cNvPicPr>
            <a:picLocks noChangeAspect="1"/>
          </p:cNvPicPr>
          <p:nvPr/>
        </p:nvPicPr>
        <p:blipFill>
          <a:blip r:embed="rId2"/>
          <a:stretch>
            <a:fillRect/>
          </a:stretch>
        </p:blipFill>
        <p:spPr>
          <a:xfrm>
            <a:off x="1400175" y="1701683"/>
            <a:ext cx="5618579" cy="592629"/>
          </a:xfrm>
          <a:prstGeom prst="rect">
            <a:avLst/>
          </a:prstGeom>
        </p:spPr>
      </p:pic>
      <p:pic>
        <p:nvPicPr>
          <p:cNvPr id="7" name="Obraz 6">
            <a:extLst>
              <a:ext uri="{FF2B5EF4-FFF2-40B4-BE49-F238E27FC236}">
                <a16:creationId xmlns:a16="http://schemas.microsoft.com/office/drawing/2014/main" id="{0A195D43-28EA-A8F3-8B51-960D53446F51}"/>
              </a:ext>
            </a:extLst>
          </p:cNvPr>
          <p:cNvPicPr>
            <a:picLocks noChangeAspect="1"/>
          </p:cNvPicPr>
          <p:nvPr/>
        </p:nvPicPr>
        <p:blipFill>
          <a:blip r:embed="rId3"/>
          <a:stretch>
            <a:fillRect/>
          </a:stretch>
        </p:blipFill>
        <p:spPr>
          <a:xfrm>
            <a:off x="1400175" y="3021504"/>
            <a:ext cx="4324350" cy="514350"/>
          </a:xfrm>
          <a:prstGeom prst="rect">
            <a:avLst/>
          </a:prstGeom>
        </p:spPr>
      </p:pic>
      <p:sp>
        <p:nvSpPr>
          <p:cNvPr id="9" name="pole tekstowe 8">
            <a:extLst>
              <a:ext uri="{FF2B5EF4-FFF2-40B4-BE49-F238E27FC236}">
                <a16:creationId xmlns:a16="http://schemas.microsoft.com/office/drawing/2014/main" id="{A7BCD141-4533-DE5A-F129-1F7D5E4E66B3}"/>
              </a:ext>
            </a:extLst>
          </p:cNvPr>
          <p:cNvSpPr txBox="1"/>
          <p:nvPr/>
        </p:nvSpPr>
        <p:spPr>
          <a:xfrm>
            <a:off x="1400175" y="4337862"/>
            <a:ext cx="9788756" cy="1922962"/>
          </a:xfrm>
          <a:prstGeom prst="rect">
            <a:avLst/>
          </a:prstGeom>
          <a:noFill/>
        </p:spPr>
        <p:txBody>
          <a:bodyPr wrap="square">
            <a:spAutoFit/>
          </a:bodyPr>
          <a:lstStyle/>
          <a:p>
            <a:pPr algn="l">
              <a:lnSpc>
                <a:spcPts val="2400"/>
              </a:lnSpc>
            </a:pPr>
            <a:r>
              <a:rPr lang="pl-PL" dirty="0">
                <a:solidFill>
                  <a:srgbClr val="242424"/>
                </a:solidFill>
                <a:latin typeface="source-serif-pro"/>
              </a:rPr>
              <a:t>S</a:t>
            </a:r>
            <a:r>
              <a:rPr lang="pl-PL" b="0" i="0" dirty="0">
                <a:solidFill>
                  <a:srgbClr val="242424"/>
                </a:solidFill>
                <a:effectLst/>
                <a:latin typeface="source-serif-pro"/>
              </a:rPr>
              <a:t>przedaż mebli i artykułów biurowych rośnie liniowo na przestrzeni czasu i będzie rosła nadal, choć wzrost sprzedaży artykułów biurowych wydaje się być nieco silniejszy.</a:t>
            </a:r>
          </a:p>
          <a:p>
            <a:pPr algn="l">
              <a:lnSpc>
                <a:spcPts val="2400"/>
              </a:lnSpc>
            </a:pPr>
            <a:endParaRPr lang="pl-PL" b="0" i="0" dirty="0">
              <a:solidFill>
                <a:srgbClr val="242424"/>
              </a:solidFill>
              <a:effectLst/>
              <a:latin typeface="source-serif-pro"/>
            </a:endParaRPr>
          </a:p>
          <a:p>
            <a:pPr algn="l">
              <a:lnSpc>
                <a:spcPts val="2400"/>
              </a:lnSpc>
            </a:pPr>
            <a:r>
              <a:rPr lang="pl-PL" b="0" i="0" dirty="0">
                <a:solidFill>
                  <a:srgbClr val="242424"/>
                </a:solidFill>
                <a:effectLst/>
                <a:latin typeface="source-serif-pro"/>
              </a:rPr>
              <a:t>Najgorszym miesiącem dla mebli jest kwiecień, najgorszym miesiącem dla artykułów biurowych jest luty. Najlepszym miesiącem dla mebli jest grudzień, a najlepszym miesiącem dla artykułów biurowych jest październik.</a:t>
            </a:r>
          </a:p>
        </p:txBody>
      </p:sp>
    </p:spTree>
    <p:extLst>
      <p:ext uri="{BB962C8B-B14F-4D97-AF65-F5344CB8AC3E}">
        <p14:creationId xmlns:p14="http://schemas.microsoft.com/office/powerpoint/2010/main" val="61453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9DAFCF68-BF6C-0CB0-1569-B56E71311298}"/>
              </a:ext>
            </a:extLst>
          </p:cNvPr>
          <p:cNvSpPr txBox="1"/>
          <p:nvPr/>
        </p:nvSpPr>
        <p:spPr>
          <a:xfrm>
            <a:off x="1915195" y="156623"/>
            <a:ext cx="8361609" cy="461665"/>
          </a:xfrm>
          <a:prstGeom prst="rect">
            <a:avLst/>
          </a:prstGeom>
          <a:noFill/>
        </p:spPr>
        <p:txBody>
          <a:bodyPr wrap="square">
            <a:spAutoFit/>
          </a:bodyPr>
          <a:lstStyle/>
          <a:p>
            <a:pPr algn="l"/>
            <a:r>
              <a:rPr lang="pl-PL" sz="2400" b="1" i="0" dirty="0">
                <a:solidFill>
                  <a:srgbClr val="00B050"/>
                </a:solidFill>
                <a:effectLst/>
                <a:latin typeface="sohne"/>
              </a:rPr>
              <a:t>Podstawowe techniki i narzędzia analizy szeregów czasowych</a:t>
            </a:r>
          </a:p>
        </p:txBody>
      </p:sp>
      <p:sp>
        <p:nvSpPr>
          <p:cNvPr id="5" name="pole tekstowe 4">
            <a:extLst>
              <a:ext uri="{FF2B5EF4-FFF2-40B4-BE49-F238E27FC236}">
                <a16:creationId xmlns:a16="http://schemas.microsoft.com/office/drawing/2014/main" id="{08EAE638-0D82-6711-89DD-67C6FAA17D35}"/>
              </a:ext>
            </a:extLst>
          </p:cNvPr>
          <p:cNvSpPr txBox="1"/>
          <p:nvPr/>
        </p:nvSpPr>
        <p:spPr>
          <a:xfrm>
            <a:off x="1455312" y="1031562"/>
            <a:ext cx="9491729" cy="3693319"/>
          </a:xfrm>
          <a:prstGeom prst="rect">
            <a:avLst/>
          </a:prstGeom>
          <a:noFill/>
        </p:spPr>
        <p:txBody>
          <a:bodyPr wrap="square">
            <a:spAutoFit/>
          </a:bodyPr>
          <a:lstStyle/>
          <a:p>
            <a:pPr algn="l">
              <a:buFont typeface="+mj-lt"/>
              <a:buAutoNum type="arabicPeriod"/>
            </a:pPr>
            <a:r>
              <a:rPr lang="pl-PL" b="1" i="0" dirty="0">
                <a:solidFill>
                  <a:srgbClr val="292929"/>
                </a:solidFill>
                <a:effectLst/>
                <a:latin typeface="source-serif-pro"/>
              </a:rPr>
              <a:t>Modele ARIMA </a:t>
            </a:r>
            <a:r>
              <a:rPr lang="pl-PL" b="1" i="0" dirty="0" err="1">
                <a:solidFill>
                  <a:srgbClr val="292929"/>
                </a:solidFill>
                <a:effectLst/>
                <a:latin typeface="source-serif-pro"/>
              </a:rPr>
              <a:t>Boxa</a:t>
            </a:r>
            <a:r>
              <a:rPr lang="pl-PL" b="1" i="0" dirty="0">
                <a:solidFill>
                  <a:srgbClr val="292929"/>
                </a:solidFill>
                <a:effectLst/>
                <a:latin typeface="source-serif-pro"/>
              </a:rPr>
              <a:t>-Jenkinsa:</a:t>
            </a:r>
            <a:r>
              <a:rPr lang="pl-PL" b="0" i="0" dirty="0">
                <a:solidFill>
                  <a:srgbClr val="292929"/>
                </a:solidFill>
                <a:effectLst/>
                <a:latin typeface="source-serif-pro"/>
              </a:rPr>
              <a:t> te jednowymiarowe modele służą do lepszego zrozumienia pojedynczej zmiennej zależnej od czasu, takiej jak temperatura w czasie, oraz </a:t>
            </a:r>
            <a:r>
              <a:rPr lang="pl-PL" b="1" i="0" dirty="0">
                <a:solidFill>
                  <a:srgbClr val="292929"/>
                </a:solidFill>
                <a:effectLst/>
                <a:latin typeface="source-serif-pro"/>
              </a:rPr>
              <a:t>do przewidywania przyszłych punktów danych zmiennych. </a:t>
            </a:r>
            <a:r>
              <a:rPr lang="pl-PL" b="0" i="0" dirty="0">
                <a:solidFill>
                  <a:srgbClr val="292929"/>
                </a:solidFill>
                <a:effectLst/>
                <a:latin typeface="source-serif-pro"/>
              </a:rPr>
              <a:t>Modele te działają przy założeniu, że dane są stacjonarne. Analitycy muszą uwzględnić i usunąć jak najwięcej różnic i sezonowości w poprzednich punktach danych. Na szczęście model ARIMA zawiera warunki uwzględniające średnie ruchome, operatory różnic sezonowych i warunki autoregresyjne w ramach modelu.</a:t>
            </a:r>
          </a:p>
          <a:p>
            <a:pPr algn="l">
              <a:buFont typeface="+mj-lt"/>
              <a:buAutoNum type="arabicPeriod"/>
            </a:pPr>
            <a:endParaRPr lang="pl-PL" b="0" i="0" dirty="0">
              <a:solidFill>
                <a:srgbClr val="292929"/>
              </a:solidFill>
              <a:effectLst/>
              <a:latin typeface="source-serif-pro"/>
            </a:endParaRPr>
          </a:p>
          <a:p>
            <a:pPr algn="l">
              <a:buFont typeface="+mj-lt"/>
              <a:buAutoNum type="arabicPeriod"/>
            </a:pPr>
            <a:r>
              <a:rPr lang="pl-PL" b="1" i="0" dirty="0">
                <a:solidFill>
                  <a:srgbClr val="292929"/>
                </a:solidFill>
                <a:effectLst/>
                <a:latin typeface="source-serif-pro"/>
              </a:rPr>
              <a:t>Modele wielowymiarowe </a:t>
            </a:r>
            <a:r>
              <a:rPr lang="pl-PL" b="1" i="0" dirty="0" err="1">
                <a:solidFill>
                  <a:srgbClr val="292929"/>
                </a:solidFill>
                <a:effectLst/>
                <a:latin typeface="source-serif-pro"/>
              </a:rPr>
              <a:t>Boxa</a:t>
            </a:r>
            <a:r>
              <a:rPr lang="pl-PL" b="1" i="0" dirty="0">
                <a:solidFill>
                  <a:srgbClr val="292929"/>
                </a:solidFill>
                <a:effectLst/>
                <a:latin typeface="source-serif-pro"/>
              </a:rPr>
              <a:t>-Jenkinsa:</a:t>
            </a:r>
            <a:r>
              <a:rPr lang="pl-PL" b="0" i="0" dirty="0">
                <a:solidFill>
                  <a:srgbClr val="292929"/>
                </a:solidFill>
                <a:effectLst/>
                <a:latin typeface="source-serif-pro"/>
              </a:rPr>
              <a:t> Modele wielowymiarowe są używane do analizy więcej niż jednej zmiennej zależnej od czasu, takiej jak temperatura i wilgotność, w czasie.</a:t>
            </a:r>
          </a:p>
          <a:p>
            <a:pPr algn="l">
              <a:buFont typeface="+mj-lt"/>
              <a:buAutoNum type="arabicPeriod"/>
            </a:pPr>
            <a:endParaRPr lang="pl-PL" b="0" i="0" dirty="0">
              <a:solidFill>
                <a:srgbClr val="292929"/>
              </a:solidFill>
              <a:effectLst/>
              <a:latin typeface="source-serif-pro"/>
            </a:endParaRPr>
          </a:p>
          <a:p>
            <a:pPr algn="l">
              <a:buFont typeface="+mj-lt"/>
              <a:buAutoNum type="arabicPeriod"/>
            </a:pPr>
            <a:r>
              <a:rPr lang="pl-PL" b="1" i="0" dirty="0">
                <a:solidFill>
                  <a:srgbClr val="292929"/>
                </a:solidFill>
                <a:effectLst/>
                <a:latin typeface="source-serif-pro"/>
              </a:rPr>
              <a:t>Metoda </a:t>
            </a:r>
            <a:r>
              <a:rPr lang="pl-PL" b="1" i="0" dirty="0" err="1">
                <a:solidFill>
                  <a:srgbClr val="292929"/>
                </a:solidFill>
                <a:effectLst/>
                <a:latin typeface="source-serif-pro"/>
              </a:rPr>
              <a:t>Holta-Wintersa</a:t>
            </a:r>
            <a:r>
              <a:rPr lang="pl-PL" b="1" i="0" dirty="0">
                <a:solidFill>
                  <a:srgbClr val="292929"/>
                </a:solidFill>
                <a:effectLst/>
                <a:latin typeface="source-serif-pro"/>
              </a:rPr>
              <a:t>:</a:t>
            </a:r>
            <a:r>
              <a:rPr lang="pl-PL" b="0" i="0" dirty="0">
                <a:solidFill>
                  <a:srgbClr val="292929"/>
                </a:solidFill>
                <a:effectLst/>
                <a:latin typeface="source-serif-pro"/>
              </a:rPr>
              <a:t> Metoda </a:t>
            </a:r>
            <a:r>
              <a:rPr lang="pl-PL" b="0" i="0" dirty="0" err="1">
                <a:solidFill>
                  <a:srgbClr val="292929"/>
                </a:solidFill>
                <a:effectLst/>
                <a:latin typeface="source-serif-pro"/>
              </a:rPr>
              <a:t>Holta-Wintersa</a:t>
            </a:r>
            <a:r>
              <a:rPr lang="pl-PL" b="0" i="0" dirty="0">
                <a:solidFill>
                  <a:srgbClr val="292929"/>
                </a:solidFill>
                <a:effectLst/>
                <a:latin typeface="source-serif-pro"/>
              </a:rPr>
              <a:t> jest techniką wygładzania wykładniczego. Jest przeznaczona do przewidywania wyników, pod warunkiem, że punkty danych uwzględniają sezonowość.</a:t>
            </a:r>
          </a:p>
        </p:txBody>
      </p:sp>
      <p:sp>
        <p:nvSpPr>
          <p:cNvPr id="7" name="pole tekstowe 6">
            <a:extLst>
              <a:ext uri="{FF2B5EF4-FFF2-40B4-BE49-F238E27FC236}">
                <a16:creationId xmlns:a16="http://schemas.microsoft.com/office/drawing/2014/main" id="{5847C05E-165D-A0F2-A571-45D1E0643BD9}"/>
              </a:ext>
            </a:extLst>
          </p:cNvPr>
          <p:cNvSpPr txBox="1"/>
          <p:nvPr/>
        </p:nvSpPr>
        <p:spPr>
          <a:xfrm>
            <a:off x="1517559" y="5138155"/>
            <a:ext cx="9156879" cy="1200329"/>
          </a:xfrm>
          <a:prstGeom prst="rect">
            <a:avLst/>
          </a:prstGeom>
          <a:noFill/>
        </p:spPr>
        <p:txBody>
          <a:bodyPr wrap="square">
            <a:spAutoFit/>
          </a:bodyPr>
          <a:lstStyle/>
          <a:p>
            <a:r>
              <a:rPr lang="pl-PL" b="0" i="0" dirty="0">
                <a:solidFill>
                  <a:srgbClr val="292929"/>
                </a:solidFill>
                <a:effectLst/>
                <a:latin typeface="source-serif-pro"/>
              </a:rPr>
              <a:t>Języki programowania typu open </a:t>
            </a:r>
            <a:r>
              <a:rPr lang="pl-PL" b="0" i="0" dirty="0" err="1">
                <a:solidFill>
                  <a:srgbClr val="292929"/>
                </a:solidFill>
                <a:effectLst/>
                <a:latin typeface="source-serif-pro"/>
              </a:rPr>
              <a:t>source</a:t>
            </a:r>
            <a:r>
              <a:rPr lang="pl-PL" b="0" i="0" dirty="0">
                <a:solidFill>
                  <a:srgbClr val="292929"/>
                </a:solidFill>
                <a:effectLst/>
                <a:latin typeface="source-serif-pro"/>
              </a:rPr>
              <a:t>, takie jak R i </a:t>
            </a:r>
            <a:r>
              <a:rPr lang="pl-PL" b="0" i="0" dirty="0" err="1">
                <a:solidFill>
                  <a:srgbClr val="292929"/>
                </a:solidFill>
                <a:effectLst/>
                <a:latin typeface="source-serif-pro"/>
              </a:rPr>
              <a:t>Python</a:t>
            </a:r>
            <a:r>
              <a:rPr lang="pl-PL" b="0" i="0" dirty="0">
                <a:solidFill>
                  <a:srgbClr val="292929"/>
                </a:solidFill>
                <a:effectLst/>
                <a:latin typeface="source-serif-pro"/>
              </a:rPr>
              <a:t>, mogą wykonywać typowe funkcje analizy szeregów czasowych, takie jak kreślenie, za pomocą zaledwie kilku naciśnięć klawiszy. Bardziej złożone funkcje polegają na znajdowaniu wartości sezonowych lub nieprawidłowości.</a:t>
            </a:r>
            <a:endParaRPr lang="en-GB" dirty="0"/>
          </a:p>
        </p:txBody>
      </p:sp>
    </p:spTree>
    <p:extLst>
      <p:ext uri="{BB962C8B-B14F-4D97-AF65-F5344CB8AC3E}">
        <p14:creationId xmlns:p14="http://schemas.microsoft.com/office/powerpoint/2010/main" val="222835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7E22BDB-CF4E-F814-45E1-29BBAC5F9D92}"/>
              </a:ext>
            </a:extLst>
          </p:cNvPr>
          <p:cNvSpPr txBox="1"/>
          <p:nvPr/>
        </p:nvSpPr>
        <p:spPr>
          <a:xfrm>
            <a:off x="2843010" y="414201"/>
            <a:ext cx="7782059" cy="461665"/>
          </a:xfrm>
          <a:prstGeom prst="rect">
            <a:avLst/>
          </a:prstGeom>
          <a:noFill/>
        </p:spPr>
        <p:txBody>
          <a:bodyPr wrap="square">
            <a:spAutoFit/>
          </a:bodyPr>
          <a:lstStyle/>
          <a:p>
            <a:pPr algn="l"/>
            <a:r>
              <a:rPr lang="pl-PL" sz="2400" b="1" i="0" dirty="0">
                <a:solidFill>
                  <a:srgbClr val="00B050"/>
                </a:solidFill>
                <a:effectLst/>
                <a:latin typeface="sohne"/>
              </a:rPr>
              <a:t>Koncepcje i metody prognozowania szeregów czasowych </a:t>
            </a:r>
          </a:p>
        </p:txBody>
      </p:sp>
      <p:sp>
        <p:nvSpPr>
          <p:cNvPr id="5" name="pole tekstowe 4">
            <a:extLst>
              <a:ext uri="{FF2B5EF4-FFF2-40B4-BE49-F238E27FC236}">
                <a16:creationId xmlns:a16="http://schemas.microsoft.com/office/drawing/2014/main" id="{647EDA24-0906-CBBA-986A-2F6C66337AD4}"/>
              </a:ext>
            </a:extLst>
          </p:cNvPr>
          <p:cNvSpPr txBox="1"/>
          <p:nvPr/>
        </p:nvSpPr>
        <p:spPr>
          <a:xfrm>
            <a:off x="978794" y="974123"/>
            <a:ext cx="10766739" cy="1754326"/>
          </a:xfrm>
          <a:prstGeom prst="rect">
            <a:avLst/>
          </a:prstGeom>
          <a:noFill/>
        </p:spPr>
        <p:txBody>
          <a:bodyPr wrap="square">
            <a:spAutoFit/>
          </a:bodyPr>
          <a:lstStyle/>
          <a:p>
            <a:r>
              <a:rPr lang="pl-PL" b="1" i="0" dirty="0">
                <a:solidFill>
                  <a:srgbClr val="292929"/>
                </a:solidFill>
                <a:effectLst/>
                <a:latin typeface="source-serif-pro"/>
              </a:rPr>
              <a:t>Prognozowanie szeregów czasowych to proces wykorzystywania danych historycznych do przewidywania przyszłych zdarzeń. </a:t>
            </a:r>
          </a:p>
          <a:p>
            <a:endParaRPr lang="pl-PL" dirty="0">
              <a:solidFill>
                <a:srgbClr val="292929"/>
              </a:solidFill>
              <a:latin typeface="source-serif-pro"/>
            </a:endParaRPr>
          </a:p>
          <a:p>
            <a:r>
              <a:rPr lang="pl-PL" b="0" i="0" dirty="0">
                <a:solidFill>
                  <a:srgbClr val="292929"/>
                </a:solidFill>
                <a:effectLst/>
                <a:latin typeface="source-serif-pro"/>
              </a:rPr>
              <a:t>Dane szeregów czasowych odnoszą się do danych gromadzonych w czasie i zwykle używanych do modelowania i prognozowania trendów, wzorców i </a:t>
            </a:r>
            <a:r>
              <a:rPr lang="pl-PL" b="0" i="0" dirty="0" err="1">
                <a:solidFill>
                  <a:srgbClr val="292929"/>
                </a:solidFill>
                <a:effectLst/>
                <a:latin typeface="source-serif-pro"/>
              </a:rPr>
              <a:t>zachowań</a:t>
            </a:r>
            <a:r>
              <a:rPr lang="pl-PL" b="0" i="0" dirty="0">
                <a:solidFill>
                  <a:srgbClr val="292929"/>
                </a:solidFill>
                <a:effectLst/>
                <a:latin typeface="source-serif-pro"/>
              </a:rPr>
              <a:t>. Istnieje wiele podejść do prognozowania szeregów czasowych, w </a:t>
            </a:r>
            <a:r>
              <a:rPr lang="pl-PL" b="0" i="0" u="sng" dirty="0">
                <a:solidFill>
                  <a:srgbClr val="292929"/>
                </a:solidFill>
                <a:effectLst/>
                <a:latin typeface="source-serif-pro"/>
              </a:rPr>
              <a:t>tym metody statystyczne i uczenia maszynowego</a:t>
            </a:r>
            <a:r>
              <a:rPr lang="pl-PL" b="0" i="0" dirty="0">
                <a:solidFill>
                  <a:srgbClr val="292929"/>
                </a:solidFill>
                <a:effectLst/>
                <a:latin typeface="source-serif-pro"/>
              </a:rPr>
              <a:t>.</a:t>
            </a:r>
            <a:endParaRPr lang="en-GB" dirty="0"/>
          </a:p>
        </p:txBody>
      </p:sp>
      <p:sp>
        <p:nvSpPr>
          <p:cNvPr id="7" name="pole tekstowe 6">
            <a:extLst>
              <a:ext uri="{FF2B5EF4-FFF2-40B4-BE49-F238E27FC236}">
                <a16:creationId xmlns:a16="http://schemas.microsoft.com/office/drawing/2014/main" id="{DEC3834C-A545-E6EB-91F1-00563DD98F88}"/>
              </a:ext>
            </a:extLst>
          </p:cNvPr>
          <p:cNvSpPr txBox="1"/>
          <p:nvPr/>
        </p:nvSpPr>
        <p:spPr>
          <a:xfrm>
            <a:off x="978794" y="2826706"/>
            <a:ext cx="10628291" cy="1754326"/>
          </a:xfrm>
          <a:prstGeom prst="rect">
            <a:avLst/>
          </a:prstGeom>
          <a:noFill/>
        </p:spPr>
        <p:txBody>
          <a:bodyPr wrap="square">
            <a:spAutoFit/>
          </a:bodyPr>
          <a:lstStyle/>
          <a:p>
            <a:r>
              <a:rPr lang="pl-PL" b="0" i="0" dirty="0">
                <a:solidFill>
                  <a:srgbClr val="292929"/>
                </a:solidFill>
                <a:effectLst/>
                <a:latin typeface="source-serif-pro"/>
              </a:rPr>
              <a:t>Jedną z powszechnych metod statystycznych do prognozowania szeregów czasowych jest </a:t>
            </a:r>
            <a:r>
              <a:rPr lang="pl-PL" b="1" i="0" dirty="0">
                <a:solidFill>
                  <a:srgbClr val="292929"/>
                </a:solidFill>
                <a:effectLst/>
                <a:latin typeface="source-serif-pro"/>
              </a:rPr>
              <a:t>model autoregresyjnej zintegrowanej średniej ruchomej (ARIMA). </a:t>
            </a:r>
            <a:r>
              <a:rPr lang="pl-PL" b="0" i="0" dirty="0">
                <a:solidFill>
                  <a:srgbClr val="292929"/>
                </a:solidFill>
                <a:effectLst/>
                <a:latin typeface="source-serif-pro"/>
              </a:rPr>
              <a:t>Ten model </a:t>
            </a:r>
            <a:r>
              <a:rPr lang="pl-PL" b="0" i="0" u="sng" dirty="0">
                <a:solidFill>
                  <a:srgbClr val="292929"/>
                </a:solidFill>
                <a:effectLst/>
                <a:latin typeface="source-serif-pro"/>
              </a:rPr>
              <a:t>wykorzystuje dane z przeszłości do prognozowania przyszłych wartości poprzez dopasowanie równania liniowego do danych i użycie równania do prognozowania</a:t>
            </a:r>
            <a:r>
              <a:rPr lang="pl-PL" b="0" i="0" dirty="0">
                <a:solidFill>
                  <a:srgbClr val="292929"/>
                </a:solidFill>
                <a:effectLst/>
                <a:latin typeface="source-serif-pro"/>
              </a:rPr>
              <a:t>. </a:t>
            </a:r>
          </a:p>
          <a:p>
            <a:endParaRPr lang="pl-PL" dirty="0">
              <a:solidFill>
                <a:srgbClr val="292929"/>
              </a:solidFill>
              <a:latin typeface="source-serif-pro"/>
            </a:endParaRPr>
          </a:p>
          <a:p>
            <a:r>
              <a:rPr lang="pl-PL" b="0" i="0" dirty="0">
                <a:solidFill>
                  <a:srgbClr val="292929"/>
                </a:solidFill>
                <a:effectLst/>
                <a:latin typeface="source-serif-pro"/>
              </a:rPr>
              <a:t>Inną metodą statystyczną </a:t>
            </a:r>
            <a:r>
              <a:rPr lang="pl-PL" b="1" i="0" dirty="0">
                <a:solidFill>
                  <a:srgbClr val="292929"/>
                </a:solidFill>
                <a:effectLst/>
                <a:latin typeface="source-serif-pro"/>
              </a:rPr>
              <a:t>jest metoda Dekompozycji </a:t>
            </a:r>
            <a:r>
              <a:rPr lang="pl-PL" b="1" dirty="0">
                <a:solidFill>
                  <a:srgbClr val="292929"/>
                </a:solidFill>
                <a:latin typeface="source-serif-pro"/>
              </a:rPr>
              <a:t>S</a:t>
            </a:r>
            <a:r>
              <a:rPr lang="pl-PL" b="1" i="0" dirty="0">
                <a:solidFill>
                  <a:srgbClr val="292929"/>
                </a:solidFill>
                <a:effectLst/>
                <a:latin typeface="source-serif-pro"/>
              </a:rPr>
              <a:t>ezonowej</a:t>
            </a:r>
            <a:r>
              <a:rPr lang="pl-PL" b="0" i="0" dirty="0">
                <a:solidFill>
                  <a:srgbClr val="292929"/>
                </a:solidFill>
                <a:effectLst/>
                <a:latin typeface="source-serif-pro"/>
              </a:rPr>
              <a:t>, </a:t>
            </a:r>
            <a:r>
              <a:rPr lang="pl-PL" b="0" i="0" u="sng" dirty="0">
                <a:solidFill>
                  <a:srgbClr val="292929"/>
                </a:solidFill>
                <a:effectLst/>
                <a:latin typeface="source-serif-pro"/>
              </a:rPr>
              <a:t>która dzieli dane na trendy, sezonowość i składniki rezydualne w celu uzyskania dokładniejszych prognoz.</a:t>
            </a:r>
            <a:endParaRPr lang="en-GB" u="sng" dirty="0"/>
          </a:p>
        </p:txBody>
      </p:sp>
      <p:pic>
        <p:nvPicPr>
          <p:cNvPr id="9" name="Obraz 8">
            <a:extLst>
              <a:ext uri="{FF2B5EF4-FFF2-40B4-BE49-F238E27FC236}">
                <a16:creationId xmlns:a16="http://schemas.microsoft.com/office/drawing/2014/main" id="{0A12995A-932C-034E-1322-61D37CE4666F}"/>
              </a:ext>
            </a:extLst>
          </p:cNvPr>
          <p:cNvPicPr>
            <a:picLocks noChangeAspect="1"/>
          </p:cNvPicPr>
          <p:nvPr/>
        </p:nvPicPr>
        <p:blipFill>
          <a:blip r:embed="rId2"/>
          <a:stretch>
            <a:fillRect/>
          </a:stretch>
        </p:blipFill>
        <p:spPr>
          <a:xfrm>
            <a:off x="4122916" y="4491417"/>
            <a:ext cx="5800725" cy="2324100"/>
          </a:xfrm>
          <a:prstGeom prst="rect">
            <a:avLst/>
          </a:prstGeom>
        </p:spPr>
      </p:pic>
    </p:spTree>
    <p:extLst>
      <p:ext uri="{BB962C8B-B14F-4D97-AF65-F5344CB8AC3E}">
        <p14:creationId xmlns:p14="http://schemas.microsoft.com/office/powerpoint/2010/main" val="29693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0CAB884-B07B-89B9-39BE-704F5437CB58}"/>
              </a:ext>
            </a:extLst>
          </p:cNvPr>
          <p:cNvSpPr txBox="1"/>
          <p:nvPr/>
        </p:nvSpPr>
        <p:spPr>
          <a:xfrm>
            <a:off x="2765738" y="272533"/>
            <a:ext cx="6098146" cy="400110"/>
          </a:xfrm>
          <a:prstGeom prst="rect">
            <a:avLst/>
          </a:prstGeom>
          <a:noFill/>
        </p:spPr>
        <p:txBody>
          <a:bodyPr wrap="square">
            <a:spAutoFit/>
          </a:bodyPr>
          <a:lstStyle/>
          <a:p>
            <a:r>
              <a:rPr lang="pl-PL" sz="2000" b="1" i="0" dirty="0">
                <a:solidFill>
                  <a:srgbClr val="00B0F0"/>
                </a:solidFill>
                <a:effectLst/>
                <a:latin typeface="source-serif-pro"/>
              </a:rPr>
              <a:t>Prognozowanie szeregów czasowych a regresja</a:t>
            </a:r>
            <a:endParaRPr lang="en-GB" sz="2000" dirty="0">
              <a:solidFill>
                <a:srgbClr val="00B0F0"/>
              </a:solidFill>
            </a:endParaRPr>
          </a:p>
        </p:txBody>
      </p:sp>
      <p:sp>
        <p:nvSpPr>
          <p:cNvPr id="5" name="pole tekstowe 4">
            <a:extLst>
              <a:ext uri="{FF2B5EF4-FFF2-40B4-BE49-F238E27FC236}">
                <a16:creationId xmlns:a16="http://schemas.microsoft.com/office/drawing/2014/main" id="{9E373AD0-E846-1FE4-FE15-A6C1738D1186}"/>
              </a:ext>
            </a:extLst>
          </p:cNvPr>
          <p:cNvSpPr txBox="1"/>
          <p:nvPr/>
        </p:nvSpPr>
        <p:spPr>
          <a:xfrm>
            <a:off x="927279" y="893063"/>
            <a:ext cx="10676586" cy="3970318"/>
          </a:xfrm>
          <a:prstGeom prst="rect">
            <a:avLst/>
          </a:prstGeom>
          <a:noFill/>
        </p:spPr>
        <p:txBody>
          <a:bodyPr wrap="square">
            <a:spAutoFit/>
          </a:bodyPr>
          <a:lstStyle/>
          <a:p>
            <a:pPr algn="l"/>
            <a:r>
              <a:rPr lang="pl-PL" b="1" i="0" dirty="0">
                <a:solidFill>
                  <a:srgbClr val="292929"/>
                </a:solidFill>
                <a:effectLst/>
                <a:latin typeface="source-serif-pro"/>
              </a:rPr>
              <a:t>Analiza szeregów czasowych i regresja </a:t>
            </a:r>
            <a:r>
              <a:rPr lang="pl-PL" b="0" i="0" dirty="0">
                <a:solidFill>
                  <a:srgbClr val="292929"/>
                </a:solidFill>
                <a:effectLst/>
                <a:latin typeface="source-serif-pro"/>
              </a:rPr>
              <a:t>to dwie techniki statystyczne, które są powszechnie </a:t>
            </a:r>
            <a:r>
              <a:rPr lang="pl-PL" b="0" i="0" u="sng" dirty="0">
                <a:solidFill>
                  <a:srgbClr val="292929"/>
                </a:solidFill>
                <a:effectLst/>
                <a:latin typeface="source-serif-pro"/>
              </a:rPr>
              <a:t>stosowane w analizie danych i modelowaniu predykcyjnym.</a:t>
            </a:r>
            <a:r>
              <a:rPr lang="pl-PL" b="0" i="0" dirty="0">
                <a:solidFill>
                  <a:srgbClr val="292929"/>
                </a:solidFill>
                <a:effectLst/>
                <a:latin typeface="source-serif-pro"/>
              </a:rPr>
              <a:t> Są one jednak używane do różnych typów problemów i obejmują różne podejścia do modelowania i analizy.</a:t>
            </a:r>
          </a:p>
          <a:p>
            <a:pPr algn="l"/>
            <a:endParaRPr lang="pl-PL" b="0" i="0" dirty="0">
              <a:solidFill>
                <a:srgbClr val="292929"/>
              </a:solidFill>
              <a:effectLst/>
              <a:latin typeface="source-serif-pro"/>
            </a:endParaRPr>
          </a:p>
          <a:p>
            <a:pPr algn="l"/>
            <a:r>
              <a:rPr lang="pl-PL" b="0" i="0" dirty="0">
                <a:solidFill>
                  <a:srgbClr val="292929"/>
                </a:solidFill>
                <a:effectLst/>
                <a:latin typeface="source-serif-pro"/>
              </a:rPr>
              <a:t>Analiza szeregów czasowych to statystyczna metoda analizy i modelowania danych zależnych od czasu. </a:t>
            </a:r>
            <a:r>
              <a:rPr lang="pl-PL" b="0" i="0" u="sng" dirty="0">
                <a:solidFill>
                  <a:srgbClr val="292929"/>
                </a:solidFill>
                <a:effectLst/>
                <a:latin typeface="source-serif-pro"/>
              </a:rPr>
              <a:t>Dane szeregów czasowych składają się z obserwacji zmiennej w czasie</a:t>
            </a:r>
            <a:r>
              <a:rPr lang="pl-PL" b="0" i="0" dirty="0">
                <a:solidFill>
                  <a:srgbClr val="292929"/>
                </a:solidFill>
                <a:effectLst/>
                <a:latin typeface="source-serif-pro"/>
              </a:rPr>
              <a:t>, takiej jak dzienne ceny akcji lub miesięczne dane dotyczące sprzedaży. </a:t>
            </a:r>
          </a:p>
          <a:p>
            <a:pPr algn="l"/>
            <a:endParaRPr lang="pl-PL" dirty="0">
              <a:solidFill>
                <a:srgbClr val="292929"/>
              </a:solidFill>
              <a:latin typeface="source-serif-pro"/>
            </a:endParaRPr>
          </a:p>
          <a:p>
            <a:pPr algn="l"/>
            <a:r>
              <a:rPr lang="pl-PL" b="1" i="0" dirty="0">
                <a:solidFill>
                  <a:srgbClr val="292929"/>
                </a:solidFill>
                <a:effectLst/>
                <a:latin typeface="source-serif-pro"/>
              </a:rPr>
              <a:t>Analiza szeregów czasowych obejmuje identyfikowanie wzorców i trendów w danych oraz wykorzystywanie tych wzorców do </a:t>
            </a:r>
            <a:r>
              <a:rPr lang="pl-PL" b="1" i="0" u="sng" dirty="0">
                <a:solidFill>
                  <a:srgbClr val="292929"/>
                </a:solidFill>
                <a:effectLst/>
                <a:latin typeface="source-serif-pro"/>
              </a:rPr>
              <a:t>przewidywania przyszłych wartości zmiennej. </a:t>
            </a:r>
          </a:p>
          <a:p>
            <a:pPr algn="l"/>
            <a:endParaRPr lang="pl-PL" dirty="0">
              <a:solidFill>
                <a:srgbClr val="292929"/>
              </a:solidFill>
              <a:latin typeface="source-serif-pro"/>
            </a:endParaRPr>
          </a:p>
          <a:p>
            <a:pPr algn="l"/>
            <a:r>
              <a:rPr lang="pl-PL" b="0" i="0" dirty="0">
                <a:solidFill>
                  <a:srgbClr val="292929"/>
                </a:solidFill>
                <a:effectLst/>
                <a:latin typeface="source-serif-pro"/>
              </a:rPr>
              <a:t>Modele szeregów czasowych są często używane w takich dziedzinach, jak ekonomia, finanse i meteorologia, gdzie dane są gromadzone w czasie i istnieje potrzeba prognozowania przyszłych wartości lub zrozumienia, jak zmienna będąca przedmiotem zainteresowania zmienia się w czasie.</a:t>
            </a:r>
          </a:p>
        </p:txBody>
      </p:sp>
      <p:sp>
        <p:nvSpPr>
          <p:cNvPr id="7" name="pole tekstowe 6">
            <a:extLst>
              <a:ext uri="{FF2B5EF4-FFF2-40B4-BE49-F238E27FC236}">
                <a16:creationId xmlns:a16="http://schemas.microsoft.com/office/drawing/2014/main" id="{ADCF8EA9-F223-02D3-AEA4-95424CDE560E}"/>
              </a:ext>
            </a:extLst>
          </p:cNvPr>
          <p:cNvSpPr txBox="1"/>
          <p:nvPr/>
        </p:nvSpPr>
        <p:spPr>
          <a:xfrm>
            <a:off x="927279" y="5083801"/>
            <a:ext cx="10221532" cy="923330"/>
          </a:xfrm>
          <a:prstGeom prst="rect">
            <a:avLst/>
          </a:prstGeom>
          <a:noFill/>
        </p:spPr>
        <p:txBody>
          <a:bodyPr wrap="square">
            <a:spAutoFit/>
          </a:bodyPr>
          <a:lstStyle/>
          <a:p>
            <a:r>
              <a:rPr lang="pl-PL" b="1" i="0" dirty="0">
                <a:solidFill>
                  <a:srgbClr val="292929"/>
                </a:solidFill>
                <a:effectLst/>
                <a:latin typeface="source-serif-pro"/>
              </a:rPr>
              <a:t>Regresja</a:t>
            </a:r>
            <a:r>
              <a:rPr lang="pl-PL" b="0" i="0" dirty="0">
                <a:solidFill>
                  <a:srgbClr val="292929"/>
                </a:solidFill>
                <a:effectLst/>
                <a:latin typeface="source-serif-pro"/>
              </a:rPr>
              <a:t> to metoda statystyczna używana do modelowania zależności między zmienną zależną a jedną lub większą liczbą zmiennych niezależnych. Modele regresji służą do przewidywania wartości zmiennej zależnej na podstawie wartości zmiennych niezależnych. </a:t>
            </a:r>
            <a:endParaRPr lang="en-GB" dirty="0"/>
          </a:p>
        </p:txBody>
      </p:sp>
    </p:spTree>
    <p:extLst>
      <p:ext uri="{BB962C8B-B14F-4D97-AF65-F5344CB8AC3E}">
        <p14:creationId xmlns:p14="http://schemas.microsoft.com/office/powerpoint/2010/main" val="300739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D02730B-1A7E-BB40-0B09-E7994D827DE5}"/>
              </a:ext>
            </a:extLst>
          </p:cNvPr>
          <p:cNvSpPr txBox="1"/>
          <p:nvPr/>
        </p:nvSpPr>
        <p:spPr>
          <a:xfrm>
            <a:off x="2546796" y="375564"/>
            <a:ext cx="6098146" cy="400110"/>
          </a:xfrm>
          <a:prstGeom prst="rect">
            <a:avLst/>
          </a:prstGeom>
          <a:noFill/>
        </p:spPr>
        <p:txBody>
          <a:bodyPr wrap="square">
            <a:spAutoFit/>
          </a:bodyPr>
          <a:lstStyle/>
          <a:p>
            <a:r>
              <a:rPr lang="pl-PL" sz="2000" b="1" i="0" dirty="0">
                <a:solidFill>
                  <a:srgbClr val="00B0F0"/>
                </a:solidFill>
                <a:effectLst/>
                <a:latin typeface="source-serif-pro"/>
              </a:rPr>
              <a:t>Addytywny i multiplikatywny rozkład sezonowy</a:t>
            </a:r>
            <a:endParaRPr lang="en-GB" sz="2000" dirty="0">
              <a:solidFill>
                <a:srgbClr val="00B0F0"/>
              </a:solidFill>
            </a:endParaRPr>
          </a:p>
        </p:txBody>
      </p:sp>
      <p:sp>
        <p:nvSpPr>
          <p:cNvPr id="5" name="pole tekstowe 4">
            <a:extLst>
              <a:ext uri="{FF2B5EF4-FFF2-40B4-BE49-F238E27FC236}">
                <a16:creationId xmlns:a16="http://schemas.microsoft.com/office/drawing/2014/main" id="{B2E3D533-B00F-5FA4-1A91-8CEAD00945BC}"/>
              </a:ext>
            </a:extLst>
          </p:cNvPr>
          <p:cNvSpPr txBox="1"/>
          <p:nvPr/>
        </p:nvSpPr>
        <p:spPr>
          <a:xfrm>
            <a:off x="759852" y="1859339"/>
            <a:ext cx="9672034" cy="3416320"/>
          </a:xfrm>
          <a:prstGeom prst="rect">
            <a:avLst/>
          </a:prstGeom>
          <a:noFill/>
        </p:spPr>
        <p:txBody>
          <a:bodyPr wrap="square">
            <a:spAutoFit/>
          </a:bodyPr>
          <a:lstStyle/>
          <a:p>
            <a:pPr algn="l"/>
            <a:r>
              <a:rPr lang="pl-PL" b="1" i="0" dirty="0">
                <a:solidFill>
                  <a:srgbClr val="C00000"/>
                </a:solidFill>
                <a:effectLst/>
                <a:latin typeface="source-serif-pro"/>
              </a:rPr>
              <a:t>Dekompozycja sezonowa </a:t>
            </a:r>
            <a:r>
              <a:rPr lang="pl-PL" b="0" i="0" dirty="0">
                <a:solidFill>
                  <a:srgbClr val="292929"/>
                </a:solidFill>
                <a:effectLst/>
                <a:latin typeface="source-serif-pro"/>
              </a:rPr>
              <a:t>to metoda statystyczna używana do dekompozycji szeregu czasowego na jego części składowe: trend, sezonowość i reszty.</a:t>
            </a:r>
          </a:p>
          <a:p>
            <a:pPr algn="l"/>
            <a:endParaRPr lang="pl-PL" dirty="0">
              <a:solidFill>
                <a:srgbClr val="292929"/>
              </a:solidFill>
              <a:latin typeface="source-serif-pro"/>
            </a:endParaRPr>
          </a:p>
          <a:p>
            <a:pPr algn="l"/>
            <a:r>
              <a:rPr lang="pl-PL" b="0" i="0" dirty="0">
                <a:solidFill>
                  <a:srgbClr val="292929"/>
                </a:solidFill>
                <a:effectLst/>
                <a:latin typeface="source-serif-pro"/>
              </a:rPr>
              <a:t> Istnieją dwa główne typy rozkładu sezonowego: addytywny i multiplikatywny.</a:t>
            </a:r>
          </a:p>
          <a:p>
            <a:pPr algn="l"/>
            <a:endParaRPr lang="pl-PL" b="0" i="0" dirty="0">
              <a:solidFill>
                <a:srgbClr val="292929"/>
              </a:solidFill>
              <a:effectLst/>
              <a:latin typeface="source-serif-pro"/>
            </a:endParaRPr>
          </a:p>
          <a:p>
            <a:pPr algn="l"/>
            <a:r>
              <a:rPr lang="pl-PL" b="1" i="0" dirty="0">
                <a:solidFill>
                  <a:srgbClr val="C00000"/>
                </a:solidFill>
                <a:effectLst/>
                <a:latin typeface="source-serif-pro"/>
              </a:rPr>
              <a:t>Addytywny rozkład sezonowy </a:t>
            </a:r>
            <a:r>
              <a:rPr lang="pl-PL" b="0" i="0" dirty="0">
                <a:solidFill>
                  <a:srgbClr val="292929"/>
                </a:solidFill>
                <a:effectLst/>
                <a:latin typeface="source-serif-pro"/>
              </a:rPr>
              <a:t>polega na zastosowaniu modelu addytywnego, w którym </a:t>
            </a:r>
            <a:r>
              <a:rPr lang="pl-PL" b="1" i="0" dirty="0">
                <a:solidFill>
                  <a:srgbClr val="292929"/>
                </a:solidFill>
                <a:effectLst/>
                <a:latin typeface="source-serif-pro"/>
              </a:rPr>
              <a:t>trend, sezonowość i reszty są sumowane w celu uzyskania obserwowanych szeregów czasowych</a:t>
            </a:r>
            <a:r>
              <a:rPr lang="pl-PL" b="0" i="0" dirty="0">
                <a:solidFill>
                  <a:srgbClr val="292929"/>
                </a:solidFill>
                <a:effectLst/>
                <a:latin typeface="source-serif-pro"/>
              </a:rPr>
              <a:t>. Jest to często używane, gdy wielkość trendu i sezonowość nie zmieniają się w czasie.</a:t>
            </a:r>
          </a:p>
          <a:p>
            <a:pPr algn="l"/>
            <a:endParaRPr lang="pl-PL" b="0" i="0" dirty="0">
              <a:solidFill>
                <a:srgbClr val="292929"/>
              </a:solidFill>
              <a:effectLst/>
              <a:latin typeface="source-serif-pro"/>
            </a:endParaRPr>
          </a:p>
          <a:p>
            <a:pPr algn="l"/>
            <a:r>
              <a:rPr lang="pl-PL" b="1" i="0" dirty="0">
                <a:solidFill>
                  <a:srgbClr val="C00000"/>
                </a:solidFill>
                <a:effectLst/>
                <a:latin typeface="source-serif-pro"/>
              </a:rPr>
              <a:t>Multiplikatywna dekompozycja sezonowa</a:t>
            </a:r>
            <a:r>
              <a:rPr lang="pl-PL" b="1" i="0" dirty="0">
                <a:solidFill>
                  <a:srgbClr val="292929"/>
                </a:solidFill>
                <a:effectLst/>
                <a:latin typeface="source-serif-pro"/>
              </a:rPr>
              <a:t> </a:t>
            </a:r>
            <a:r>
              <a:rPr lang="pl-PL" b="0" i="0" dirty="0">
                <a:solidFill>
                  <a:srgbClr val="292929"/>
                </a:solidFill>
                <a:effectLst/>
                <a:latin typeface="source-serif-pro"/>
              </a:rPr>
              <a:t>polega na zastosowaniu modelu multiplikatywnego, w którym </a:t>
            </a:r>
            <a:r>
              <a:rPr lang="pl-PL" b="1" i="0" dirty="0">
                <a:solidFill>
                  <a:srgbClr val="292929"/>
                </a:solidFill>
                <a:effectLst/>
                <a:latin typeface="source-serif-pro"/>
              </a:rPr>
              <a:t>trend, sezonowość i reszty są mnożone razem w celu uzyskania obserwowanych szeregów czasowych.</a:t>
            </a:r>
            <a:r>
              <a:rPr lang="pl-PL" b="0" i="0" dirty="0">
                <a:solidFill>
                  <a:srgbClr val="292929"/>
                </a:solidFill>
                <a:effectLst/>
                <a:latin typeface="source-serif-pro"/>
              </a:rPr>
              <a:t> Jest to często używane, gdy wielkość trendu i sezonowości zmienia się w czasie.</a:t>
            </a:r>
          </a:p>
        </p:txBody>
      </p:sp>
    </p:spTree>
    <p:extLst>
      <p:ext uri="{BB962C8B-B14F-4D97-AF65-F5344CB8AC3E}">
        <p14:creationId xmlns:p14="http://schemas.microsoft.com/office/powerpoint/2010/main" val="225569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DD6DB587-BDF8-8D88-C553-099BFDF37091}"/>
              </a:ext>
            </a:extLst>
          </p:cNvPr>
          <p:cNvSpPr txBox="1"/>
          <p:nvPr/>
        </p:nvSpPr>
        <p:spPr>
          <a:xfrm>
            <a:off x="686873" y="1379291"/>
            <a:ext cx="10818254" cy="4524315"/>
          </a:xfrm>
          <a:prstGeom prst="rect">
            <a:avLst/>
          </a:prstGeom>
          <a:noFill/>
        </p:spPr>
        <p:txBody>
          <a:bodyPr wrap="square">
            <a:spAutoFit/>
          </a:bodyPr>
          <a:lstStyle/>
          <a:p>
            <a:pPr algn="l"/>
            <a:r>
              <a:rPr lang="pl-PL" dirty="0">
                <a:solidFill>
                  <a:srgbClr val="292929"/>
                </a:solidFill>
                <a:latin typeface="source-serif-pro"/>
              </a:rPr>
              <a:t>P</a:t>
            </a:r>
            <a:r>
              <a:rPr lang="pl-PL" b="0" i="0" dirty="0">
                <a:solidFill>
                  <a:srgbClr val="292929"/>
                </a:solidFill>
                <a:effectLst/>
                <a:latin typeface="source-serif-pro"/>
              </a:rPr>
              <a:t>rzykład addytywnego rozkładu sezonowego:</a:t>
            </a:r>
          </a:p>
          <a:p>
            <a:pPr algn="l"/>
            <a:endParaRPr lang="pl-PL" b="0" i="0" dirty="0">
              <a:solidFill>
                <a:srgbClr val="292929"/>
              </a:solidFill>
              <a:effectLst/>
              <a:latin typeface="source-serif-pro"/>
            </a:endParaRPr>
          </a:p>
          <a:p>
            <a:pPr algn="l">
              <a:buFont typeface="Arial" panose="020B0604020202020204" pitchFamily="34" charset="0"/>
              <a:buChar char="•"/>
            </a:pPr>
            <a:r>
              <a:rPr lang="pl-PL" b="0" i="0" dirty="0">
                <a:solidFill>
                  <a:srgbClr val="292929"/>
                </a:solidFill>
                <a:effectLst/>
                <a:latin typeface="source-serif-pro"/>
              </a:rPr>
              <a:t>Dane dotyczące sprzedaży w sklepie detalicznym, które pokazują stały wzrost sprzedaży w okresie świątecznym (np. w listopadzie i grudniu) oraz spadek sprzedaży w miesiącach letnich (np. w czerwcu, lipcu i sierpniu). Składnik trendu może pokazywać ogólny wzrost sprzedaży w czasie, podczas gdy </a:t>
            </a:r>
            <a:r>
              <a:rPr lang="pl-PL" b="1" i="0" dirty="0">
                <a:solidFill>
                  <a:srgbClr val="292929"/>
                </a:solidFill>
                <a:effectLst/>
                <a:latin typeface="source-serif-pro"/>
              </a:rPr>
              <a:t>składnik sezonowości przedstawia przewidywalne wahania sprzedaży związane z sezonem wakacyjnym i miesiącami letnimi</a:t>
            </a:r>
            <a:r>
              <a:rPr lang="pl-PL" b="0" i="0" dirty="0">
                <a:solidFill>
                  <a:srgbClr val="292929"/>
                </a:solidFill>
                <a:effectLst/>
                <a:latin typeface="source-serif-pro"/>
              </a:rPr>
              <a:t>.</a:t>
            </a:r>
          </a:p>
          <a:p>
            <a:pPr algn="l">
              <a:buFont typeface="Arial" panose="020B0604020202020204" pitchFamily="34" charset="0"/>
              <a:buChar char="•"/>
            </a:pPr>
            <a:endParaRPr lang="pl-PL" b="0" i="0" dirty="0">
              <a:solidFill>
                <a:srgbClr val="292929"/>
              </a:solidFill>
              <a:effectLst/>
              <a:latin typeface="source-serif-pro"/>
            </a:endParaRPr>
          </a:p>
          <a:p>
            <a:pPr algn="l"/>
            <a:endParaRPr lang="pl-PL" b="0" i="0" dirty="0">
              <a:solidFill>
                <a:srgbClr val="292929"/>
              </a:solidFill>
              <a:effectLst/>
              <a:latin typeface="source-serif-pro"/>
            </a:endParaRPr>
          </a:p>
          <a:p>
            <a:pPr algn="l"/>
            <a:endParaRPr lang="pl-PL" dirty="0">
              <a:solidFill>
                <a:srgbClr val="292929"/>
              </a:solidFill>
              <a:latin typeface="source-serif-pro"/>
            </a:endParaRPr>
          </a:p>
          <a:p>
            <a:pPr algn="l"/>
            <a:endParaRPr lang="pl-PL" b="0" i="0" dirty="0">
              <a:solidFill>
                <a:srgbClr val="292929"/>
              </a:solidFill>
              <a:effectLst/>
              <a:latin typeface="source-serif-pro"/>
            </a:endParaRPr>
          </a:p>
          <a:p>
            <a:pPr algn="l"/>
            <a:r>
              <a:rPr lang="pl-PL" b="0" i="0" dirty="0">
                <a:solidFill>
                  <a:srgbClr val="292929"/>
                </a:solidFill>
                <a:effectLst/>
                <a:latin typeface="source-serif-pro"/>
              </a:rPr>
              <a:t>Przykład multiplikatywnego rozkładu sezonowego:</a:t>
            </a:r>
          </a:p>
          <a:p>
            <a:pPr algn="l"/>
            <a:endParaRPr lang="pl-PL" b="0" i="0" dirty="0">
              <a:solidFill>
                <a:srgbClr val="292929"/>
              </a:solidFill>
              <a:effectLst/>
              <a:latin typeface="source-serif-pro"/>
            </a:endParaRPr>
          </a:p>
          <a:p>
            <a:pPr algn="l">
              <a:buFont typeface="Arial" panose="020B0604020202020204" pitchFamily="34" charset="0"/>
              <a:buChar char="•"/>
            </a:pPr>
            <a:r>
              <a:rPr lang="pl-PL" b="0" i="0" dirty="0">
                <a:solidFill>
                  <a:srgbClr val="292929"/>
                </a:solidFill>
                <a:effectLst/>
                <a:latin typeface="source-serif-pro"/>
              </a:rPr>
              <a:t>Dane dotyczące zużycia energii elektrycznej, które pokazują stały wzrost zużycia w miesiącach letnich (ze względu na klimatyzację) i spadek zużycia w miesiącach zimowych (ze względu na mniejsze zapotrzebowanie na ogrzewanie). Składnik trendu może pokazywać ogólny wzrost konsumpcji w czasie, podczas gdy </a:t>
            </a:r>
            <a:r>
              <a:rPr lang="pl-PL" b="1" i="0" dirty="0">
                <a:solidFill>
                  <a:srgbClr val="292929"/>
                </a:solidFill>
                <a:effectLst/>
                <a:latin typeface="source-serif-pro"/>
              </a:rPr>
              <a:t>składnik sezonowości przedstawia przewidywalne wahania zużycia wynikające z różnych pór roku.</a:t>
            </a:r>
          </a:p>
        </p:txBody>
      </p:sp>
    </p:spTree>
    <p:extLst>
      <p:ext uri="{BB962C8B-B14F-4D97-AF65-F5344CB8AC3E}">
        <p14:creationId xmlns:p14="http://schemas.microsoft.com/office/powerpoint/2010/main" val="291422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5CE3EE60-AE92-7F0D-63D0-D631A001517F}"/>
              </a:ext>
            </a:extLst>
          </p:cNvPr>
          <p:cNvPicPr>
            <a:picLocks noChangeAspect="1"/>
          </p:cNvPicPr>
          <p:nvPr/>
        </p:nvPicPr>
        <p:blipFill>
          <a:blip r:embed="rId2"/>
          <a:stretch>
            <a:fillRect/>
          </a:stretch>
        </p:blipFill>
        <p:spPr>
          <a:xfrm>
            <a:off x="2299897" y="128789"/>
            <a:ext cx="7293077" cy="6600696"/>
          </a:xfrm>
          <a:prstGeom prst="rect">
            <a:avLst/>
          </a:prstGeom>
        </p:spPr>
      </p:pic>
    </p:spTree>
    <p:extLst>
      <p:ext uri="{BB962C8B-B14F-4D97-AF65-F5344CB8AC3E}">
        <p14:creationId xmlns:p14="http://schemas.microsoft.com/office/powerpoint/2010/main" val="26839277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C02A7296B43274A9902EEFE6B56D06D" ma:contentTypeVersion="4" ma:contentTypeDescription="Utwórz nowy dokument." ma:contentTypeScope="" ma:versionID="ade2107371280a0cad3311aa023f9e03">
  <xsd:schema xmlns:xsd="http://www.w3.org/2001/XMLSchema" xmlns:xs="http://www.w3.org/2001/XMLSchema" xmlns:p="http://schemas.microsoft.com/office/2006/metadata/properties" xmlns:ns2="9813fa07-d397-4831-b286-f81540cf046a" targetNamespace="http://schemas.microsoft.com/office/2006/metadata/properties" ma:root="true" ma:fieldsID="11d090665d10b4431f292b0290fd0da2" ns2:_="">
    <xsd:import namespace="9813fa07-d397-4831-b286-f81540cf04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3fa07-d397-4831-b286-f81540cf04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336CA7-BA46-4785-8778-3D0C3D3AF1C7}"/>
</file>

<file path=customXml/itemProps2.xml><?xml version="1.0" encoding="utf-8"?>
<ds:datastoreItem xmlns:ds="http://schemas.openxmlformats.org/officeDocument/2006/customXml" ds:itemID="{B7B51853-D553-4E34-8004-0A10745A11D5}"/>
</file>

<file path=customXml/itemProps3.xml><?xml version="1.0" encoding="utf-8"?>
<ds:datastoreItem xmlns:ds="http://schemas.openxmlformats.org/officeDocument/2006/customXml" ds:itemID="{3BF32D29-D118-4DDC-BFC4-2092DDDC05F9}"/>
</file>

<file path=docProps/app.xml><?xml version="1.0" encoding="utf-8"?>
<Properties xmlns="http://schemas.openxmlformats.org/officeDocument/2006/extended-properties" xmlns:vt="http://schemas.openxmlformats.org/officeDocument/2006/docPropsVTypes">
  <TotalTime>256</TotalTime>
  <Words>2631</Words>
  <Application>Microsoft Office PowerPoint</Application>
  <PresentationFormat>Panoramiczny</PresentationFormat>
  <Paragraphs>163</Paragraphs>
  <Slides>33</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33</vt:i4>
      </vt:variant>
    </vt:vector>
  </HeadingPairs>
  <TitlesOfParts>
    <vt:vector size="40" baseType="lpstr">
      <vt:lpstr>Aptos</vt:lpstr>
      <vt:lpstr>Aptos Display</vt:lpstr>
      <vt:lpstr>Arial</vt:lpstr>
      <vt:lpstr>sohne</vt:lpstr>
      <vt:lpstr>source-serif-pro</vt:lpstr>
      <vt:lpstr>system-ui</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Kruk</dc:creator>
  <cp:lastModifiedBy>Marek Kruk</cp:lastModifiedBy>
  <cp:revision>14</cp:revision>
  <dcterms:created xsi:type="dcterms:W3CDTF">2024-12-03T21:15:28Z</dcterms:created>
  <dcterms:modified xsi:type="dcterms:W3CDTF">2024-12-04T10:24:24Z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0x010100EC02A7296B43274A9902EEFE6B56D06D</vt:lpwstr>
  </property>
</Properties>
</file>