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6F3FD3-78DF-4ECF-8481-DC4D72C0B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92B3975-94C1-4D2D-B9BA-0F8140B8A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A8947F-81B5-4686-947F-839C607C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E63B21-60E0-43D6-9834-0C0DE2FC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65DCBD-568A-4F02-861F-F411C1DF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6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2DC9DD-566E-49DB-AB15-5C421975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EC5610-3902-41DC-B45F-F1B48D62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2876D2-6FB7-4C6D-A91C-9521AD4B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155578-2DFB-4779-A37D-D244B100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7C6FC0-144E-48EA-B761-132FAE5A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F1E9112-9357-4899-A678-EBEBBCEB5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C3449A-EA42-4545-A636-88A9DF00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F4FF88-D1E7-4313-8781-9090618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3817C6-99C5-42E2-9CD9-C6785087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69DEF-2B07-43DE-8289-B6413AF6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8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36412-5569-4086-8C8F-FC143374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1434A8-C4B0-497A-8AE6-62236644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6E471C-3AA2-452A-A60C-E85FE222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86BC64-D1A4-41B9-AFDB-32FBC54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1EAF13-7289-445E-937A-F854746E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07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658AE8-3A9A-4F64-9529-4C32AC26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2DA72C-A9BC-4397-AA64-DA2E782F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E7E7AA-A288-4EED-9888-D191E858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1DE5A5-987C-4E20-A747-A9F97295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8451AB-E7E1-4217-B76E-C9F5CC91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3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480B91-1D6E-454C-87DE-8CF9A30B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F4009F-99F9-4772-8175-D1BC622F9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351655-2F29-4FB4-B7E9-D04327851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9CDFF9-86AC-42A8-8547-E6E5636D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9F0747D-3477-4D21-BFC9-8462CD76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6CFCAE-E82A-4C13-AB18-06243629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315E76-85CB-480B-8912-C3C31416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1D709C-728B-4B9A-BA07-2F25A8C1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42D4DB-BEB0-4318-95C8-D2A898B0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01790A5-6BD6-46BD-8A7B-D38488297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51F8AB-95A9-438F-A512-F51FE3690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99A3CAA-FB2C-42BC-99CF-2BA185F5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4D76F75-883C-40E1-8405-A615844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FC6AE72-5AFA-467C-9E50-B6A85BCF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0FE9DE-C58D-4CFD-A327-1B326AD8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96A8E8A-86BF-46D4-927D-0DDC2D0D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969AE7-AAF7-405B-9CEF-40E27233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9792729-72A5-4880-B0C8-C7E4CC75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0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BD126B8-6EDC-4060-B339-5B81AED8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1962125-1D75-437E-8E81-8F54497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43B6C4-C313-44B6-B901-346435D1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085BC4-305C-492B-A8B1-4455C6C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E7D928-1BF1-4D81-B4D8-4194F014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6C103D-E350-4157-956C-53791D8C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4B88C1-849D-4E1A-A06A-0400C16C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630E2E-1EE6-48BB-9402-85F75B1A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B1A4AD-BD0A-414D-95BB-CB1490F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5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08166-E243-4FE9-B792-2344CA42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B8FBC19-75FF-4E04-A9AB-E86C258B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B8441B-24DF-4CC0-BF09-7D92E17B4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F1435A1-9127-4804-AC93-1C8CAE3A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5607DAB-1EDB-4C7E-BB53-31C6988B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ED94E0-7DC9-4757-90EB-F28645CB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7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2F0AD7-9C23-45E0-A18F-F276B566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D0010F-FFF5-4865-BB55-B73A6D13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6EF028-B787-4ED2-800C-EB65C8159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7AEB-F595-46EE-B6DC-E022A75610A7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93F395-8A55-4F0A-BC8E-8DC0A242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2CBC9A-C767-49D2-A31F-79CEE5EE5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C01F-5F0B-4186-A87B-0B83E717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693E588-8FAE-4CFA-AB7D-41C929BAA747}"/>
              </a:ext>
            </a:extLst>
          </p:cNvPr>
          <p:cNvSpPr txBox="1"/>
          <p:nvPr/>
        </p:nvSpPr>
        <p:spPr>
          <a:xfrm>
            <a:off x="2073244" y="651850"/>
            <a:ext cx="50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FF0000"/>
                </a:solidFill>
              </a:rPr>
              <a:t>Praca: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73AB1F9-13AE-4D36-960D-C28B4AC995C5}"/>
              </a:ext>
            </a:extLst>
          </p:cNvPr>
          <p:cNvSpPr txBox="1"/>
          <p:nvPr/>
        </p:nvSpPr>
        <p:spPr>
          <a:xfrm>
            <a:off x="896293" y="1530036"/>
            <a:ext cx="5269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Zmień zestaw danych na:</a:t>
            </a:r>
          </a:p>
          <a:p>
            <a:endParaRPr lang="pl-PL" dirty="0"/>
          </a:p>
          <a:p>
            <a:r>
              <a:rPr lang="pl-PL" dirty="0"/>
              <a:t>A korzystając z kodu z przykładu, wykonaj analizę grupowania z mapą cieplną korelacji.
</a:t>
            </a:r>
          </a:p>
          <a:p>
            <a:endParaRPr lang="pl-PL" dirty="0"/>
          </a:p>
          <a:p>
            <a:r>
              <a:rPr lang="pl-PL" dirty="0">
                <a:solidFill>
                  <a:srgbClr val="FF0000"/>
                </a:solidFill>
              </a:rPr>
              <a:t>Problem do rozwiązania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Znajdź podział klastrów w zbiorze taksonów planktonu żyjących w Zalewie Wiślanym, które dają najwyższy wynik </a:t>
            </a:r>
            <a:r>
              <a:rPr lang="pl-PL" b="1" dirty="0"/>
              <a:t>Davies-</a:t>
            </a:r>
            <a:r>
              <a:rPr lang="pl-PL" b="1" dirty="0" err="1"/>
              <a:t>Bouldin</a:t>
            </a:r>
            <a:r>
              <a:rPr lang="pl-PL" b="1" dirty="0"/>
              <a:t> </a:t>
            </a:r>
            <a:r>
              <a:rPr lang="pl-PL" b="1" dirty="0" err="1"/>
              <a:t>score</a:t>
            </a:r>
            <a:r>
              <a:rPr lang="pl-PL" dirty="0"/>
              <a:t>.</a:t>
            </a:r>
          </a:p>
          <a:p>
            <a:r>
              <a:rPr lang="pl-PL" dirty="0"/>
              <a:t>Eksperymentuj parametrem </a:t>
            </a:r>
            <a:r>
              <a:rPr lang="pl-PL" dirty="0" err="1"/>
              <a:t>treshold</a:t>
            </a:r>
            <a:r>
              <a:rPr lang="pl-PL" dirty="0"/>
              <a:t> dla 5-7 klastrów.
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F7856DB-1696-488E-8992-4FBB2A1F299B}"/>
              </a:ext>
            </a:extLst>
          </p:cNvPr>
          <p:cNvSpPr txBox="1"/>
          <p:nvPr/>
        </p:nvSpPr>
        <p:spPr>
          <a:xfrm>
            <a:off x="995881" y="5513560"/>
            <a:ext cx="541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wyników z figurami i </a:t>
            </a:r>
            <a:r>
              <a:rPr lang="pl-PL" dirty="0" err="1"/>
              <a:t>outputs</a:t>
            </a:r>
            <a:r>
              <a:rPr lang="pl-PL" dirty="0"/>
              <a:t> wysyłaj do TEAMS.
</a:t>
            </a:r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99A8ABA-4BA4-1EFA-BCC0-BE43F9E1A07E}"/>
              </a:ext>
            </a:extLst>
          </p:cNvPr>
          <p:cNvSpPr txBox="1"/>
          <p:nvPr/>
        </p:nvSpPr>
        <p:spPr>
          <a:xfrm>
            <a:off x="995881" y="50921"/>
            <a:ext cx="7853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sz="2800" b="1" dirty="0">
                <a:solidFill>
                  <a:srgbClr val="FF0000"/>
                </a:solidFill>
                <a:latin typeface="zeitung"/>
              </a:rPr>
              <a:t>Grupowanie hierarchiczne z mapą cieplną korelacji</a:t>
            </a:r>
            <a:endParaRPr lang="en-GB" sz="2800" b="1" i="0" dirty="0">
              <a:solidFill>
                <a:srgbClr val="FF0000"/>
              </a:solidFill>
              <a:effectLst/>
              <a:latin typeface="zeitung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44BBF4E-7FDB-550A-64A0-704DAFE4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69"/>
          <a:stretch/>
        </p:blipFill>
        <p:spPr>
          <a:xfrm>
            <a:off x="3957873" y="1465275"/>
            <a:ext cx="2687370" cy="4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89B30A3-3044-454F-82DF-22A79455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84" y="270944"/>
            <a:ext cx="6676365" cy="51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9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3817CD4-C139-4564-A32B-8A47B86A3D88}"/>
              </a:ext>
            </a:extLst>
          </p:cNvPr>
          <p:cNvSpPr txBox="1"/>
          <p:nvPr/>
        </p:nvSpPr>
        <p:spPr>
          <a:xfrm>
            <a:off x="2156442" y="334677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Inter"/>
              </a:rPr>
              <a:t>Seaborn </a:t>
            </a:r>
            <a:r>
              <a:rPr lang="en-GB" dirty="0" err="1">
                <a:latin typeface="Inter"/>
              </a:rPr>
              <a:t>zawiera</a:t>
            </a:r>
            <a:r>
              <a:rPr lang="en-GB" dirty="0">
                <a:latin typeface="Inter"/>
              </a:rPr>
              <a:t> </a:t>
            </a:r>
            <a:r>
              <a:rPr lang="en-GB" dirty="0" err="1">
                <a:latin typeface="Inter"/>
              </a:rPr>
              <a:t>również</a:t>
            </a:r>
            <a:r>
              <a:rPr lang="en-GB" dirty="0">
                <a:latin typeface="Inter"/>
              </a:rPr>
              <a:t> </a:t>
            </a:r>
            <a:r>
              <a:rPr lang="en-GB" u="sng" dirty="0">
                <a:latin typeface="Inter"/>
              </a:rPr>
              <a:t>fun</a:t>
            </a:r>
            <a:r>
              <a:rPr lang="pl-PL" u="sng" dirty="0" err="1">
                <a:latin typeface="Inter"/>
              </a:rPr>
              <a:t>kcję</a:t>
            </a:r>
            <a:r>
              <a:rPr lang="en-GB" u="sng" dirty="0">
                <a:latin typeface="Inter"/>
              </a:rPr>
              <a:t> </a:t>
            </a:r>
            <a:r>
              <a:rPr lang="en-GB" b="1" i="1" u="sng" dirty="0" err="1">
                <a:effectLst/>
                <a:latin typeface="Inter"/>
              </a:rPr>
              <a:t>clustermap</a:t>
            </a:r>
            <a:r>
              <a:rPr lang="en-GB" b="1" i="0" u="sng" dirty="0">
                <a:effectLst/>
                <a:latin typeface="Inter"/>
              </a:rPr>
              <a:t> </a:t>
            </a:r>
            <a:r>
              <a:rPr lang="pl-PL" dirty="0">
                <a:latin typeface="Inter"/>
              </a:rPr>
              <a:t>, aby wykreślić mapy cieplne korelacji z dendrogramami.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B7F996-6D0A-4669-B92F-A17AF7E0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47" y="4329772"/>
            <a:ext cx="8001000" cy="7334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A6054DC-BD4A-4108-9DD5-623F2CE0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42" y="5423037"/>
            <a:ext cx="6303810" cy="85351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37A6480-3667-42DD-B858-866FB071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00" y="37797"/>
            <a:ext cx="4461095" cy="29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0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A495ECA-26FB-4853-BC7D-7EC85B02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786944"/>
            <a:ext cx="10544175" cy="41433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B21ABEA-6C36-4CC1-A3B5-2B056A24E5E0}"/>
              </a:ext>
            </a:extLst>
          </p:cNvPr>
          <p:cNvSpPr txBox="1"/>
          <p:nvPr/>
        </p:nvSpPr>
        <p:spPr>
          <a:xfrm>
            <a:off x="932507" y="271604"/>
            <a:ext cx="564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koniec oblicz metryki sprawdzania poprawności klastra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62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693E588-8FAE-4CFA-AB7D-41C929BAA747}"/>
              </a:ext>
            </a:extLst>
          </p:cNvPr>
          <p:cNvSpPr txBox="1"/>
          <p:nvPr/>
        </p:nvSpPr>
        <p:spPr>
          <a:xfrm>
            <a:off x="2073244" y="651850"/>
            <a:ext cx="50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FF0000"/>
                </a:solidFill>
              </a:rPr>
              <a:t>Praca: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9434F7A-0E7F-4102-AC11-31FC5FF5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62" y="1374618"/>
            <a:ext cx="5419395" cy="68016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73AB1F9-13AE-4D36-960D-C28B4AC995C5}"/>
              </a:ext>
            </a:extLst>
          </p:cNvPr>
          <p:cNvSpPr txBox="1"/>
          <p:nvPr/>
        </p:nvSpPr>
        <p:spPr>
          <a:xfrm>
            <a:off x="896293" y="1530036"/>
            <a:ext cx="5269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Zmień zestaw danych na:</a:t>
            </a:r>
          </a:p>
          <a:p>
            <a:endParaRPr lang="pl-PL" dirty="0"/>
          </a:p>
          <a:p>
            <a:r>
              <a:rPr lang="pl-PL" dirty="0"/>
              <a:t>A korzystając z kodu z przykładu, wykonaj analizę grupowania z mapą cieplną korelacji.
</a:t>
            </a:r>
          </a:p>
          <a:p>
            <a:endParaRPr lang="pl-PL" dirty="0"/>
          </a:p>
          <a:p>
            <a:r>
              <a:rPr lang="pl-PL" dirty="0">
                <a:solidFill>
                  <a:srgbClr val="FF0000"/>
                </a:solidFill>
              </a:rPr>
              <a:t>Problem do rozwiązania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Znajdź podział klastrów w zbiorze taksonów planktonu żyjących w Zalewie Wiślanym, które dają najwyższy wynik </a:t>
            </a:r>
            <a:r>
              <a:rPr lang="pl-PL" b="1" dirty="0"/>
              <a:t>Daviesa-</a:t>
            </a:r>
            <a:r>
              <a:rPr lang="pl-PL" b="1" dirty="0" err="1"/>
              <a:t>Bouldin</a:t>
            </a:r>
            <a:r>
              <a:rPr lang="pl-PL" b="1" dirty="0"/>
              <a:t> </a:t>
            </a:r>
            <a:r>
              <a:rPr lang="pl-PL" b="1" dirty="0" err="1"/>
              <a:t>score</a:t>
            </a:r>
            <a:r>
              <a:rPr lang="pl-PL" dirty="0"/>
              <a:t>.</a:t>
            </a:r>
          </a:p>
          <a:p>
            <a:r>
              <a:rPr lang="pl-PL" dirty="0"/>
              <a:t>Eksperymentuj parametrem </a:t>
            </a:r>
            <a:r>
              <a:rPr lang="pl-PL" dirty="0" err="1"/>
              <a:t>treshold</a:t>
            </a:r>
            <a:r>
              <a:rPr lang="pl-PL" dirty="0"/>
              <a:t> dla 5-7 klastrów.
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F7856DB-1696-488E-8992-4FBB2A1F299B}"/>
              </a:ext>
            </a:extLst>
          </p:cNvPr>
          <p:cNvSpPr txBox="1"/>
          <p:nvPr/>
        </p:nvSpPr>
        <p:spPr>
          <a:xfrm>
            <a:off x="995881" y="5513560"/>
            <a:ext cx="541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wyników z figurami i </a:t>
            </a:r>
            <a:r>
              <a:rPr lang="pl-PL" dirty="0" err="1"/>
              <a:t>outputs</a:t>
            </a:r>
            <a:r>
              <a:rPr lang="pl-PL" dirty="0"/>
              <a:t> wysyłaj do mnie.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59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232EF2E-B9F8-4121-B71B-5E9800D81D15}"/>
              </a:ext>
            </a:extLst>
          </p:cNvPr>
          <p:cNvSpPr txBox="1"/>
          <p:nvPr/>
        </p:nvSpPr>
        <p:spPr>
          <a:xfrm>
            <a:off x="1815975" y="521505"/>
            <a:ext cx="7853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800" b="1" i="0" dirty="0">
                <a:solidFill>
                  <a:srgbClr val="FF0000"/>
                </a:solidFill>
                <a:effectLst/>
                <a:latin typeface="zeitung"/>
              </a:rPr>
              <a:t>Hierarchical Clustering</a:t>
            </a:r>
            <a:r>
              <a:rPr lang="pl-PL" sz="2800" b="1" i="0" dirty="0">
                <a:solidFill>
                  <a:srgbClr val="FF0000"/>
                </a:solidFill>
                <a:effectLst/>
                <a:latin typeface="zeitung"/>
              </a:rPr>
              <a:t> with </a:t>
            </a:r>
            <a:r>
              <a:rPr lang="en-GB" sz="2800" b="1" i="0" dirty="0">
                <a:solidFill>
                  <a:srgbClr val="FF0000"/>
                </a:solidFill>
                <a:effectLst/>
                <a:latin typeface="zeitung"/>
              </a:rPr>
              <a:t>Correlation Heatmaps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B01D60-F6A9-499E-9170-702E99FA035C}"/>
              </a:ext>
            </a:extLst>
          </p:cNvPr>
          <p:cNvSpPr txBox="1"/>
          <p:nvPr/>
        </p:nvSpPr>
        <p:spPr>
          <a:xfrm>
            <a:off x="1815975" y="1246744"/>
            <a:ext cx="8603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Inter"/>
              </a:rPr>
              <a:t>Celem tej prezentacji modelowania jest przedstawienie korzyści płynących </a:t>
            </a:r>
            <a:r>
              <a:rPr lang="pl-PL" u="sng" dirty="0">
                <a:latin typeface="Inter"/>
              </a:rPr>
              <a:t>z hierarchicznego grupowania do analizy danych i poprawy reprezentacji map cieplnych korelacji</a:t>
            </a:r>
            <a:r>
              <a:rPr lang="pl-PL" dirty="0">
                <a:latin typeface="Inter"/>
              </a:rPr>
              <a:t>. W tym skrypcie używamy zestawu danych rak piersi-</a:t>
            </a:r>
            <a:r>
              <a:rPr lang="pl-PL" dirty="0" err="1">
                <a:latin typeface="Inter"/>
              </a:rPr>
              <a:t>wisconsin</a:t>
            </a:r>
            <a:r>
              <a:rPr lang="pl-PL" dirty="0">
                <a:latin typeface="Inter"/>
              </a:rPr>
              <a:t>.
</a:t>
            </a:r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64113C5-10C1-4C2C-A268-CB55BCF0912F}"/>
              </a:ext>
            </a:extLst>
          </p:cNvPr>
          <p:cNvSpPr txBox="1"/>
          <p:nvPr/>
        </p:nvSpPr>
        <p:spPr>
          <a:xfrm>
            <a:off x="1898964" y="2372093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00B0F0"/>
                </a:solidFill>
                <a:effectLst/>
                <a:latin typeface="Inter"/>
              </a:rPr>
              <a:t>Correlation coefficient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6BF6C47A-C964-4DD9-9EA6-6A66DD5D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75" y="2952750"/>
            <a:ext cx="8020050" cy="23622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684AD542-298D-435A-9036-FAE5B1D2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12" y="5142934"/>
            <a:ext cx="8791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6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71F926D-5034-4566-ACDF-139C807B2968}"/>
              </a:ext>
            </a:extLst>
          </p:cNvPr>
          <p:cNvSpPr txBox="1"/>
          <p:nvPr/>
        </p:nvSpPr>
        <p:spPr>
          <a:xfrm>
            <a:off x="1563987" y="268968"/>
            <a:ext cx="9055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Pozbędziemy się niektórych kolumn, w tym id, diagnozy i </a:t>
            </a:r>
            <a:r>
              <a:rPr lang="pl-PL" dirty="0" err="1"/>
              <a:t>Unnamed</a:t>
            </a:r>
            <a:r>
              <a:rPr lang="pl-PL" dirty="0"/>
              <a:t>: 32. id nie przypisze żadnych ważnych informacji do modelu, diagnoza jest celem i </a:t>
            </a:r>
            <a:r>
              <a:rPr lang="pl-PL" dirty="0" err="1"/>
              <a:t>Unnamed</a:t>
            </a:r>
            <a:r>
              <a:rPr lang="pl-PL" dirty="0"/>
              <a:t>: 32 zawiera tylko wartości </a:t>
            </a:r>
            <a:r>
              <a:rPr lang="pl-PL" dirty="0" err="1"/>
              <a:t>NaN</a:t>
            </a:r>
            <a:r>
              <a:rPr lang="en-GB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F9583FB-6A1F-4631-AE64-DDCB2C48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87" y="1412718"/>
            <a:ext cx="8153400" cy="9906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FC9D49F-E82D-49F0-AB38-BB3F8E58804E}"/>
              </a:ext>
            </a:extLst>
          </p:cNvPr>
          <p:cNvSpPr txBox="1"/>
          <p:nvPr/>
        </p:nvSpPr>
        <p:spPr>
          <a:xfrm>
            <a:off x="1394234" y="2623738"/>
            <a:ext cx="100765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Aby zmierzyć wzajemne oddziaływanie między różnymi cechami, obliczymy współczynnik korelacji między parami. Korelacja między dwiema cechami daje nam pewien stopień ich pokrewieństwa. Zależność ta może być liniowa lub nieliniowa. W tym notebooku użyjemy </a:t>
            </a:r>
            <a:r>
              <a:rPr lang="pl-PL" b="1" dirty="0"/>
              <a:t>korelacji liniowej obliczając współczynnik korelacji Pearsona ( ρ ).</a:t>
            </a:r>
            <a:r>
              <a:rPr lang="pl-PL" dirty="0"/>
              <a:t>
</a:t>
            </a:r>
            <a:endParaRPr lang="en-GB" dirty="0"/>
          </a:p>
          <a:p>
            <a:r>
              <a:rPr lang="pl-PL" dirty="0"/>
              <a:t>Korelacja waha się od -1 do 1, gdzie -1 oznacza </a:t>
            </a:r>
            <a:r>
              <a:rPr lang="pl-PL" dirty="0" err="1"/>
              <a:t>antykorelację</a:t>
            </a:r>
            <a:r>
              <a:rPr lang="pl-PL" dirty="0"/>
              <a:t> (lub korelację ujemną), 0 brak korelacji i 1 korelację (lub korelację dodatnią). Poniższy wykres pokazuje parę zmiennych z ich odpowiednią korelacją.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98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EE26D64-4493-4E79-94E5-038BDC0E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19075"/>
            <a:ext cx="6913641" cy="552108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71A8471-628F-4358-B599-ED9307210256}"/>
              </a:ext>
            </a:extLst>
          </p:cNvPr>
          <p:cNvSpPr txBox="1"/>
          <p:nvPr/>
        </p:nvSpPr>
        <p:spPr>
          <a:xfrm>
            <a:off x="2209045" y="5866646"/>
            <a:ext cx="6301212" cy="8510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9A61915-92C5-4A76-B99E-FFE692F4AFAF}"/>
              </a:ext>
            </a:extLst>
          </p:cNvPr>
          <p:cNvSpPr txBox="1"/>
          <p:nvPr/>
        </p:nvSpPr>
        <p:spPr>
          <a:xfrm>
            <a:off x="2224888" y="183828"/>
            <a:ext cx="9440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Inter"/>
              </a:rPr>
              <a:t>Na następnym rysunku wykreślamy mapę cieplną ze wszystkimi korelacjami między zmiennymi:
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210936C-CF51-4DAD-8617-A17C4081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13" y="629404"/>
            <a:ext cx="8029575" cy="11811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71C7878-BF53-40A1-AB96-B0F2FB75FC11}"/>
              </a:ext>
            </a:extLst>
          </p:cNvPr>
          <p:cNvSpPr txBox="1"/>
          <p:nvPr/>
        </p:nvSpPr>
        <p:spPr>
          <a:xfrm>
            <a:off x="1765425" y="1886748"/>
            <a:ext cx="6301212" cy="8510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C7B4204-28D6-4C6B-A663-CD53D882AB4F}"/>
              </a:ext>
            </a:extLst>
          </p:cNvPr>
          <p:cNvSpPr txBox="1"/>
          <p:nvPr/>
        </p:nvSpPr>
        <p:spPr>
          <a:xfrm>
            <a:off x="1765424" y="2985008"/>
            <a:ext cx="771355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Inter"/>
              </a:rPr>
              <a:t>Na pierwszy rzut oka widzimy wiele pozytywnych korelacji (niebieski). Jednak ta mapa cieplna jest niechlujna. </a:t>
            </a:r>
            <a:r>
              <a:rPr lang="pl-PL" u="sng" dirty="0">
                <a:latin typeface="Inter"/>
              </a:rPr>
              <a:t>Na potrzeby wizualizacji lepiej byłoby pogrupować obiekty, które są ze sobą silnie skorelowane</a:t>
            </a:r>
            <a:r>
              <a:rPr lang="pl-PL" dirty="0">
                <a:latin typeface="Inter"/>
              </a:rPr>
              <a:t>. Aby to zrobić, wykonamy </a:t>
            </a:r>
            <a:r>
              <a:rPr lang="pl-PL" b="1" dirty="0">
                <a:latin typeface="Inter"/>
              </a:rPr>
              <a:t>hierarchiczne grupowanie</a:t>
            </a:r>
            <a:r>
              <a:rPr lang="en-GB" sz="2000" b="1" i="0" dirty="0">
                <a:effectLst/>
                <a:latin typeface="Inter"/>
              </a:rPr>
              <a:t>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017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32361-4849-4C04-9B5B-984E43342B25}"/>
              </a:ext>
            </a:extLst>
          </p:cNvPr>
          <p:cNvSpPr txBox="1"/>
          <p:nvPr/>
        </p:nvSpPr>
        <p:spPr>
          <a:xfrm>
            <a:off x="993618" y="321552"/>
            <a:ext cx="94993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00B0F0"/>
                </a:solidFill>
                <a:effectLst/>
                <a:latin typeface="Inter"/>
              </a:rPr>
              <a:t>Hierarchical Clustering</a:t>
            </a:r>
            <a:endParaRPr lang="pl-PL" sz="2400" b="1" i="0" dirty="0">
              <a:solidFill>
                <a:srgbClr val="00B0F0"/>
              </a:solidFill>
              <a:effectLst/>
              <a:latin typeface="Inter"/>
            </a:endParaRPr>
          </a:p>
          <a:p>
            <a:pPr algn="l"/>
            <a:endParaRPr lang="en-GB" sz="2400" b="1" i="0" dirty="0">
              <a:solidFill>
                <a:srgbClr val="00B0F0"/>
              </a:solidFill>
              <a:effectLst/>
              <a:latin typeface="Inter"/>
            </a:endParaRPr>
          </a:p>
          <a:p>
            <a:r>
              <a:rPr lang="pl-PL" dirty="0">
                <a:latin typeface="Inter"/>
              </a:rPr>
              <a:t>Hierarchiczne </a:t>
            </a:r>
            <a:r>
              <a:rPr lang="pl-PL" dirty="0" err="1">
                <a:latin typeface="Inter"/>
              </a:rPr>
              <a:t>klastrowanie</a:t>
            </a:r>
            <a:r>
              <a:rPr lang="pl-PL" dirty="0">
                <a:latin typeface="Inter"/>
              </a:rPr>
              <a:t> to metoda znajdowania hierarchii w naszych danych. Ta hierarchia umożliwia uporządkowanie danych w klastrach. Porządkuje dane za pomocą </a:t>
            </a:r>
            <a:r>
              <a:rPr lang="en-GB" b="1" i="0" dirty="0">
                <a:effectLst/>
                <a:latin typeface="Inter"/>
              </a:rPr>
              <a:t>dissimilarity matrix </a:t>
            </a:r>
            <a:r>
              <a:rPr lang="en-GB" dirty="0">
                <a:latin typeface="Inter"/>
              </a:rPr>
              <a:t>(</a:t>
            </a:r>
            <a:r>
              <a:rPr lang="en-GB" dirty="0" err="1">
                <a:latin typeface="Inter"/>
              </a:rPr>
              <a:t>zwan</a:t>
            </a:r>
            <a:r>
              <a:rPr lang="pl-PL" dirty="0">
                <a:latin typeface="Inter"/>
              </a:rPr>
              <a:t>ą</a:t>
            </a:r>
            <a:r>
              <a:rPr lang="en-GB" dirty="0">
                <a:latin typeface="Inter"/>
              </a:rPr>
              <a:t> </a:t>
            </a:r>
            <a:r>
              <a:rPr lang="en-GB" dirty="0" err="1">
                <a:latin typeface="Inter"/>
              </a:rPr>
              <a:t>także</a:t>
            </a:r>
            <a:r>
              <a:rPr lang="en-GB" dirty="0">
                <a:latin typeface="Inter"/>
              </a:rPr>
              <a:t> </a:t>
            </a:r>
            <a:r>
              <a:rPr lang="en-GB" b="1" i="0" dirty="0">
                <a:effectLst/>
                <a:latin typeface="Inter"/>
              </a:rPr>
              <a:t>distance matrix</a:t>
            </a:r>
            <a:r>
              <a:rPr lang="en-GB" b="0" i="0" dirty="0">
                <a:effectLst/>
                <a:latin typeface="Inter"/>
              </a:rPr>
              <a:t>), </a:t>
            </a:r>
            <a:r>
              <a:rPr lang="pl-PL" dirty="0">
                <a:latin typeface="Inter"/>
              </a:rPr>
              <a:t>co daje informacje o tym, jak daleko od siebie są dwie zmienne. 
</a:t>
            </a:r>
            <a:endParaRPr lang="en-GB" b="0" i="0" dirty="0">
              <a:effectLst/>
              <a:latin typeface="Inter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AF034C-4283-4D1D-AADA-2D173C2B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14" y="2814542"/>
            <a:ext cx="2828863" cy="72498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E9DB99E-8CA4-4DF6-A8D0-51124ECDF6ED}"/>
              </a:ext>
            </a:extLst>
          </p:cNvPr>
          <p:cNvSpPr txBox="1"/>
          <p:nvPr/>
        </p:nvSpPr>
        <p:spPr>
          <a:xfrm>
            <a:off x="1690734" y="3724193"/>
            <a:ext cx="8802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 przypadku wyższych korelacji ujemnych i dodatnich odległość będzie bliska 1. Jeśli nie ma żadnej korelacji, odległość wyniesie ≈0 .
</a:t>
            </a:r>
            <a:endParaRPr lang="en-GB" dirty="0"/>
          </a:p>
          <a:p>
            <a:r>
              <a:rPr lang="pl-PL" dirty="0"/>
              <a:t>Po obliczeniu macierzy odległości musimy pogrupować cechy hierarchicznie według ich odległości. Następnie możemy wizualizować relacje między cechami na diagramie drzewa zwanym dendrogramem.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70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89219A0-6B7A-434F-9A8A-B188179B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66" y="314749"/>
            <a:ext cx="8048625" cy="23717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A97B08B-0CD0-4328-8661-AEEF2043EE42}"/>
              </a:ext>
            </a:extLst>
          </p:cNvPr>
          <p:cNvSpPr txBox="1"/>
          <p:nvPr/>
        </p:nvSpPr>
        <p:spPr>
          <a:xfrm>
            <a:off x="2316131" y="2900076"/>
            <a:ext cx="6301212" cy="8510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DA6D19-7628-4D29-A2EE-9246408C985D}"/>
              </a:ext>
            </a:extLst>
          </p:cNvPr>
          <p:cNvSpPr txBox="1"/>
          <p:nvPr/>
        </p:nvSpPr>
        <p:spPr>
          <a:xfrm>
            <a:off x="1103013" y="3964704"/>
            <a:ext cx="106559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Początkowo, przed uruchomieniem algorytmu, każda zmienna jest klastrem. Algorytmy biorą bliskie zmienne i łączą je w zupełnie nowy klaster. Iteracyjnie algorytm grupuje klastry, dopóki będzie tylko jeden. 
</a:t>
            </a:r>
          </a:p>
          <a:p>
            <a:r>
              <a:rPr lang="pl-PL" u="sng" dirty="0"/>
              <a:t>Każdy „liść” w dendrogramie reprezentuje zmienną, a każdy węzeł klaster. Oś y pokazuje odległość między punktami (w zakresie od 0 do 1). 
</a:t>
            </a:r>
            <a:endParaRPr lang="pl-PL" dirty="0"/>
          </a:p>
          <a:p>
            <a:r>
              <a:rPr lang="pl-PL" b="1" dirty="0"/>
              <a:t>Liczba klastrów w naszych danych będzie zależeć od tego, jaką odległość przyjmiemy jako próg (</a:t>
            </a:r>
            <a:r>
              <a:rPr lang="pl-PL" b="1" dirty="0" err="1"/>
              <a:t>threshold</a:t>
            </a:r>
            <a:r>
              <a:rPr lang="pl-PL" b="1" dirty="0"/>
              <a:t>)</a:t>
            </a:r>
            <a:r>
              <a:rPr lang="en-GB" dirty="0"/>
              <a:t>. </a:t>
            </a:r>
            <a:r>
              <a:rPr lang="pl-PL" dirty="0"/>
              <a:t>Jeśli wybierzemy niewielką odległość, powstanie więcej klastrów. I odwrotnie, jeśli wybierzemy dużą odległość jako próg, zmniejszymy liczbę klastrów.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7861C5F-1654-4F37-AB13-BF7AD63C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878" y="2048606"/>
            <a:ext cx="3274052" cy="18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DC39E7A-26C5-4E97-9E85-DA6D461E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03" y="327906"/>
            <a:ext cx="7943850" cy="16573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B0A2A58-EF38-43BE-88AC-E3FCD42E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8" y="2114031"/>
            <a:ext cx="6362700" cy="6381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3EF9D88-3572-447B-92D4-5A3D3DE756C4}"/>
              </a:ext>
            </a:extLst>
          </p:cNvPr>
          <p:cNvSpPr txBox="1"/>
          <p:nvPr/>
        </p:nvSpPr>
        <p:spPr>
          <a:xfrm>
            <a:off x="1665838" y="2967335"/>
            <a:ext cx="7570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ighlight>
                  <a:srgbClr val="C0C0C0"/>
                </a:highlight>
              </a:rPr>
              <a:t>label </a:t>
            </a:r>
            <a:r>
              <a:rPr lang="pl-PL" u="sng" dirty="0"/>
              <a:t>Pokazuje, do którego klastra należy każda ze zmiennych. </a:t>
            </a:r>
            <a:r>
              <a:rPr lang="pl-PL" dirty="0"/>
              <a:t>Wreszcie, aby obserwować klastry na wykresie korelacji, musimy zmienić rozmieszczenie elementów w ramce danych zgodnie z danymi wyjściowymi klastra.</a:t>
            </a:r>
            <a:endParaRPr lang="en-GB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8D9C020-3334-46F1-AC2B-BEF33FD62324}"/>
              </a:ext>
            </a:extLst>
          </p:cNvPr>
          <p:cNvCxnSpPr/>
          <p:nvPr/>
        </p:nvCxnSpPr>
        <p:spPr>
          <a:xfrm>
            <a:off x="3702867" y="787651"/>
            <a:ext cx="6174464" cy="171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2F967B5-ED89-4B93-9EE7-65360942A164}"/>
              </a:ext>
            </a:extLst>
          </p:cNvPr>
          <p:cNvSpPr txBox="1"/>
          <p:nvPr/>
        </p:nvSpPr>
        <p:spPr>
          <a:xfrm>
            <a:off x="9958812" y="1985256"/>
            <a:ext cx="2064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Wybierz </a:t>
            </a:r>
            <a:r>
              <a:rPr lang="pl-PL" dirty="0" err="1"/>
              <a:t>treshold</a:t>
            </a:r>
            <a:r>
              <a:rPr lang="pl-PL" dirty="0"/>
              <a:t>, aby otrzymać optymalną liczbę  klastrów (najwyższy wynik Daviesa-</a:t>
            </a:r>
            <a:r>
              <a:rPr lang="pl-PL" dirty="0" err="1"/>
              <a:t>Bouldina</a:t>
            </a:r>
            <a:r>
              <a:rPr lang="pl-PL" dirty="0"/>
              <a:t>). 
</a:t>
            </a:r>
            <a:endParaRPr lang="en-GB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1B84B29-3179-48D2-BA80-697FA3C67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137" y="3926330"/>
            <a:ext cx="6990361" cy="26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4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C9CDF7D-F450-40DB-9DC9-E18C2D0E5085}"/>
              </a:ext>
            </a:extLst>
          </p:cNvPr>
          <p:cNvSpPr txBox="1"/>
          <p:nvPr/>
        </p:nvSpPr>
        <p:spPr>
          <a:xfrm>
            <a:off x="2279211" y="21368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Inter"/>
              </a:rPr>
              <a:t>Na koniec wykreślamy wykres korelacji grupowej:
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205B6E5-598A-41D1-A34C-7D71470FD703}"/>
              </a:ext>
            </a:extLst>
          </p:cNvPr>
          <p:cNvSpPr txBox="1"/>
          <p:nvPr/>
        </p:nvSpPr>
        <p:spPr>
          <a:xfrm>
            <a:off x="2279211" y="1977899"/>
            <a:ext cx="6301212" cy="8510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1CB2A9-E70C-4108-BE2D-6435F895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16" y="680383"/>
            <a:ext cx="7962900" cy="12001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39CB9E1-D37C-41ED-97E0-B688707DAA17}"/>
              </a:ext>
            </a:extLst>
          </p:cNvPr>
          <p:cNvSpPr txBox="1"/>
          <p:nvPr/>
        </p:nvSpPr>
        <p:spPr>
          <a:xfrm>
            <a:off x="1104521" y="3280299"/>
            <a:ext cx="106468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Ponieważ nasz próg został ustawiony na 0,7, będziemy mogli zobaczyć pięć różnych klastrów (zgrupowanych w głównej przekątnej). Największy odpowiada czerwonemu drzewu w dendrogramie. Ponieważ cechy te są związane z </a:t>
            </a:r>
            <a:r>
              <a:rPr lang="pl-PL" i="1" dirty="0"/>
              <a:t>geometrią raka</a:t>
            </a:r>
            <a:r>
              <a:rPr lang="pl-PL" dirty="0"/>
              <a:t>, tworzą solidny klaster. Inny wyraźny klaster jest utworzony przez </a:t>
            </a:r>
            <a:r>
              <a:rPr lang="pl-PL" i="1" dirty="0" err="1"/>
              <a:t>texture_mean</a:t>
            </a:r>
            <a:r>
              <a:rPr lang="pl-PL" i="1" dirty="0"/>
              <a:t> </a:t>
            </a:r>
            <a:r>
              <a:rPr lang="pl-PL" dirty="0"/>
              <a:t>i </a:t>
            </a:r>
            <a:r>
              <a:rPr lang="pl-PL" i="1" dirty="0" err="1"/>
              <a:t>texture_worst</a:t>
            </a:r>
            <a:r>
              <a:rPr lang="pl-PL" dirty="0"/>
              <a:t>, na zielono w dendrogramie. Zauważ, że aby ten klaster zniknął, musielibyśmy znacznie obniżyć próg. Pozostałe gromady są mniej rozpoznawalne, biorąc pod uwagę, że ich odległości są większe.
</a:t>
            </a:r>
            <a:endParaRPr lang="en-GB" dirty="0"/>
          </a:p>
          <a:p>
            <a:r>
              <a:rPr lang="pl-PL" dirty="0"/>
              <a:t>Poniższy wykres przedstawia różne klastry przy użyciu różnych progów.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5094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3146D2-1D31-4E03-8A25-07EFD73A1E8A}"/>
</file>

<file path=customXml/itemProps2.xml><?xml version="1.0" encoding="utf-8"?>
<ds:datastoreItem xmlns:ds="http://schemas.openxmlformats.org/officeDocument/2006/customXml" ds:itemID="{59B56A47-ABD9-467B-B3C4-DB4F60EE4B8C}"/>
</file>

<file path=customXml/itemProps3.xml><?xml version="1.0" encoding="utf-8"?>
<ds:datastoreItem xmlns:ds="http://schemas.openxmlformats.org/officeDocument/2006/customXml" ds:itemID="{A8579109-B946-4B20-97B8-FC3E7EB65D7B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732</Words>
  <Application>Microsoft Office PowerPoint</Application>
  <PresentationFormat>Panoramiczny</PresentationFormat>
  <Paragraphs>44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zeitung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9</cp:revision>
  <dcterms:created xsi:type="dcterms:W3CDTF">2022-03-17T11:05:50Z</dcterms:created>
  <dcterms:modified xsi:type="dcterms:W3CDTF">2024-10-14T08:57:57Z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