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609A1-DCCE-4B98-7FE6-F7D72D4C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33EFC7-0B0E-5823-2452-25389E493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16E2F2-F824-283E-6329-D3A7281B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FD25FE-DD7A-3516-A155-FC74AF2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607814-87A4-7A28-FF04-99AD1575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5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E9DCF4-A4EC-564F-7770-4A12B702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65103F-E502-5328-98E8-3C089949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D3FD94-9CE4-2133-3037-0EEA5C1B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932043-1227-A88A-A319-A9BE3BF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D21396-5C64-8FE5-E163-DAFFE2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5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63E777B-C9E7-874A-080C-1595D6480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93F70F9-190C-A96F-D0F4-5D80C9B3B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D41BF7-38CE-59A2-EED0-65FE3A71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89CFC8-B603-C6FF-EC62-1EC97127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7B6E-C7CF-6420-2A8B-2F1DDC2D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A90EF-5AA6-1664-F3C7-C7C2FC1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52BF74-AC3F-87E6-5398-05A39309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0A6E8C-B12E-C163-8C3F-591DE82B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945A58-DA95-88EA-4F7E-D6853DB3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33645C-02D2-6E39-B184-A504D93F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5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00F6-0AE9-F45B-DF5C-FC9D1239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029143-6D02-E1C5-0AE4-B10B8ED3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462773-A3DF-E6BA-B39B-66C71904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E802C58-F803-FB8C-340E-2F6B709C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FAECC2-2A3F-85C4-4205-819E453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A770A9-514D-34BE-4664-82E0A857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E7E69-9ADE-C263-7AA5-D8BEFE92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4DDB64-F0C0-B044-0F6D-CEF6B704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8444E7-2A52-7B46-8AA6-51B27B2E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39A721-96C9-50E7-2E1C-5CA48CC2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C476E4-5B90-3933-DD7F-9480C1AC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0D9F8-98BC-EC14-FCA8-458980D0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3B862D-21BF-4CED-9840-53F6A7FC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FF9D87B-D355-D474-ECDF-4BC6F91F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BA114B-E06C-6BA9-88C8-80784BB07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CA1E28-DB4B-1618-2CDB-44A49141D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5D28B20-D8E7-4D7A-93BE-B818BA1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5830109-B81B-B334-7EC3-1E353AD6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26C98DD-F784-171E-466C-70C43327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1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C7433-5D9D-4946-610F-FB749283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638BBA-3703-1B53-21B2-D2B3983D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95D8AC3-ECDB-D9F2-6BA4-F16042A9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54F9431-A27C-D895-D182-CBF64C6D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D7190BF-E083-4B9C-5E86-B97DFE4A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D31A0C9-71AD-E2D2-7FD4-7AF1EE5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281BFE-EB6E-171A-1012-E38ECBB1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18E3C9-398E-B430-751A-BD030D4C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6AF33A-8118-2C43-AC5F-BBA7A99A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CF8AB09-1968-3339-77C6-F71D09E3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35FDD1-EB76-4962-EB83-E0437FAE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5A7B59D-827A-DFA8-A0C3-F07C480E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163BB7-8B73-5089-C68F-C7C3B03E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928B5-E1E5-EE86-A68A-94E36443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13EA19-BE0B-A321-C69F-E16E41D48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29E5F5-FF30-4CBE-D162-08FBD162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466D81-CFE0-47CD-B479-D26BECA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71E216-4091-DFE2-1C7D-9F0DB8D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887BB4-42F4-34B5-30B0-B3EB5D75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EC50160-65CA-954B-3A4A-2221B344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C4E24CE-FCBC-BD4A-F98B-5C71DEE0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B2217B-264A-4DBF-5690-26263C228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5C620-4339-44CB-9713-2A4433F26003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30BB33-CA5F-13AB-B450-F411F9B45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AA6677-3F70-F1A8-B525-C9B96415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124A7-15EF-4A1D-B2B8-F1485A2EE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6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805EEBC-C813-B518-545B-BB719134D97D}"/>
              </a:ext>
            </a:extLst>
          </p:cNvPr>
          <p:cNvSpPr txBox="1"/>
          <p:nvPr/>
        </p:nvSpPr>
        <p:spPr>
          <a:xfrm>
            <a:off x="1589649" y="415389"/>
            <a:ext cx="7793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Wielowymiarowe prognozowanie szeregów czasowych przy użyciu języka </a:t>
            </a:r>
            <a:r>
              <a:rPr lang="pl-PL" sz="28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Python</a:t>
            </a:r>
            <a:endParaRPr lang="pl-PL" sz="28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6FEB28D-BD7D-9F89-4BBD-2BDD5CFECB37}"/>
              </a:ext>
            </a:extLst>
          </p:cNvPr>
          <p:cNvSpPr txBox="1"/>
          <p:nvPr/>
        </p:nvSpPr>
        <p:spPr>
          <a:xfrm>
            <a:off x="988254" y="1511666"/>
            <a:ext cx="9421838" cy="173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l-PL" b="1" i="0" dirty="0">
                <a:effectLst/>
                <a:latin typeface="Arial" panose="020B0604020202020204" pitchFamily="34" charset="0"/>
              </a:rPr>
              <a:t>Wielowymiarowe prognozowanie szeregów czasowych </a:t>
            </a:r>
            <a:r>
              <a:rPr lang="pl-PL" b="0" i="0" dirty="0">
                <a:effectLst/>
                <a:latin typeface="Arial" panose="020B0604020202020204" pitchFamily="34" charset="0"/>
              </a:rPr>
              <a:t>polega na przewidywaniu przyszłych wartości wielu zmiennych zależnych od czasu przy użyciu danych historycznych. W przeciwieństwie do </a:t>
            </a:r>
            <a:r>
              <a:rPr lang="pl-PL" b="1" i="0" dirty="0">
                <a:effectLst/>
                <a:latin typeface="Arial" panose="020B0604020202020204" pitchFamily="34" charset="0"/>
              </a:rPr>
              <a:t>jednowymiarowego prognozowania szeregów czasowych</a:t>
            </a:r>
            <a:r>
              <a:rPr lang="pl-PL" b="0" i="0" dirty="0">
                <a:effectLst/>
                <a:latin typeface="Arial" panose="020B0604020202020204" pitchFamily="34" charset="0"/>
              </a:rPr>
              <a:t> , które przewiduje pojedynczą zmienną (np. sprzedaż w czasie), prognozowanie wielowymiarowe bierze pod uwagę kilka zmiennych jednocześnie. 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60CE2BA-4928-C940-C7EC-9AEC5D777900}"/>
              </a:ext>
            </a:extLst>
          </p:cNvPr>
          <p:cNvSpPr txBox="1"/>
          <p:nvPr/>
        </p:nvSpPr>
        <p:spPr>
          <a:xfrm>
            <a:off x="988254" y="3613681"/>
            <a:ext cx="9703192" cy="1400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l-PL" b="0" i="0" dirty="0">
                <a:effectLst/>
                <a:latin typeface="Arial" panose="020B0604020202020204" pitchFamily="34" charset="0"/>
              </a:rPr>
              <a:t>Prognozowanie wielowymiarowych szeregów czasowych jest preferowane, </a:t>
            </a:r>
            <a:r>
              <a:rPr lang="pl-PL" b="1" i="0" dirty="0">
                <a:effectLst/>
                <a:latin typeface="Arial" panose="020B0604020202020204" pitchFamily="34" charset="0"/>
              </a:rPr>
              <a:t>gdy zmienne mogą mieć zależności lub interakcje ze sobą</a:t>
            </a:r>
            <a:r>
              <a:rPr lang="pl-PL" b="0" i="0" dirty="0">
                <a:effectLst/>
                <a:latin typeface="Arial" panose="020B0604020202020204" pitchFamily="34" charset="0"/>
              </a:rPr>
              <a:t>. Celem jest uchwycenie tych współzależności, </a:t>
            </a:r>
            <a:r>
              <a:rPr lang="pl-PL" b="1" i="0" dirty="0">
                <a:effectLst/>
                <a:latin typeface="Arial" panose="020B0604020202020204" pitchFamily="34" charset="0"/>
              </a:rPr>
              <a:t>aby dokonać dokładnych prognoz dla każdej zmiennej w przyszłym okresie czasu.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0673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A78A178-797A-9B7D-B44D-87CCA549F7F6}"/>
              </a:ext>
            </a:extLst>
          </p:cNvPr>
          <p:cNvSpPr txBox="1"/>
          <p:nvPr/>
        </p:nvSpPr>
        <p:spPr>
          <a:xfrm>
            <a:off x="1192237" y="389431"/>
            <a:ext cx="9119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Po różnicowaniu cen zamknięcia wyniki rozszerzonego testu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Dickeya</a:t>
            </a:r>
            <a:r>
              <a:rPr lang="pl-PL" b="0" i="0" dirty="0">
                <a:effectLst/>
                <a:latin typeface="Arial" panose="020B0604020202020204" pitchFamily="34" charset="0"/>
              </a:rPr>
              <a:t>-Fullera (ADF) dla każdej różnicowanej serii przedstawiają się następująco: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EC4E753-30E9-948B-B7B8-888620C588EB}"/>
              </a:ext>
            </a:extLst>
          </p:cNvPr>
          <p:cNvSpPr txBox="1"/>
          <p:nvPr/>
        </p:nvSpPr>
        <p:spPr>
          <a:xfrm>
            <a:off x="786618" y="1194642"/>
            <a:ext cx="11186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Wyniki rozszerzonego testu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Dickeya</a:t>
            </a:r>
            <a:r>
              <a:rPr lang="pl-PL" b="0" i="0" dirty="0">
                <a:effectLst/>
                <a:latin typeface="Arial" panose="020B0604020202020204" pitchFamily="34" charset="0"/>
              </a:rPr>
              <a:t>-Fullera (ADF) </a:t>
            </a:r>
            <a:r>
              <a:rPr lang="pl-PL" b="1" i="0" dirty="0">
                <a:effectLst/>
                <a:latin typeface="Arial" panose="020B0604020202020204" pitchFamily="34" charset="0"/>
              </a:rPr>
              <a:t>po różnicowaniu </a:t>
            </a:r>
            <a:r>
              <a:rPr lang="pl-PL" b="0" i="0" dirty="0">
                <a:effectLst/>
                <a:latin typeface="Arial" panose="020B0604020202020204" pitchFamily="34" charset="0"/>
              </a:rPr>
              <a:t>dla ceny </a:t>
            </a:r>
            <a:r>
              <a:rPr lang="pl-PL" dirty="0">
                <a:latin typeface="Arial" panose="020B0604020202020204" pitchFamily="34" charset="0"/>
              </a:rPr>
              <a:t>otwarcia</a:t>
            </a:r>
            <a:r>
              <a:rPr lang="pl-PL" b="0" i="0" dirty="0">
                <a:effectLst/>
                <a:latin typeface="Arial" panose="020B0604020202020204" pitchFamily="34" charset="0"/>
              </a:rPr>
              <a:t> (</a:t>
            </a:r>
            <a:r>
              <a:rPr lang="pl-PL" dirty="0">
                <a:latin typeface="Arial" panose="020B0604020202020204" pitchFamily="34" charset="0"/>
              </a:rPr>
              <a:t>open</a:t>
            </a:r>
            <a:r>
              <a:rPr lang="pl-PL" b="0" i="0" dirty="0">
                <a:effectLst/>
                <a:latin typeface="Arial" panose="020B0604020202020204" pitchFamily="34" charset="0"/>
              </a:rPr>
              <a:t>) każdej akcji wskazują: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AAPL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MSFT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NFLX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GOOG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6B9FAA8-7AD0-0AD9-B2A8-03B912291747}"/>
              </a:ext>
            </a:extLst>
          </p:cNvPr>
          <p:cNvSpPr txBox="1"/>
          <p:nvPr/>
        </p:nvSpPr>
        <p:spPr>
          <a:xfrm>
            <a:off x="924949" y="3265772"/>
            <a:ext cx="106527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Wyniki rozszerzonego testu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Dickeya</a:t>
            </a:r>
            <a:r>
              <a:rPr lang="pl-PL" b="0" i="0" dirty="0">
                <a:effectLst/>
                <a:latin typeface="Arial" panose="020B0604020202020204" pitchFamily="34" charset="0"/>
              </a:rPr>
              <a:t>-Fullera (ADF) </a:t>
            </a:r>
            <a:r>
              <a:rPr lang="pl-PL" b="1" i="0" dirty="0">
                <a:effectLst/>
                <a:latin typeface="Arial" panose="020B0604020202020204" pitchFamily="34" charset="0"/>
              </a:rPr>
              <a:t>po różnicowaniu</a:t>
            </a:r>
            <a:r>
              <a:rPr lang="pl-PL" b="0" i="0" dirty="0">
                <a:effectLst/>
                <a:latin typeface="Arial" panose="020B0604020202020204" pitchFamily="34" charset="0"/>
              </a:rPr>
              <a:t> dla ceny zamknięcia (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close</a:t>
            </a:r>
            <a:r>
              <a:rPr lang="pl-PL" b="0" i="0" dirty="0">
                <a:effectLst/>
                <a:latin typeface="Arial" panose="020B0604020202020204" pitchFamily="34" charset="0"/>
              </a:rPr>
              <a:t>) każdej akcji wskazują: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AAPL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MSFT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NFLX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GOOG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</a:t>
            </a:r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96D0FD-3E9F-7F5C-96E9-ADA49349E774}"/>
              </a:ext>
            </a:extLst>
          </p:cNvPr>
          <p:cNvSpPr txBox="1"/>
          <p:nvPr/>
        </p:nvSpPr>
        <p:spPr>
          <a:xfrm>
            <a:off x="924948" y="5363252"/>
            <a:ext cx="10526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Wszystkie szeregi różnicowe </a:t>
            </a:r>
            <a:r>
              <a:rPr lang="pl-PL" dirty="0">
                <a:latin typeface="Arial" panose="020B0604020202020204" pitchFamily="34" charset="0"/>
              </a:rPr>
              <a:t>powinny być teraz</a:t>
            </a:r>
            <a:r>
              <a:rPr lang="pl-PL" b="0" i="0" dirty="0">
                <a:effectLst/>
                <a:latin typeface="Arial" panose="020B0604020202020204" pitchFamily="34" charset="0"/>
              </a:rPr>
              <a:t> stacjonarne, co czyni je odpowiednimi do modelowania VAR na potrzeby prognozowania wielowymiarowych szeregów czasowych.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56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315A135-35D5-7547-09EF-F5EFE8FF3FBA}"/>
              </a:ext>
            </a:extLst>
          </p:cNvPr>
          <p:cNvSpPr txBox="1"/>
          <p:nvPr/>
        </p:nvSpPr>
        <p:spPr>
          <a:xfrm>
            <a:off x="3780692" y="31473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Szkolenie</a:t>
            </a:r>
            <a:r>
              <a:rPr lang="en-GB" sz="2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400" b="1" i="0" dirty="0" err="1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modelowe</a:t>
            </a:r>
            <a:endParaRPr lang="en-GB" sz="2400" b="1" i="0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FAE9647-9B55-218F-35BD-156A7B966D0A}"/>
              </a:ext>
            </a:extLst>
          </p:cNvPr>
          <p:cNvSpPr txBox="1"/>
          <p:nvPr/>
        </p:nvSpPr>
        <p:spPr>
          <a:xfrm>
            <a:off x="1234439" y="1120950"/>
            <a:ext cx="9794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Ponieważ pracujemy z relatywnie niewielkim zbiorem danych i krótkim przedziałem czasowym, przejdziemy do trenowania modelu VAR na całym zbiorze danych, najpierw </a:t>
            </a:r>
            <a:r>
              <a:rPr lang="pl-PL" b="1" i="0" dirty="0">
                <a:effectLst/>
                <a:latin typeface="Arial" panose="020B0604020202020204" pitchFamily="34" charset="0"/>
              </a:rPr>
              <a:t>dla cen otwarcia (open):</a:t>
            </a:r>
            <a:endParaRPr lang="en-GB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B5930DE-D576-B05C-CEE2-817A9652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140"/>
            <a:ext cx="12192000" cy="28997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8D6838-9772-B277-75DF-B33F5176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05" y="5147310"/>
            <a:ext cx="4333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9C9D985-433B-EC85-CC94-A2100783B4E8}"/>
              </a:ext>
            </a:extLst>
          </p:cNvPr>
          <p:cNvSpPr txBox="1"/>
          <p:nvPr/>
        </p:nvSpPr>
        <p:spPr>
          <a:xfrm>
            <a:off x="317417" y="222796"/>
            <a:ext cx="3634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Z</a:t>
            </a:r>
            <a:r>
              <a:rPr lang="pl-PL" b="0" i="0" dirty="0">
                <a:effectLst/>
                <a:latin typeface="Arial" panose="020B0604020202020204" pitchFamily="34" charset="0"/>
              </a:rPr>
              <a:t>wizualizujemy teraz historyczne </a:t>
            </a:r>
            <a:r>
              <a:rPr lang="pl-PL" b="1" i="0" dirty="0">
                <a:effectLst/>
                <a:latin typeface="Arial" panose="020B0604020202020204" pitchFamily="34" charset="0"/>
              </a:rPr>
              <a:t>ceny </a:t>
            </a:r>
            <a:r>
              <a:rPr lang="pl-PL" b="1" dirty="0">
                <a:latin typeface="Arial" panose="020B0604020202020204" pitchFamily="34" charset="0"/>
              </a:rPr>
              <a:t>otwarcia (open)</a:t>
            </a:r>
            <a:r>
              <a:rPr lang="pl-PL" b="1" i="0" dirty="0">
                <a:effectLst/>
                <a:latin typeface="Arial" panose="020B0604020202020204" pitchFamily="34" charset="0"/>
              </a:rPr>
              <a:t> </a:t>
            </a:r>
            <a:r>
              <a:rPr lang="pl-PL" b="0" i="0" dirty="0">
                <a:effectLst/>
                <a:latin typeface="Arial" panose="020B0604020202020204" pitchFamily="34" charset="0"/>
              </a:rPr>
              <a:t>wraz </a:t>
            </a:r>
            <a:r>
              <a:rPr lang="pl-PL" b="1" i="0" dirty="0">
                <a:effectLst/>
                <a:latin typeface="Arial" panose="020B0604020202020204" pitchFamily="34" charset="0"/>
              </a:rPr>
              <a:t>z prognozowanymi cenami dla każdej akcji na jednym wy</a:t>
            </a:r>
            <a:r>
              <a:rPr lang="pl-PL" b="0" i="0" dirty="0">
                <a:effectLst/>
                <a:latin typeface="Arial" panose="020B0604020202020204" pitchFamily="34" charset="0"/>
              </a:rPr>
              <a:t>kresie. Ta wizualizacja pomoże nam zrozumieć </a:t>
            </a:r>
            <a:r>
              <a:rPr lang="pl-PL" b="1" i="0" dirty="0">
                <a:effectLst/>
                <a:latin typeface="Arial" panose="020B0604020202020204" pitchFamily="34" charset="0"/>
              </a:rPr>
              <a:t>prognozę cen open </a:t>
            </a:r>
            <a:r>
              <a:rPr lang="pl-PL" b="0" i="0" dirty="0">
                <a:effectLst/>
                <a:latin typeface="Arial" panose="020B0604020202020204" pitchFamily="34" charset="0"/>
              </a:rPr>
              <a:t>w kontekście ostatnich trendów: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9E2CCFD-276E-31F7-5672-DAE2CA65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580" y="222796"/>
            <a:ext cx="7010400" cy="29622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A13F939-B65A-4187-757F-BF080E37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58" y="3075676"/>
            <a:ext cx="6120622" cy="37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373634D-12BB-E94F-1F62-D8FB5D4207D8}"/>
              </a:ext>
            </a:extLst>
          </p:cNvPr>
          <p:cNvSpPr txBox="1"/>
          <p:nvPr/>
        </p:nvSpPr>
        <p:spPr>
          <a:xfrm>
            <a:off x="1126410" y="230438"/>
            <a:ext cx="8922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Następnie przejdziemy do trenowania modelu VAR na całym zbiorze danych dla </a:t>
            </a:r>
            <a:r>
              <a:rPr lang="pl-PL" b="1" i="0" dirty="0">
                <a:effectLst/>
                <a:latin typeface="Arial" panose="020B0604020202020204" pitchFamily="34" charset="0"/>
              </a:rPr>
              <a:t>cen zamknięcia (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close</a:t>
            </a:r>
            <a:r>
              <a:rPr lang="pl-PL" b="1" i="0" dirty="0">
                <a:effectLst/>
                <a:latin typeface="Arial" panose="020B0604020202020204" pitchFamily="34" charset="0"/>
              </a:rPr>
              <a:t>):</a:t>
            </a:r>
            <a:endParaRPr lang="en-GB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10B652F-73F5-8178-3CF3-920DA01E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281026"/>
            <a:ext cx="12163425" cy="25336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FFF9B7-DAC9-ED51-769A-4E224BC8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124" y="4218933"/>
            <a:ext cx="4057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BD970B5-A54F-EEF5-4BA5-1C2390369488}"/>
              </a:ext>
            </a:extLst>
          </p:cNvPr>
          <p:cNvSpPr txBox="1"/>
          <p:nvPr/>
        </p:nvSpPr>
        <p:spPr>
          <a:xfrm>
            <a:off x="320039" y="1397675"/>
            <a:ext cx="40192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Z</a:t>
            </a:r>
            <a:r>
              <a:rPr lang="pl-PL" b="0" i="0" dirty="0">
                <a:effectLst/>
                <a:latin typeface="Arial" panose="020B0604020202020204" pitchFamily="34" charset="0"/>
              </a:rPr>
              <a:t>wizualizujemy teraz historyczne </a:t>
            </a:r>
            <a:r>
              <a:rPr lang="pl-PL" b="1" i="0" dirty="0">
                <a:effectLst/>
                <a:latin typeface="Arial" panose="020B0604020202020204" pitchFamily="34" charset="0"/>
              </a:rPr>
              <a:t>ceny zamknięcia</a:t>
            </a:r>
            <a:r>
              <a:rPr lang="pl-PL" b="1" dirty="0">
                <a:latin typeface="Arial" panose="020B0604020202020204" pitchFamily="34" charset="0"/>
              </a:rPr>
              <a:t> (</a:t>
            </a:r>
            <a:r>
              <a:rPr lang="pl-PL" b="1" dirty="0" err="1">
                <a:latin typeface="Arial" panose="020B0604020202020204" pitchFamily="34" charset="0"/>
              </a:rPr>
              <a:t>close</a:t>
            </a:r>
            <a:r>
              <a:rPr lang="pl-PL" b="1" dirty="0">
                <a:latin typeface="Arial" panose="020B0604020202020204" pitchFamily="34" charset="0"/>
              </a:rPr>
              <a:t>)</a:t>
            </a:r>
            <a:r>
              <a:rPr lang="pl-PL" b="1" i="0" dirty="0">
                <a:effectLst/>
                <a:latin typeface="Arial" panose="020B0604020202020204" pitchFamily="34" charset="0"/>
              </a:rPr>
              <a:t> </a:t>
            </a:r>
            <a:r>
              <a:rPr lang="pl-PL" b="0" i="0" dirty="0">
                <a:effectLst/>
                <a:latin typeface="Arial" panose="020B0604020202020204" pitchFamily="34" charset="0"/>
              </a:rPr>
              <a:t>wraz </a:t>
            </a:r>
            <a:r>
              <a:rPr lang="pl-PL" b="1" i="0" dirty="0">
                <a:effectLst/>
                <a:latin typeface="Arial" panose="020B0604020202020204" pitchFamily="34" charset="0"/>
              </a:rPr>
              <a:t>z prognozowanymi cenami dla każdej akcji na jednym wykresie</a:t>
            </a:r>
            <a:r>
              <a:rPr lang="pl-PL" b="0" i="0" dirty="0">
                <a:effectLst/>
                <a:latin typeface="Arial" panose="020B0604020202020204" pitchFamily="34" charset="0"/>
              </a:rPr>
              <a:t>. Ta wizualizacja pomoże nam zrozumieć </a:t>
            </a:r>
            <a:r>
              <a:rPr lang="pl-PL" b="1" i="0" dirty="0">
                <a:effectLst/>
                <a:latin typeface="Arial" panose="020B0604020202020204" pitchFamily="34" charset="0"/>
              </a:rPr>
              <a:t>prognozę cen 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close</a:t>
            </a:r>
            <a:r>
              <a:rPr lang="pl-PL" b="1" i="0" dirty="0">
                <a:effectLst/>
                <a:latin typeface="Arial" panose="020B0604020202020204" pitchFamily="34" charset="0"/>
              </a:rPr>
              <a:t> </a:t>
            </a:r>
            <a:r>
              <a:rPr lang="pl-PL" b="0" i="0" dirty="0">
                <a:effectLst/>
                <a:latin typeface="Arial" panose="020B0604020202020204" pitchFamily="34" charset="0"/>
              </a:rPr>
              <a:t>w kontekście ostatnich trendów: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75BF72E-7BB3-7A44-2275-E4656E55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81" y="204701"/>
            <a:ext cx="7105650" cy="28575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531559F-B2EF-8742-34A3-033E7FAB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34" y="3037869"/>
            <a:ext cx="6164134" cy="38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9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7B9A73F-52DD-CEFA-D8F3-205E2EC515B5}"/>
              </a:ext>
            </a:extLst>
          </p:cNvPr>
          <p:cNvSpPr txBox="1"/>
          <p:nvPr/>
        </p:nvSpPr>
        <p:spPr>
          <a:xfrm>
            <a:off x="2518117" y="590843"/>
            <a:ext cx="638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FF0000"/>
                </a:solidFill>
              </a:rPr>
              <a:t>ZADANIE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C08249F-9995-5F5C-CF08-476018C6C281}"/>
              </a:ext>
            </a:extLst>
          </p:cNvPr>
          <p:cNvSpPr txBox="1"/>
          <p:nvPr/>
        </p:nvSpPr>
        <p:spPr>
          <a:xfrm>
            <a:off x="2236763" y="1505243"/>
            <a:ext cx="6949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Wykonaj analogiczną analizę dla cen maksymalnych i minimalnych akcji: </a:t>
            </a:r>
            <a:r>
              <a:rPr lang="pl-PL" b="1" dirty="0"/>
              <a:t>high</a:t>
            </a:r>
            <a:r>
              <a:rPr lang="pl-PL" dirty="0"/>
              <a:t> i </a:t>
            </a:r>
            <a:r>
              <a:rPr lang="pl-PL" b="1" dirty="0" err="1"/>
              <a:t>low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Opisuj poszczególne kroki modelowania, </a:t>
            </a:r>
          </a:p>
          <a:p>
            <a:endParaRPr lang="pl-PL" b="1" dirty="0"/>
          </a:p>
          <a:p>
            <a:r>
              <a:rPr lang="pl-PL" b="1" dirty="0"/>
              <a:t>Oblicz wyniki testu ADF, w jego wyniku zastosuj różnicowanie (lub nie)</a:t>
            </a:r>
          </a:p>
          <a:p>
            <a:endParaRPr lang="pl-PL" b="1" dirty="0"/>
          </a:p>
          <a:p>
            <a:r>
              <a:rPr lang="pl-PL" b="1" dirty="0"/>
              <a:t>Zamieść wszystkie </a:t>
            </a:r>
            <a:r>
              <a:rPr lang="pl-PL" b="1" dirty="0" err="1"/>
              <a:t>outputs</a:t>
            </a:r>
            <a:r>
              <a:rPr lang="pl-PL" b="1" dirty="0"/>
              <a:t> (tabelki i wizualizacje, jak w powyższym wzorze.</a:t>
            </a:r>
          </a:p>
          <a:p>
            <a:endParaRPr lang="pl-PL" b="1" dirty="0"/>
          </a:p>
          <a:p>
            <a:r>
              <a:rPr lang="pl-PL" b="1" dirty="0"/>
              <a:t>Całość pracy prześlij do TEAMS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717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2EC35C8-550B-3172-2882-408F84461E8D}"/>
              </a:ext>
            </a:extLst>
          </p:cNvPr>
          <p:cNvSpPr txBox="1"/>
          <p:nvPr/>
        </p:nvSpPr>
        <p:spPr>
          <a:xfrm>
            <a:off x="1378634" y="876614"/>
            <a:ext cx="97067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Określ, które zmienne są istotne dla prognozy. Oprócz zmiennej docelowej, którą chcesz przewidzieć, zidentyfikuj inne zmienne, które mogą na nią wpływać.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Zbierz dane historyczne dla wszystkich zidentyfikowanych zmiennych. Dane te powinny obejmować wystarczający okres czasu, aby uchwycić sezonowe wzorce, trendy i wszelkie cykliczne zachowania.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Obsługuj wartości brakujące, wartości odstające i anomalie w danych. Może to obejmować imputację, wygładzanie danych lub techniki wykrywania anomalii.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Użyj wykresów i diagramów, aby zrozumieć zależności między zmiennymi, identyfikować trendy i wykrywać sezonowość lub wzorce cykliczne.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Wybierz i użyj modeli prognozowania odpowiedni dla danych szeregów czasowych wielowymiarowych. Opcje obejmują 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Vector</a:t>
            </a:r>
            <a:r>
              <a:rPr lang="pl-PL" b="1" i="0" dirty="0">
                <a:effectLst/>
                <a:latin typeface="Arial" panose="020B0604020202020204" pitchFamily="34" charset="0"/>
              </a:rPr>
              <a:t> Auto 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Regression</a:t>
            </a:r>
            <a:r>
              <a:rPr lang="pl-PL" b="1" i="0" dirty="0">
                <a:effectLst/>
                <a:latin typeface="Arial" panose="020B0604020202020204" pitchFamily="34" charset="0"/>
              </a:rPr>
              <a:t> (VAR</a:t>
            </a:r>
            <a:r>
              <a:rPr lang="pl-PL" b="0" i="0" dirty="0">
                <a:effectLst/>
                <a:latin typeface="Arial" panose="020B0604020202020204" pitchFamily="34" charset="0"/>
              </a:rPr>
              <a:t>), </a:t>
            </a:r>
            <a:r>
              <a:rPr lang="pl-PL" b="0" i="1" dirty="0">
                <a:effectLst/>
                <a:latin typeface="Arial" panose="020B0604020202020204" pitchFamily="34" charset="0"/>
              </a:rPr>
              <a:t>modele </a:t>
            </a:r>
            <a:r>
              <a:rPr lang="pl-PL" b="0" i="1" dirty="0" err="1">
                <a:effectLst/>
                <a:latin typeface="Arial" panose="020B0604020202020204" pitchFamily="34" charset="0"/>
              </a:rPr>
              <a:t>State</a:t>
            </a:r>
            <a:r>
              <a:rPr lang="pl-PL" b="0" i="1" dirty="0">
                <a:effectLst/>
                <a:latin typeface="Arial" panose="020B0604020202020204" pitchFamily="34" charset="0"/>
              </a:rPr>
              <a:t> Space (takie jak filtry Kalmana) i podejścia uczenia maszynowego, takie jak sieci LSTM (</a:t>
            </a:r>
            <a:r>
              <a:rPr lang="pl-PL" b="0" i="1" dirty="0" err="1">
                <a:effectLst/>
                <a:latin typeface="Arial" panose="020B0604020202020204" pitchFamily="34" charset="0"/>
              </a:rPr>
              <a:t>Long</a:t>
            </a:r>
            <a:r>
              <a:rPr lang="pl-PL" b="0" i="1" dirty="0">
                <a:effectLst/>
                <a:latin typeface="Arial" panose="020B0604020202020204" pitchFamily="34" charset="0"/>
              </a:rPr>
              <a:t> </a:t>
            </a:r>
            <a:r>
              <a:rPr lang="pl-PL" b="0" i="1" dirty="0" err="1">
                <a:effectLst/>
                <a:latin typeface="Arial" panose="020B0604020202020204" pitchFamily="34" charset="0"/>
              </a:rPr>
              <a:t>Short</a:t>
            </a:r>
            <a:r>
              <a:rPr lang="pl-PL" b="0" i="1" dirty="0">
                <a:effectLst/>
                <a:latin typeface="Arial" panose="020B0604020202020204" pitchFamily="34" charset="0"/>
              </a:rPr>
              <a:t>-Term Memory).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221DB03-38A6-3688-13EC-7B64885736A1}"/>
              </a:ext>
            </a:extLst>
          </p:cNvPr>
          <p:cNvSpPr txBox="1"/>
          <p:nvPr/>
        </p:nvSpPr>
        <p:spPr>
          <a:xfrm>
            <a:off x="1505243" y="295422"/>
            <a:ext cx="372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Działania: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4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7E4AA82-ACF2-3749-A59E-93DD4555ADD0}"/>
              </a:ext>
            </a:extLst>
          </p:cNvPr>
          <p:cNvSpPr txBox="1"/>
          <p:nvPr/>
        </p:nvSpPr>
        <p:spPr>
          <a:xfrm>
            <a:off x="1416734" y="316915"/>
            <a:ext cx="9358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Wielowymiarowe prognozowanie szeregów czasowych przy użyciu języka </a:t>
            </a:r>
            <a:r>
              <a:rPr lang="pl-PL" sz="24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Python</a:t>
            </a:r>
            <a:endParaRPr lang="pl-PL" sz="2400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930A033-818C-82A6-8211-8957667135FE}"/>
              </a:ext>
            </a:extLst>
          </p:cNvPr>
          <p:cNvSpPr txBox="1"/>
          <p:nvPr/>
        </p:nvSpPr>
        <p:spPr>
          <a:xfrm>
            <a:off x="1304777" y="1526737"/>
            <a:ext cx="7417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 </a:t>
            </a:r>
            <a:r>
              <a:rPr lang="pl-PL" dirty="0">
                <a:latin typeface="Arial" panose="020B0604020202020204" pitchFamily="34" charset="0"/>
              </a:rPr>
              <a:t>I</a:t>
            </a:r>
            <a:r>
              <a:rPr lang="pl-PL" b="0" i="0" dirty="0">
                <a:effectLst/>
                <a:latin typeface="Arial" panose="020B0604020202020204" pitchFamily="34" charset="0"/>
              </a:rPr>
              <a:t>mportuj niezbędne biblioteki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Pythona</a:t>
            </a:r>
            <a:r>
              <a:rPr lang="pl-PL" b="0" i="0" dirty="0">
                <a:effectLst/>
                <a:latin typeface="Arial" panose="020B0604020202020204" pitchFamily="34" charset="0"/>
              </a:rPr>
              <a:t> i </a:t>
            </a:r>
            <a:r>
              <a:rPr lang="pl-PL" b="1" i="0" dirty="0">
                <a:effectLst/>
                <a:latin typeface="Arial" panose="020B0604020202020204" pitchFamily="34" charset="0"/>
              </a:rPr>
              <a:t>zestaw danych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77A444-106A-3638-9674-27DE06072F2A}"/>
              </a:ext>
            </a:extLst>
          </p:cNvPr>
          <p:cNvSpPr txBox="1"/>
          <p:nvPr/>
        </p:nvSpPr>
        <p:spPr>
          <a:xfrm>
            <a:off x="8060788" y="838423"/>
            <a:ext cx="354857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400" b="0" i="0" dirty="0">
                <a:effectLst/>
                <a:latin typeface="Arial" panose="020B0604020202020204" pitchFamily="34" charset="0"/>
              </a:rPr>
              <a:t>Zbiór danych składa się z następujących kolumn:</a:t>
            </a:r>
          </a:p>
          <a:p>
            <a:pPr algn="l"/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 err="1">
                <a:effectLst/>
                <a:latin typeface="Arial" panose="020B0604020202020204" pitchFamily="34" charset="0"/>
              </a:rPr>
              <a:t>Ticker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: Symbol giełdowy.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 err="1">
                <a:effectLst/>
                <a:latin typeface="Arial" panose="020B0604020202020204" pitchFamily="34" charset="0"/>
              </a:rPr>
              <a:t>Date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: Data sesji handlowej.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effectLst/>
                <a:latin typeface="Arial" panose="020B0604020202020204" pitchFamily="34" charset="0"/>
              </a:rPr>
              <a:t>Open: Cena otwarcia akcji w sesji handlowej.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</a:rPr>
              <a:t>High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: Najwyższa cena akcji w trakcie sesji giełdowej.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</a:rPr>
              <a:t>Low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: Najniższa cena akcji w trakcie sesji giełdowej.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</a:rPr>
              <a:t>Close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: Cena zamknięcia akcji na daną sesję giełdową.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 err="1">
                <a:effectLst/>
                <a:latin typeface="Arial" panose="020B0604020202020204" pitchFamily="34" charset="0"/>
              </a:rPr>
              <a:t>Adj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 Close: Skorygowana cena zamknięcia akcji (skorygowana o takie czynniki, jak dywidendy i podział akcji).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</a:rPr>
              <a:t>Volume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: Liczba akcji sprzedanych podczas sesji handlowej.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7E949B5-F35E-2BE8-9E00-AD73B92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34" y="2080112"/>
            <a:ext cx="5412063" cy="119765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C73D865-4628-E78F-82F4-8BC348BB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734" y="3485986"/>
            <a:ext cx="5923603" cy="23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27A88B7-0F12-A126-1FF4-108DA6536639}"/>
              </a:ext>
            </a:extLst>
          </p:cNvPr>
          <p:cNvSpPr txBox="1"/>
          <p:nvPr/>
        </p:nvSpPr>
        <p:spPr>
          <a:xfrm>
            <a:off x="651803" y="254283"/>
            <a:ext cx="108883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Następne zadania w celu przygotowania danych:</a:t>
            </a:r>
          </a:p>
          <a:p>
            <a:pPr algn="l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Arial" panose="020B0604020202020204" pitchFamily="34" charset="0"/>
              </a:rPr>
              <a:t>Sprawdź, czy w zestawie danych nie ma brakujących wartości.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Arial" panose="020B0604020202020204" pitchFamily="34" charset="0"/>
              </a:rPr>
              <a:t>Przekonwertuj kolumnę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Date</a:t>
            </a:r>
            <a:r>
              <a:rPr lang="pl-PL" b="0" i="0" dirty="0">
                <a:effectLst/>
                <a:latin typeface="Arial" panose="020B0604020202020204" pitchFamily="34" charset="0"/>
              </a:rPr>
              <a:t> na typ data/godzina na potrzeby analizy szeregów czasowych.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Arial" panose="020B0604020202020204" pitchFamily="34" charset="0"/>
              </a:rPr>
              <a:t>Sprawdź, ile unikalnych akcji (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tickerów</a:t>
            </a:r>
            <a:r>
              <a:rPr lang="pl-PL" b="0" i="0" dirty="0">
                <a:effectLst/>
                <a:latin typeface="Arial" panose="020B0604020202020204" pitchFamily="34" charset="0"/>
              </a:rPr>
              <a:t>) jest obecnych i jakie są ich odpowiednie punkty danych.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4768FAC-FF40-A059-248E-71483ED251AD}"/>
              </a:ext>
            </a:extLst>
          </p:cNvPr>
          <p:cNvSpPr txBox="1"/>
          <p:nvPr/>
        </p:nvSpPr>
        <p:spPr>
          <a:xfrm>
            <a:off x="8637562" y="1997839"/>
            <a:ext cx="2141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Arial" panose="020B0604020202020204" pitchFamily="34" charset="0"/>
              </a:rPr>
              <a:t>Zestaw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danych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zawiera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dane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dla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czterech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unikalnych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akcji</a:t>
            </a:r>
            <a:r>
              <a:rPr lang="en-GB" b="0" i="0" dirty="0">
                <a:effectLst/>
                <a:latin typeface="Arial" panose="020B0604020202020204" pitchFamily="34" charset="0"/>
              </a:rPr>
              <a:t>: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endParaRPr lang="pl-PL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Apple (AAPL), Microsoft (MSFT), Netflix (NFLX)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 Google (GOOG),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endParaRPr lang="pl-PL" dirty="0"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każda</a:t>
            </a:r>
            <a:r>
              <a:rPr lang="en-GB" b="0" i="0" dirty="0">
                <a:effectLst/>
                <a:latin typeface="Arial" panose="020B0604020202020204" pitchFamily="34" charset="0"/>
              </a:rPr>
              <a:t> z 62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punktami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danych</a:t>
            </a:r>
            <a:r>
              <a:rPr lang="en-GB" b="0" i="0" dirty="0"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8A64C16-2157-B159-3DA7-64B7BD71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830085"/>
            <a:ext cx="4660866" cy="147732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21DA984-D376-AF4D-D9DC-450F4BD4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45" y="3350804"/>
            <a:ext cx="1171575" cy="14478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605BE90-7C3E-406B-99AC-C1C58454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4" y="4841996"/>
            <a:ext cx="2000250" cy="4095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7B0B4B1-E649-B5CF-FFC7-395FB52E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34" y="5414159"/>
            <a:ext cx="2257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0C63C7C-4E9B-6BFB-0505-9E83ED2BBCB5}"/>
              </a:ext>
            </a:extLst>
          </p:cNvPr>
          <p:cNvSpPr txBox="1"/>
          <p:nvPr/>
        </p:nvSpPr>
        <p:spPr>
          <a:xfrm>
            <a:off x="995288" y="234686"/>
            <a:ext cx="889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Teraz, aby zbadać zbiór danych:</a:t>
            </a: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Sprawdź zakres czasowy zbioru danych.</a:t>
            </a: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Wizualizuj </a:t>
            </a:r>
            <a:r>
              <a:rPr lang="pl-PL" b="1" i="0" dirty="0">
                <a:effectLst/>
                <a:latin typeface="Arial" panose="020B0604020202020204" pitchFamily="34" charset="0"/>
              </a:rPr>
              <a:t>trendy cen otwarcia (open) i zamknięcia (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close</a:t>
            </a:r>
            <a:r>
              <a:rPr lang="pl-PL" b="1" i="0" dirty="0">
                <a:effectLst/>
                <a:latin typeface="Arial" panose="020B0604020202020204" pitchFamily="34" charset="0"/>
              </a:rPr>
              <a:t>) dla </a:t>
            </a:r>
            <a:r>
              <a:rPr lang="pl-PL" b="0" i="0" dirty="0">
                <a:effectLst/>
                <a:latin typeface="Arial" panose="020B0604020202020204" pitchFamily="34" charset="0"/>
              </a:rPr>
              <a:t>każdej akcji.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F8C8AB-DBC9-B818-4202-7BCF7C5E3E18}"/>
              </a:ext>
            </a:extLst>
          </p:cNvPr>
          <p:cNvSpPr txBox="1"/>
          <p:nvPr/>
        </p:nvSpPr>
        <p:spPr>
          <a:xfrm>
            <a:off x="6323393" y="5238319"/>
            <a:ext cx="57208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</a:rPr>
              <a:t>W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ykres przedstawia trendy cen otwarcia i zamknięcia akcji spółek Apple (AAPL), Microsoft (MSFT), </a:t>
            </a:r>
            <a:r>
              <a:rPr lang="pl-PL" sz="1400" b="0" i="0" dirty="0" err="1">
                <a:effectLst/>
                <a:latin typeface="Arial" panose="020B0604020202020204" pitchFamily="34" charset="0"/>
              </a:rPr>
              <a:t>Netflix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 (NFLX) i Google (GOOG) w okresie trzech miesięcy od lutego 2023 r. do maja 2023 r.</a:t>
            </a:r>
          </a:p>
          <a:p>
            <a:endParaRPr lang="pl-PL" sz="1400" b="0" i="0" dirty="0">
              <a:effectLst/>
              <a:latin typeface="Arial" panose="020B0604020202020204" pitchFamily="34" charset="0"/>
            </a:endParaRP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 Każda akcja charakteryzuje się własnym schematem wahań w tym czasie.</a:t>
            </a:r>
            <a:endParaRPr lang="en-GB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C554FC2-7CB9-B2B8-C855-F33BCFDA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8" y="1289758"/>
            <a:ext cx="4733925" cy="7334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CF7D73-DB42-3EBD-65D8-7A4AEF0B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4" y="2436714"/>
            <a:ext cx="5267325" cy="34194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E460A52-B209-8D5D-55F9-71B431B8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0773"/>
            <a:ext cx="5970490" cy="3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1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4262505-4121-8C39-29B8-8DA6769399AA}"/>
              </a:ext>
            </a:extLst>
          </p:cNvPr>
          <p:cNvSpPr txBox="1"/>
          <p:nvPr/>
        </p:nvSpPr>
        <p:spPr>
          <a:xfrm>
            <a:off x="3485270" y="25846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Wybór modelu i przygotowanie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923335E-C805-8B9D-F8BC-024E91EDC4F4}"/>
              </a:ext>
            </a:extLst>
          </p:cNvPr>
          <p:cNvSpPr txBox="1"/>
          <p:nvPr/>
        </p:nvSpPr>
        <p:spPr>
          <a:xfrm>
            <a:off x="792480" y="720131"/>
            <a:ext cx="106070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Przechodząc do wyboru modelu do prognozowania, biorąc pod uwagę wielowymiarową naturę naszych danych, model 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Vector</a:t>
            </a:r>
            <a:r>
              <a:rPr lang="pl-PL" b="1" i="0" dirty="0">
                <a:effectLst/>
                <a:latin typeface="Arial" panose="020B0604020202020204" pitchFamily="34" charset="0"/>
              </a:rPr>
              <a:t> 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AutoRegression</a:t>
            </a:r>
            <a:r>
              <a:rPr lang="pl-PL" b="1" i="0" dirty="0">
                <a:effectLst/>
                <a:latin typeface="Arial" panose="020B0604020202020204" pitchFamily="34" charset="0"/>
              </a:rPr>
              <a:t> (VAR</a:t>
            </a:r>
            <a:r>
              <a:rPr lang="pl-PL" b="0" i="0" dirty="0">
                <a:effectLst/>
                <a:latin typeface="Arial" panose="020B0604020202020204" pitchFamily="34" charset="0"/>
              </a:rPr>
              <a:t>) może być odpowiednim wyborem. </a:t>
            </a:r>
          </a:p>
          <a:p>
            <a:pPr algn="l"/>
            <a:endParaRPr lang="pl-PL" dirty="0">
              <a:latin typeface="Arial" panose="020B0604020202020204" pitchFamily="34" charset="0"/>
            </a:endParaRPr>
          </a:p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Modele VAR mogą uchwycić liniowe współzależności między wieloma szeregami czasowymi, co czyni je dobrym wyborem do prognozowania cen kilku akcji jednocześnie.</a:t>
            </a:r>
          </a:p>
          <a:p>
            <a:pPr algn="l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Zanim przejdziemy do modelowania VAR, ważne jest, aby upewnić się, że </a:t>
            </a:r>
            <a:r>
              <a:rPr lang="pl-PL" b="1" i="0" dirty="0">
                <a:effectLst/>
                <a:latin typeface="Arial" panose="020B0604020202020204" pitchFamily="34" charset="0"/>
              </a:rPr>
              <a:t>dane szeregów czasowych dla każdej akcji są </a:t>
            </a:r>
            <a:r>
              <a:rPr lang="pl-PL" sz="2400" b="1" i="0" dirty="0">
                <a:effectLst/>
                <a:latin typeface="Arial" panose="020B0604020202020204" pitchFamily="34" charset="0"/>
              </a:rPr>
              <a:t>stacjonarne</a:t>
            </a:r>
            <a:r>
              <a:rPr lang="pl-PL" b="0" i="0" dirty="0">
                <a:effectLst/>
                <a:latin typeface="Arial" panose="020B0604020202020204" pitchFamily="34" charset="0"/>
              </a:rPr>
              <a:t>, ponieważ modele VAR wymagają stacjonarności. </a:t>
            </a:r>
          </a:p>
          <a:p>
            <a:pPr algn="l"/>
            <a:endParaRPr lang="pl-PL" dirty="0">
              <a:latin typeface="Arial" panose="020B0604020202020204" pitchFamily="34" charset="0"/>
            </a:endParaRPr>
          </a:p>
          <a:p>
            <a:pPr algn="l"/>
            <a:r>
              <a:rPr lang="pl-PL" b="1" i="0" dirty="0">
                <a:effectLst/>
                <a:latin typeface="Arial" panose="020B0604020202020204" pitchFamily="34" charset="0"/>
              </a:rPr>
              <a:t>Stacjonarność oznacza, że ​​właściwości statystyczne szeregu (średnia, wariancja) nie zmieniają się w czasie.</a:t>
            </a:r>
            <a:r>
              <a:rPr lang="pl-PL" b="0" i="0" dirty="0">
                <a:effectLst/>
                <a:latin typeface="Arial" panose="020B0604020202020204" pitchFamily="34" charset="0"/>
              </a:rPr>
              <a:t> Wykonajmy następujące kroki:</a:t>
            </a:r>
          </a:p>
          <a:p>
            <a:pPr algn="l"/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Dla każdej ceny zamknięcia akcji zastosujemy </a:t>
            </a:r>
            <a:r>
              <a:rPr lang="pl-PL" b="1" i="0" dirty="0">
                <a:effectLst/>
                <a:latin typeface="Arial" panose="020B0604020202020204" pitchFamily="34" charset="0"/>
              </a:rPr>
              <a:t>rozszerzony test 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Dickeya</a:t>
            </a:r>
            <a:r>
              <a:rPr lang="pl-PL" b="1" i="0" dirty="0">
                <a:effectLst/>
                <a:latin typeface="Arial" panose="020B0604020202020204" pitchFamily="34" charset="0"/>
              </a:rPr>
              <a:t>-Fullera (ADF).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0" i="0" dirty="0">
                <a:effectLst/>
                <a:latin typeface="Arial" panose="020B0604020202020204" pitchFamily="34" charset="0"/>
              </a:rPr>
              <a:t>W zależności od wyników testu ADF może zaistnieć </a:t>
            </a:r>
            <a:r>
              <a:rPr lang="pl-PL" b="1" i="0" dirty="0">
                <a:effectLst/>
                <a:latin typeface="Arial" panose="020B0604020202020204" pitchFamily="34" charset="0"/>
              </a:rPr>
              <a:t>konieczność przekształcenia danych (np. przez różnicowanie) w celu osiągnięcia stacjonarności</a:t>
            </a:r>
            <a:r>
              <a:rPr lang="pl-PL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Arial" panose="020B0604020202020204" pitchFamily="34" charset="0"/>
              </a:rPr>
              <a:t>Szkolenie modelu VAR i prognozowanie przyszłych wartości.</a:t>
            </a:r>
          </a:p>
        </p:txBody>
      </p:sp>
    </p:spTree>
    <p:extLst>
      <p:ext uri="{BB962C8B-B14F-4D97-AF65-F5344CB8AC3E}">
        <p14:creationId xmlns:p14="http://schemas.microsoft.com/office/powerpoint/2010/main" val="360775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5B2C76A-A302-224F-57ED-6A4F57D3CEA5}"/>
              </a:ext>
            </a:extLst>
          </p:cNvPr>
          <p:cNvSpPr txBox="1"/>
          <p:nvPr/>
        </p:nvSpPr>
        <p:spPr>
          <a:xfrm>
            <a:off x="516985" y="176238"/>
            <a:ext cx="838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Test </a:t>
            </a:r>
            <a:r>
              <a:rPr lang="pl-PL" b="0" i="0" dirty="0">
                <a:effectLst/>
                <a:latin typeface="Arial" panose="020B0604020202020204" pitchFamily="34" charset="0"/>
              </a:rPr>
              <a:t> ADF na stacjonarność. Zróbmy to </a:t>
            </a:r>
            <a:r>
              <a:rPr lang="pl-PL" b="1" i="0" dirty="0">
                <a:effectLst/>
                <a:latin typeface="Arial" panose="020B0604020202020204" pitchFamily="34" charset="0"/>
              </a:rPr>
              <a:t>dla każdej ceny open i </a:t>
            </a:r>
            <a:r>
              <a:rPr lang="pl-PL" b="1" dirty="0" err="1">
                <a:latin typeface="Arial" panose="020B0604020202020204" pitchFamily="34" charset="0"/>
              </a:rPr>
              <a:t>close</a:t>
            </a:r>
            <a:r>
              <a:rPr lang="pl-PL" b="1" i="0" dirty="0">
                <a:effectLst/>
                <a:latin typeface="Arial" panose="020B0604020202020204" pitchFamily="34" charset="0"/>
              </a:rPr>
              <a:t> akcji:</a:t>
            </a:r>
            <a:endParaRPr lang="en-GB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54A2BA-0057-E7BB-E5DD-240FB6E4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497" y="690538"/>
            <a:ext cx="2597511" cy="532193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E30838C-4CAA-97E7-85D2-E558DE64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2" y="845527"/>
            <a:ext cx="6734175" cy="36195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2623551-3313-5558-97CA-C7F16EC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458" y="689592"/>
            <a:ext cx="2631541" cy="53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270C2F0-2D09-FFCF-1567-02B912A61603}"/>
              </a:ext>
            </a:extLst>
          </p:cNvPr>
          <p:cNvSpPr txBox="1"/>
          <p:nvPr/>
        </p:nvSpPr>
        <p:spPr>
          <a:xfrm>
            <a:off x="786618" y="3199286"/>
            <a:ext cx="109024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Wyniki rozszerzonego testu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Dickeya</a:t>
            </a:r>
            <a:r>
              <a:rPr lang="pl-PL" b="0" i="0" dirty="0">
                <a:effectLst/>
                <a:latin typeface="Arial" panose="020B0604020202020204" pitchFamily="34" charset="0"/>
              </a:rPr>
              <a:t>-Fullera (ADF) dla ceny zamknięcia (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close</a:t>
            </a:r>
            <a:r>
              <a:rPr lang="pl-PL" b="0" i="0" dirty="0">
                <a:effectLst/>
                <a:latin typeface="Arial" panose="020B0604020202020204" pitchFamily="34" charset="0"/>
              </a:rPr>
              <a:t>) każdej akcji wskazują: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AAPL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MSFT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NFLX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GOOG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</a:t>
            </a:r>
            <a:endParaRPr lang="pl-PL" dirty="0"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pl-PL" dirty="0">
                <a:latin typeface="Arial" panose="020B0604020202020204" pitchFamily="34" charset="0"/>
              </a:rPr>
              <a:t>Jeśli znajdziemy szeregi niestacjonarne</a:t>
            </a:r>
            <a:r>
              <a:rPr lang="pl-PL" b="0" i="0" dirty="0">
                <a:effectLst/>
                <a:latin typeface="Arial" panose="020B0604020202020204" pitchFamily="34" charset="0"/>
              </a:rPr>
              <a:t>, musimy uczynić je stacjonarnymi przed modelowaniem. Jednym z powszechnych podejść jest </a:t>
            </a:r>
            <a:r>
              <a:rPr lang="pl-PL" b="1" i="0" dirty="0">
                <a:effectLst/>
                <a:latin typeface="Arial" panose="020B0604020202020204" pitchFamily="34" charset="0"/>
              </a:rPr>
              <a:t>różnicowanie szeregów (</a:t>
            </a:r>
            <a:r>
              <a:rPr lang="pl-PL" b="1" i="0" dirty="0" err="1">
                <a:effectLst/>
                <a:latin typeface="Arial" panose="020B0604020202020204" pitchFamily="34" charset="0"/>
              </a:rPr>
              <a:t>differentiation</a:t>
            </a:r>
            <a:r>
              <a:rPr lang="pl-PL" b="1" i="0" dirty="0">
                <a:effectLst/>
                <a:latin typeface="Arial" panose="020B0604020202020204" pitchFamily="34" charset="0"/>
              </a:rPr>
              <a:t>)</a:t>
            </a:r>
            <a:r>
              <a:rPr lang="pl-PL" b="0" i="0" dirty="0">
                <a:effectLst/>
                <a:latin typeface="Arial" panose="020B0604020202020204" pitchFamily="34" charset="0"/>
              </a:rPr>
              <a:t>, co zazwyczaj oznacza przekształcanie danych w celu przedstawienia zmiany z jednego okresu do następnego, a nie wartości bezwzględnych.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5336F5B-A5CC-D408-C86D-9851112A8496}"/>
              </a:ext>
            </a:extLst>
          </p:cNvPr>
          <p:cNvSpPr txBox="1"/>
          <p:nvPr/>
        </p:nvSpPr>
        <p:spPr>
          <a:xfrm>
            <a:off x="786618" y="1194642"/>
            <a:ext cx="11186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effectLst/>
                <a:latin typeface="Arial" panose="020B0604020202020204" pitchFamily="34" charset="0"/>
              </a:rPr>
              <a:t>Wyniki rozszerzonego testu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Dickeya</a:t>
            </a:r>
            <a:r>
              <a:rPr lang="pl-PL" b="0" i="0" dirty="0">
                <a:effectLst/>
                <a:latin typeface="Arial" panose="020B0604020202020204" pitchFamily="34" charset="0"/>
              </a:rPr>
              <a:t>-Fullera (ADF) dla ceny </a:t>
            </a:r>
            <a:r>
              <a:rPr lang="pl-PL" dirty="0">
                <a:latin typeface="Arial" panose="020B0604020202020204" pitchFamily="34" charset="0"/>
              </a:rPr>
              <a:t>otwarcia</a:t>
            </a:r>
            <a:r>
              <a:rPr lang="pl-PL" b="0" i="0" dirty="0">
                <a:effectLst/>
                <a:latin typeface="Arial" panose="020B0604020202020204" pitchFamily="34" charset="0"/>
              </a:rPr>
              <a:t> (</a:t>
            </a:r>
            <a:r>
              <a:rPr lang="pl-PL" dirty="0">
                <a:latin typeface="Arial" panose="020B0604020202020204" pitchFamily="34" charset="0"/>
              </a:rPr>
              <a:t>open</a:t>
            </a:r>
            <a:r>
              <a:rPr lang="pl-PL" b="0" i="0" dirty="0">
                <a:effectLst/>
                <a:latin typeface="Arial" panose="020B0604020202020204" pitchFamily="34" charset="0"/>
              </a:rPr>
              <a:t>) każdej akcji wskazują: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AAPL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MSFT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NFLX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  <a:latin typeface="Arial" panose="020B0604020202020204" pitchFamily="34" charset="0"/>
              </a:rPr>
              <a:t>GOOG</a:t>
            </a:r>
            <a:r>
              <a:rPr lang="pl-PL" b="0" i="0" dirty="0">
                <a:effectLst/>
                <a:latin typeface="Arial" panose="020B0604020202020204" pitchFamily="34" charset="0"/>
              </a:rPr>
              <a:t> :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7066181-5D4B-A439-9605-3BA07FDFE41D}"/>
              </a:ext>
            </a:extLst>
          </p:cNvPr>
          <p:cNvSpPr txBox="1"/>
          <p:nvPr/>
        </p:nvSpPr>
        <p:spPr>
          <a:xfrm>
            <a:off x="786618" y="239151"/>
            <a:ext cx="1062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 ADF:  p&gt; 0.05 – nie można odrzucić hipotezy 0, czyli szereg niestacjonarny,</a:t>
            </a:r>
          </a:p>
          <a:p>
            <a:r>
              <a:rPr lang="pl-PL" dirty="0"/>
              <a:t>                      p&lt; 0.05 – odrzucamy hipotezę 0, czyli szereg stacjonarny.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06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8FD5D6B-D486-DB88-9EC2-AC163CF1482A}"/>
              </a:ext>
            </a:extLst>
          </p:cNvPr>
          <p:cNvSpPr txBox="1"/>
          <p:nvPr/>
        </p:nvSpPr>
        <p:spPr>
          <a:xfrm>
            <a:off x="1149447" y="164347"/>
            <a:ext cx="9893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Uczyńmy szereg stacjonarnym poprzez różnicowanie cen zamknięcia każdej akcji i ponowne testowanie stacjonarności: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C9EC407-F553-8054-F081-B8E77CFC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9" y="810678"/>
            <a:ext cx="6838950" cy="2019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E9EAB15-A43F-B53B-A606-C8050FA9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137" y="1457009"/>
            <a:ext cx="2468693" cy="457219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086933E-C3C9-77EA-723C-62201DB12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339" y="1457009"/>
            <a:ext cx="2351622" cy="4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74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56EE9-28D7-4A0D-B061-1EB468464D1E}"/>
</file>

<file path=customXml/itemProps2.xml><?xml version="1.0" encoding="utf-8"?>
<ds:datastoreItem xmlns:ds="http://schemas.openxmlformats.org/officeDocument/2006/customXml" ds:itemID="{AD1F48A6-C9BD-4AFE-8651-B80B7ADEF283}"/>
</file>

<file path=customXml/itemProps3.xml><?xml version="1.0" encoding="utf-8"?>
<ds:datastoreItem xmlns:ds="http://schemas.openxmlformats.org/officeDocument/2006/customXml" ds:itemID="{520958E3-9C4A-4429-9C1E-0296D60AAE98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1055</Words>
  <Application>Microsoft Office PowerPoint</Application>
  <PresentationFormat>Panoramiczny</PresentationFormat>
  <Paragraphs>105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lastModifiedBy>Marek Kruk</cp:lastModifiedBy>
  <cp:revision>5</cp:revision>
  <dcterms:created xsi:type="dcterms:W3CDTF">2024-12-08T08:42:23Z</dcterms:created>
  <dcterms:modified xsi:type="dcterms:W3CDTF">2024-12-17T19:11:26Z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