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C76D0A-FB67-556C-4C0E-0B3840CAD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6A7F56-1743-2580-406C-19F06CB9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F63A84-AB15-6FC1-3DC7-297FCC62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EBAB92-ACB6-8D3E-0CA2-50B12FDE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B29B60-DCEA-3D75-8E43-118EC2CF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43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8FACAE-ECAD-3587-0CC2-6E4818D1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E5B53B9-EA7F-EF57-CC42-4361C217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A6D573-04B0-F78A-1304-DBA3764D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B73F48-65A5-7251-704A-A7D4EE4B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12A445-D20C-A38B-253B-C3734B44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90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5150817-1E77-0CC8-6B31-C095A5D58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D154A4F-BE6F-777A-F6BA-3C08B9D30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C3FAC4-C1F1-EBB7-DAB6-0AB7E236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7BBE7A-C96F-AD3C-3959-9EE25216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73E5BE-827E-F980-4E20-5636CBF7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9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D041E-7BBF-1EA4-9F53-6F8B350D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B334480-0E42-5CC1-AC50-BA4A782D3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684EF8-446F-A135-991F-220B401B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61C61F6-C973-1A76-1931-27858C2B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808A9B-C61F-4746-6417-D2457E79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28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268732-5D62-7B50-8667-AF72F339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B88A401-266D-EC85-C662-82420128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BAE94-CAEA-1FE9-6874-7C2894CE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EC8BE8A-376F-DB38-762E-6848209D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5F59A3-F7AD-7C9B-1F15-4F57526E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7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AAC475-FE7D-3107-97AE-12F23B951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BB0B22-30F7-E13B-249F-8A124E972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493666-DE53-CF92-0E87-E48455864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089DD72-B21D-B0D6-161E-1325E5C3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4F17BD1-FBE8-B2AE-78DC-1BA8080D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5A17A1F-E029-18A7-622B-C3A97853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14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49F26B-91D8-1E6C-556D-A1755559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FE2A547-C548-EA9A-83B2-EE73197A9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74E4B2-B071-AF62-EADA-D60FB6CB3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406DFED-87FC-73E7-A2A1-595974E24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7B3DCC7-1151-0130-AA5C-5F763CBA9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69C2CEE-5567-B818-806E-C88067A8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EA453A5-9F17-696F-EC8A-C4E074E4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2363CE7-92D6-1C90-05BC-5F470829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3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F16CF-B2A7-4C5A-BF99-7F0ED395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60173B2-80A7-CD80-326F-6A422A03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9C616DC-47A4-6B52-5B79-055766B8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180A516-D458-9C56-C03F-0F071852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59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8FE3252-A24C-132B-922C-4E11C822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F311318-9657-3119-5024-908375BB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3B8F8F8-588D-95EA-6996-F3384522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9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59D177-BAD5-1028-2417-FB3CD746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5FFBE9-45F8-BF55-D7C6-0CC0C0432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B8DD575-D27D-1118-712A-DCC2C62CA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EA5542-0704-C1A8-4D14-25B9A151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FD619F-B69D-CA9D-3A4C-8A674292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17349E-23D7-5310-C10D-7B628411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9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FBD7BA-0230-6F09-D870-AB4E1A31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F9A6884-A81D-F2F7-1347-5969AB540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62D1767-35DD-0A91-C5E9-EEADB7E4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5571A-8912-EC11-DDB8-A74E9537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27BE4AC-2DCE-1B12-330B-65D30B680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390D30C-183F-03F4-01B9-61237F23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28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968A745-0FD1-023A-F4EC-B4EA68E5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EAD246-C3F1-952B-2D6F-47AAF872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2A3EB4-B02E-9B53-81A4-D0A9FA21F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26711-C997-4AC5-BE79-9640CEDFB12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78211E-C5EE-1D1B-4112-5C46825D9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8F6EF8-409E-2340-92F6-555C3336C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4DEA0-5370-4D9E-9466-47513499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1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75B5B589-ECD6-4D8B-1E6D-A86355B3C2EA}"/>
              </a:ext>
            </a:extLst>
          </p:cNvPr>
          <p:cNvSpPr txBox="1"/>
          <p:nvPr/>
        </p:nvSpPr>
        <p:spPr>
          <a:xfrm>
            <a:off x="2519881" y="190122"/>
            <a:ext cx="8828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Analiza Głównych składowych (PCA) w </a:t>
            </a:r>
            <a:r>
              <a:rPr lang="pl-PL" sz="3200" b="1" dirty="0" err="1">
                <a:solidFill>
                  <a:srgbClr val="FF0000"/>
                </a:solidFill>
              </a:rPr>
              <a:t>Python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549EF69-C1F3-D6F8-9688-624737624ED0}"/>
              </a:ext>
            </a:extLst>
          </p:cNvPr>
          <p:cNvSpPr txBox="1"/>
          <p:nvPr/>
        </p:nvSpPr>
        <p:spPr>
          <a:xfrm>
            <a:off x="1262339" y="913396"/>
            <a:ext cx="9832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i="0" dirty="0">
                <a:solidFill>
                  <a:srgbClr val="363636"/>
                </a:solidFill>
                <a:effectLst/>
                <a:latin typeface="Hind Siliguri" panose="020B0502040204020203" pitchFamily="2" charset="-18"/>
              </a:rPr>
              <a:t>Analiza głównych składowych (PCA) </a:t>
            </a:r>
            <a:r>
              <a:rPr lang="pl-PL" i="0" dirty="0">
                <a:solidFill>
                  <a:srgbClr val="363636"/>
                </a:solidFill>
                <a:effectLst/>
                <a:latin typeface="Hind Siliguri" panose="020B0502040204020203" pitchFamily="2" charset="-18"/>
              </a:rPr>
              <a:t>to zaawansowana metoda statystyczna szeroko stosowana w nauce o danych, w szczególności </a:t>
            </a:r>
            <a:r>
              <a:rPr lang="pl-PL" b="1" i="0" dirty="0">
                <a:solidFill>
                  <a:srgbClr val="363636"/>
                </a:solidFill>
                <a:effectLst/>
                <a:latin typeface="Hind Siliguri" panose="020B0502040204020203" pitchFamily="2" charset="-18"/>
              </a:rPr>
              <a:t>do zmniejszania wymiarowości dużych zbiorów danych. </a:t>
            </a:r>
            <a:r>
              <a:rPr lang="pl-PL" i="0" dirty="0">
                <a:solidFill>
                  <a:srgbClr val="363636"/>
                </a:solidFill>
                <a:effectLst/>
                <a:latin typeface="Hind Siliguri" panose="020B0502040204020203" pitchFamily="2" charset="-18"/>
              </a:rPr>
              <a:t>Jego głównym założeniem jest przekształcenie złożonych, wielowymiarowych danych w prostszą, łatwiejszą w zarządzaniu formę bez znaczącej utraty informacji. Metodologia ta stała się integralną częścią różnych dziedzin, od finansów po genomikę, w których zarządzanie i interpretacja ogromnych ilości danych jest powszechnym wyzwaniem.</a:t>
            </a:r>
            <a:endParaRPr lang="en-GB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EBF92E5-ACA5-BE23-FF96-0D766E288FDD}"/>
              </a:ext>
            </a:extLst>
          </p:cNvPr>
          <p:cNvSpPr/>
          <p:nvPr/>
        </p:nvSpPr>
        <p:spPr>
          <a:xfrm>
            <a:off x="1537143" y="2712951"/>
            <a:ext cx="85793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PCA to </a:t>
            </a:r>
            <a:r>
              <a:rPr lang="en-GB" dirty="0" err="1"/>
              <a:t>zasadniczo</a:t>
            </a:r>
            <a:r>
              <a:rPr lang="en-GB" dirty="0"/>
              <a:t> </a:t>
            </a:r>
            <a:r>
              <a:rPr lang="en-GB" dirty="0" err="1"/>
              <a:t>proces</a:t>
            </a:r>
            <a:r>
              <a:rPr lang="en-GB" dirty="0"/>
              <a:t>, </a:t>
            </a:r>
            <a:r>
              <a:rPr lang="en-GB" dirty="0" err="1"/>
              <a:t>który</a:t>
            </a:r>
            <a:r>
              <a:rPr lang="en-GB" dirty="0"/>
              <a:t> </a:t>
            </a:r>
            <a:r>
              <a:rPr lang="en-GB" dirty="0" err="1"/>
              <a:t>identyfikuje</a:t>
            </a:r>
            <a:r>
              <a:rPr lang="en-GB" dirty="0"/>
              <a:t> </a:t>
            </a:r>
            <a:r>
              <a:rPr lang="en-GB" dirty="0" err="1"/>
              <a:t>wzorce</a:t>
            </a:r>
            <a:r>
              <a:rPr lang="en-GB" dirty="0"/>
              <a:t> w </a:t>
            </a:r>
            <a:r>
              <a:rPr lang="en-GB" dirty="0" err="1"/>
              <a:t>danych</a:t>
            </a:r>
            <a:r>
              <a:rPr lang="en-GB" dirty="0"/>
              <a:t>, </a:t>
            </a:r>
            <a:r>
              <a:rPr lang="en-GB" dirty="0" err="1"/>
              <a:t>koncentrując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podkreślaniu</a:t>
            </a:r>
            <a:r>
              <a:rPr lang="en-GB" dirty="0"/>
              <a:t> </a:t>
            </a:r>
            <a:r>
              <a:rPr lang="en-GB" dirty="0" err="1"/>
              <a:t>różnic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podobieństw</a:t>
            </a:r>
            <a:r>
              <a:rPr lang="en-GB" dirty="0"/>
              <a:t>. W ten </a:t>
            </a:r>
            <a:r>
              <a:rPr lang="en-GB" dirty="0" err="1"/>
              <a:t>sposób</a:t>
            </a:r>
            <a:r>
              <a:rPr lang="en-GB" dirty="0"/>
              <a:t> </a:t>
            </a:r>
            <a:r>
              <a:rPr lang="en-GB" b="1" dirty="0" err="1"/>
              <a:t>przekształca</a:t>
            </a:r>
            <a:r>
              <a:rPr lang="en-GB" b="1" dirty="0"/>
              <a:t> </a:t>
            </a:r>
            <a:r>
              <a:rPr lang="en-GB" b="1" dirty="0" err="1"/>
              <a:t>pierwotne</a:t>
            </a:r>
            <a:r>
              <a:rPr lang="en-GB" b="1" dirty="0"/>
              <a:t> </a:t>
            </a:r>
            <a:r>
              <a:rPr lang="en-GB" b="1" dirty="0" err="1"/>
              <a:t>zmienne</a:t>
            </a:r>
            <a:r>
              <a:rPr lang="en-GB" b="1" dirty="0"/>
              <a:t> w </a:t>
            </a:r>
            <a:r>
              <a:rPr lang="en-GB" b="1" dirty="0" err="1"/>
              <a:t>nowe</a:t>
            </a:r>
            <a:r>
              <a:rPr lang="en-GB" b="1" dirty="0"/>
              <a:t>, </a:t>
            </a:r>
            <a:r>
              <a:rPr lang="en-GB" b="1" dirty="0" err="1"/>
              <a:t>nieskorelowane</a:t>
            </a:r>
            <a:r>
              <a:rPr lang="en-GB" b="1" dirty="0"/>
              <a:t> </a:t>
            </a:r>
            <a:r>
              <a:rPr lang="en-GB" b="1" dirty="0" err="1"/>
              <a:t>zmienne</a:t>
            </a:r>
            <a:r>
              <a:rPr lang="en-GB" b="1" dirty="0"/>
              <a:t> </a:t>
            </a:r>
            <a:r>
              <a:rPr lang="en-GB" b="1" dirty="0" err="1"/>
              <a:t>zwane</a:t>
            </a:r>
            <a:r>
              <a:rPr lang="en-GB" b="1" dirty="0"/>
              <a:t> </a:t>
            </a:r>
            <a:r>
              <a:rPr lang="en-GB" b="1" dirty="0" err="1"/>
              <a:t>składnikami</a:t>
            </a:r>
            <a:r>
              <a:rPr lang="en-GB" b="1" dirty="0"/>
              <a:t> </a:t>
            </a:r>
            <a:r>
              <a:rPr lang="en-GB" b="1" dirty="0" err="1"/>
              <a:t>głównymi</a:t>
            </a:r>
            <a:r>
              <a:rPr lang="en-GB" dirty="0"/>
              <a:t>. </a:t>
            </a:r>
            <a:r>
              <a:rPr lang="en-GB" u="sng" dirty="0" err="1"/>
              <a:t>Te</a:t>
            </a:r>
            <a:r>
              <a:rPr lang="en-GB" u="sng" dirty="0"/>
              <a:t> </a:t>
            </a:r>
            <a:r>
              <a:rPr lang="en-GB" u="sng" dirty="0" err="1"/>
              <a:t>składniki</a:t>
            </a:r>
            <a:r>
              <a:rPr lang="en-GB" u="sng" dirty="0"/>
              <a:t> </a:t>
            </a:r>
            <a:r>
              <a:rPr lang="en-GB" u="sng" dirty="0" err="1"/>
              <a:t>są</a:t>
            </a:r>
            <a:r>
              <a:rPr lang="en-GB" u="sng" dirty="0"/>
              <a:t> </a:t>
            </a:r>
            <a:r>
              <a:rPr lang="en-GB" u="sng" dirty="0" err="1"/>
              <a:t>ortogonalnymi</a:t>
            </a:r>
            <a:r>
              <a:rPr lang="en-GB" u="sng" dirty="0"/>
              <a:t> </a:t>
            </a:r>
            <a:r>
              <a:rPr lang="en-GB" u="sng" dirty="0" err="1"/>
              <a:t>osiami</a:t>
            </a:r>
            <a:r>
              <a:rPr lang="en-GB" u="sng" dirty="0"/>
              <a:t> </a:t>
            </a:r>
            <a:r>
              <a:rPr lang="en-GB" u="sng" dirty="0" err="1"/>
              <a:t>maksymalnej</a:t>
            </a:r>
            <a:r>
              <a:rPr lang="en-GB" u="sng" dirty="0"/>
              <a:t> </a:t>
            </a:r>
            <a:r>
              <a:rPr lang="en-GB" u="sng" dirty="0" err="1"/>
              <a:t>wariancji</a:t>
            </a:r>
            <a:r>
              <a:rPr lang="en-GB" u="sng" dirty="0"/>
              <a:t>, </a:t>
            </a:r>
            <a:r>
              <a:rPr lang="en-GB" u="sng" dirty="0" err="1"/>
              <a:t>reprezentującymi</a:t>
            </a:r>
            <a:r>
              <a:rPr lang="en-GB" u="sng" dirty="0"/>
              <a:t> </a:t>
            </a:r>
            <a:r>
              <a:rPr lang="en-GB" u="sng" dirty="0" err="1"/>
              <a:t>zestaw</a:t>
            </a:r>
            <a:r>
              <a:rPr lang="en-GB" u="sng" dirty="0"/>
              <a:t> </a:t>
            </a:r>
            <a:r>
              <a:rPr lang="en-GB" u="sng" dirty="0" err="1"/>
              <a:t>danych</a:t>
            </a:r>
            <a:r>
              <a:rPr lang="en-GB" u="sng" dirty="0"/>
              <a:t> w </a:t>
            </a:r>
            <a:r>
              <a:rPr lang="en-GB" u="sng" dirty="0" err="1"/>
              <a:t>przestrzeni</a:t>
            </a:r>
            <a:r>
              <a:rPr lang="en-GB" u="sng" dirty="0"/>
              <a:t> o </a:t>
            </a:r>
            <a:r>
              <a:rPr lang="en-GB" u="sng" dirty="0" err="1"/>
              <a:t>zredukowanych</a:t>
            </a:r>
            <a:r>
              <a:rPr lang="en-GB" u="sng" dirty="0"/>
              <a:t> </a:t>
            </a:r>
            <a:r>
              <a:rPr lang="en-GB" u="sng" dirty="0" err="1"/>
              <a:t>wymiarach</a:t>
            </a:r>
            <a:r>
              <a:rPr lang="en-GB" u="sng" dirty="0"/>
              <a:t>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3EB62C8-76B7-41EB-C72A-36834806C0A6}"/>
              </a:ext>
            </a:extLst>
          </p:cNvPr>
          <p:cNvSpPr txBox="1"/>
          <p:nvPr/>
        </p:nvSpPr>
        <p:spPr>
          <a:xfrm>
            <a:off x="1262339" y="4322024"/>
            <a:ext cx="87674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l-PL" b="1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Znaczenie PCA
Redukcja danych: </a:t>
            </a:r>
            <a:r>
              <a:rPr lang="pl-PL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PCA pomaga w zmniejszeniu liczby uwzględnianych zmiennych, upraszczając w ten sposób modele w uczeniu maszynowym i statystyce.</a:t>
            </a:r>
            <a:r>
              <a:rPr lang="pl-PL" b="1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
Eksploracyjna analiza danych: </a:t>
            </a:r>
            <a:r>
              <a:rPr lang="pl-PL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Jest to narzędzie do odkrywania ukrytych trendów w danych, często używane na wstępnych etapach analizy danych.</a:t>
            </a:r>
            <a:r>
              <a:rPr lang="pl-PL" b="1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
Analiza wielowymiarowa: </a:t>
            </a:r>
            <a:r>
              <a:rPr lang="pl-PL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PCA jest kluczową techniką w wielowymiarowej analizie danych, zajmującą się obserwacjami wielu powiązanych ze sobą zmiennych.</a:t>
            </a:r>
            <a:endParaRPr lang="en-GB" i="0" dirty="0">
              <a:solidFill>
                <a:srgbClr val="080808"/>
              </a:solidFill>
              <a:effectLst/>
              <a:latin typeface="Hind Siliguri" panose="020000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91760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CDADE7F-F016-3AC9-8894-3032704F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88" y="126868"/>
            <a:ext cx="6106650" cy="536412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0B90B54-23BA-9204-2574-94CEFD43020E}"/>
              </a:ext>
            </a:extLst>
          </p:cNvPr>
          <p:cNvSpPr txBox="1"/>
          <p:nvPr/>
        </p:nvSpPr>
        <p:spPr>
          <a:xfrm>
            <a:off x="448888" y="5612249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09D9843-9FF0-E290-03AC-6683AD8D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93" y="0"/>
            <a:ext cx="6915422" cy="647817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1A3E542-EE91-9051-56FD-94A7230884B0}"/>
              </a:ext>
            </a:extLst>
          </p:cNvPr>
          <p:cNvSpPr txBox="1"/>
          <p:nvPr/>
        </p:nvSpPr>
        <p:spPr>
          <a:xfrm>
            <a:off x="1256093" y="6478174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7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93225AA-D5D5-51F0-53E9-21723900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88" y="0"/>
            <a:ext cx="6155197" cy="623454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D4DAA32-5960-2F9D-637E-D2E0DB31A5AF}"/>
              </a:ext>
            </a:extLst>
          </p:cNvPr>
          <p:cNvSpPr txBox="1"/>
          <p:nvPr/>
        </p:nvSpPr>
        <p:spPr>
          <a:xfrm>
            <a:off x="648393" y="6434051"/>
            <a:ext cx="576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Dalsza część komórki na następnym slajdzie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475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4FEE43F-FF47-28A0-E444-5ACE0707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7" y="0"/>
            <a:ext cx="5132077" cy="6764034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9B575ED-2303-12C8-A09A-0BFD75394BE6}"/>
              </a:ext>
            </a:extLst>
          </p:cNvPr>
          <p:cNvSpPr txBox="1"/>
          <p:nvPr/>
        </p:nvSpPr>
        <p:spPr>
          <a:xfrm>
            <a:off x="4322619" y="6394702"/>
            <a:ext cx="576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Dalsza część komórki na następnym slajdzie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19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00E833F-5709-5AFA-D04B-F9B3C1B4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9" y="0"/>
            <a:ext cx="5693438" cy="571711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6E86424-9379-C9AE-3D5C-23523CF4904A}"/>
              </a:ext>
            </a:extLst>
          </p:cNvPr>
          <p:cNvSpPr txBox="1"/>
          <p:nvPr/>
        </p:nvSpPr>
        <p:spPr>
          <a:xfrm>
            <a:off x="997529" y="5717111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0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1D1A32D-6872-6A08-C4DF-251241FF4322}"/>
              </a:ext>
            </a:extLst>
          </p:cNvPr>
          <p:cNvSpPr txBox="1"/>
          <p:nvPr/>
        </p:nvSpPr>
        <p:spPr>
          <a:xfrm>
            <a:off x="394636" y="476751"/>
            <a:ext cx="110690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l-PL" b="1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Kroki w PCA</a:t>
            </a:r>
          </a:p>
          <a:p>
            <a:pPr fontAlgn="base"/>
            <a:r>
              <a:rPr lang="pl-PL" b="1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
Standaryzacja: </a:t>
            </a:r>
            <a:r>
              <a:rPr lang="pl-PL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PCA rozpoczyna się od standaryzacji zakresu ciągłych zmiennych początkowych. Ta standaryzacja (lub normalizacja Z-</a:t>
            </a:r>
            <a:r>
              <a:rPr lang="pl-PL" i="0" dirty="0" err="1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score</a:t>
            </a:r>
            <a:r>
              <a:rPr lang="pl-PL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) zapewnia, że każda zmienna w równym stopniu przyczynia się do analizy.</a:t>
            </a:r>
          </a:p>
          <a:p>
            <a:pPr fontAlgn="base"/>
            <a:r>
              <a:rPr lang="pl-PL" b="1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
Obliczanie macierzy kowariancji: </a:t>
            </a:r>
            <a:r>
              <a:rPr lang="pl-PL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Macierz kowariancji wyraża, jak każda zmienna w zestawie danych różni się od średniej względem innych zmiennych. Obliczenie tej macierzy jest niezbędne, ponieważ stanowi ona podstawę do obliczenia głównych składników.</a:t>
            </a:r>
          </a:p>
          <a:p>
            <a:pPr fontAlgn="base"/>
            <a:r>
              <a:rPr lang="pl-PL" b="1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
Obliczanie wartości własnych i wektorów własnych: </a:t>
            </a:r>
            <a:r>
              <a:rPr lang="pl-PL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Obliczane są wartości własne i wektory własne macierzy kowariancji, dostarczające składników wyjaśniających wariancję. Wektory własne wskazują kierunek maksymalnej wariancji, podczas gdy wartości własne oznaczają wielkość tej wariancji w danych.</a:t>
            </a:r>
          </a:p>
          <a:p>
            <a:pPr fontAlgn="base"/>
            <a:r>
              <a:rPr lang="pl-PL" b="1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
Wybieranie komponentów i tworzenie wektora cech: </a:t>
            </a:r>
            <a:r>
              <a:rPr lang="pl-PL" i="0" dirty="0">
                <a:solidFill>
                  <a:srgbClr val="080808"/>
                </a:solidFill>
                <a:effectLst/>
                <a:latin typeface="Hind Siliguri" panose="02000000000000000000" pitchFamily="2" charset="-18"/>
              </a:rPr>
              <a:t>Na podstawie wartości własnych wybierane są najbardziej wpływowe komponenty (wektory własne), które tworzą nową przestrzeń cech. Wybór ten jest często oparty na progu wyjaśnionej wariancji.</a:t>
            </a:r>
            <a:endParaRPr lang="en-GB" i="0" dirty="0">
              <a:solidFill>
                <a:srgbClr val="080808"/>
              </a:solidFill>
              <a:effectLst/>
              <a:latin typeface="Hind Siliguri" panose="020000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62695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17FA00F8-8166-32EE-E43C-BF9140A68E4C}"/>
              </a:ext>
            </a:extLst>
          </p:cNvPr>
          <p:cNvSpPr txBox="1"/>
          <p:nvPr/>
        </p:nvSpPr>
        <p:spPr>
          <a:xfrm>
            <a:off x="1549667" y="394636"/>
            <a:ext cx="931725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C00000"/>
                </a:solidFill>
              </a:rPr>
              <a:t>Zadanie do wykonania:</a:t>
            </a:r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Przeanalizuj podany kod </a:t>
            </a:r>
            <a:r>
              <a:rPr lang="pl-PL" dirty="0" err="1"/>
              <a:t>Pythona</a:t>
            </a:r>
            <a:r>
              <a:rPr lang="pl-PL" dirty="0"/>
              <a:t> jako tutorial i demo.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Zamień bazę danych </a:t>
            </a:r>
            <a:r>
              <a:rPr lang="pl-PL" b="1" dirty="0">
                <a:solidFill>
                  <a:srgbClr val="00B0F0"/>
                </a:solidFill>
              </a:rPr>
              <a:t>ToxinsbaseClass.csv </a:t>
            </a:r>
            <a:r>
              <a:rPr lang="pl-PL" dirty="0"/>
              <a:t>na </a:t>
            </a:r>
            <a:r>
              <a:rPr lang="pl-PL" b="1" dirty="0">
                <a:solidFill>
                  <a:srgbClr val="00B050"/>
                </a:solidFill>
              </a:rPr>
              <a:t>wine.csv </a:t>
            </a:r>
            <a:r>
              <a:rPr lang="pl-PL" dirty="0"/>
              <a:t>(jest w katalogu ćwiczenia w TEAMS)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Dostosuj do nowej bazy elementy kodu jak liczba zmiennych i tytuły osi i figur.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Uzyskaj </a:t>
            </a:r>
            <a:r>
              <a:rPr lang="pl-PL" dirty="0" err="1"/>
              <a:t>output</a:t>
            </a:r>
            <a:r>
              <a:rPr lang="pl-PL" dirty="0"/>
              <a:t> tam, gdzie jest w kodzie </a:t>
            </a:r>
            <a:r>
              <a:rPr lang="pl-PL" dirty="0" err="1"/>
              <a:t>tutoriala</a:t>
            </a:r>
            <a:r>
              <a:rPr lang="pl-PL" dirty="0"/>
              <a:t> zaznaczony jest jako </a:t>
            </a:r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pl-PL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Koniecznie opisuj w </a:t>
            </a:r>
            <a:r>
              <a:rPr lang="pl-PL" dirty="0" err="1"/>
              <a:t>markdown</a:t>
            </a:r>
            <a:r>
              <a:rPr lang="pl-PL" dirty="0"/>
              <a:t> poszczególne etapy kodowania i uzyskiwania wyników.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Zwróć uwagę na formatowanie wykresów i ewentualnie je popraw dla lepszej czytelności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Wyślij kod z opisami i wszystkimi </a:t>
            </a:r>
            <a:r>
              <a:rPr lang="pl-PL" dirty="0" err="1"/>
              <a:t>output</a:t>
            </a:r>
            <a:r>
              <a:rPr lang="pl-PL" dirty="0"/>
              <a:t> do TEAMS (zadania)</a:t>
            </a:r>
          </a:p>
        </p:txBody>
      </p:sp>
    </p:spTree>
    <p:extLst>
      <p:ext uri="{BB962C8B-B14F-4D97-AF65-F5344CB8AC3E}">
        <p14:creationId xmlns:p14="http://schemas.microsoft.com/office/powerpoint/2010/main" val="352705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CA79475-8F27-B653-06FB-131DD5EE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2" y="323243"/>
            <a:ext cx="4256013" cy="172168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6036B34-652A-A807-1EC3-8599EBBD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62" y="2351982"/>
            <a:ext cx="7394202" cy="1372120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99845CF8-3C2F-B165-E5DC-DEBC81F765DA}"/>
              </a:ext>
            </a:extLst>
          </p:cNvPr>
          <p:cNvCxnSpPr/>
          <p:nvPr/>
        </p:nvCxnSpPr>
        <p:spPr>
          <a:xfrm flipH="1">
            <a:off x="7668285" y="1421394"/>
            <a:ext cx="1367073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83DF630-3989-0E84-8EB4-0A6B87D10C72}"/>
              </a:ext>
            </a:extLst>
          </p:cNvPr>
          <p:cNvSpPr txBox="1"/>
          <p:nvPr/>
        </p:nvSpPr>
        <p:spPr>
          <a:xfrm>
            <a:off x="9107786" y="1184087"/>
            <a:ext cx="24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Zamień zbiór danych na </a:t>
            </a:r>
            <a:r>
              <a:rPr lang="pl-PL" b="1" dirty="0"/>
              <a:t>wine.csv</a:t>
            </a:r>
            <a:endParaRPr lang="en-GB" b="1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CFA4E1C-6B4E-ECFD-179D-DFA63AB079FE}"/>
              </a:ext>
            </a:extLst>
          </p:cNvPr>
          <p:cNvSpPr txBox="1"/>
          <p:nvPr/>
        </p:nvSpPr>
        <p:spPr>
          <a:xfrm>
            <a:off x="950162" y="3724102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F54F6BB2-4A18-7AA5-1BAB-AFA5120A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63" y="4151582"/>
            <a:ext cx="7427369" cy="110290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0B4CCBF-DB59-AD58-39B1-7589467E4DDA}"/>
              </a:ext>
            </a:extLst>
          </p:cNvPr>
          <p:cNvSpPr txBox="1"/>
          <p:nvPr/>
        </p:nvSpPr>
        <p:spPr>
          <a:xfrm>
            <a:off x="950162" y="5280888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32DA84B2-D355-31C1-A75A-6F41B239C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363" y="5757862"/>
            <a:ext cx="5338169" cy="60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4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6C3B7D9-653F-A1FA-4C8C-0BAA0089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79" y="179762"/>
            <a:ext cx="4380287" cy="238924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9CCF970-CB58-B547-7AE3-1DE31C7D631C}"/>
              </a:ext>
            </a:extLst>
          </p:cNvPr>
          <p:cNvSpPr txBox="1"/>
          <p:nvPr/>
        </p:nvSpPr>
        <p:spPr>
          <a:xfrm>
            <a:off x="823479" y="2569009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DD15075-AC5F-F5D0-DC0A-9440A1FF9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79" y="3154535"/>
            <a:ext cx="7012132" cy="54893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893AC322-679D-FA7D-D1EC-6C1D154EE9E4}"/>
              </a:ext>
            </a:extLst>
          </p:cNvPr>
          <p:cNvSpPr txBox="1"/>
          <p:nvPr/>
        </p:nvSpPr>
        <p:spPr>
          <a:xfrm>
            <a:off x="823479" y="3798916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898CC63-C019-4913-98CC-E69AEC246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79" y="4309564"/>
            <a:ext cx="6339490" cy="648692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2F8BF696-60C8-7C08-0EBC-6B71C32C7483}"/>
              </a:ext>
            </a:extLst>
          </p:cNvPr>
          <p:cNvSpPr txBox="1"/>
          <p:nvPr/>
        </p:nvSpPr>
        <p:spPr>
          <a:xfrm>
            <a:off x="823479" y="5099572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B5E5862-1A5D-66B0-B5E4-244CF4D2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3" y="340961"/>
            <a:ext cx="5164238" cy="479630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85208648-30F3-60A6-6A97-B3FC39E0621C}"/>
              </a:ext>
            </a:extLst>
          </p:cNvPr>
          <p:cNvSpPr txBox="1"/>
          <p:nvPr/>
        </p:nvSpPr>
        <p:spPr>
          <a:xfrm>
            <a:off x="713303" y="5137264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37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BAD4838-837B-B3B5-AAD9-1C603630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3" y="0"/>
            <a:ext cx="4580659" cy="623210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CC38BE7-5C6E-2AE8-6747-BA9E63E098D3}"/>
              </a:ext>
            </a:extLst>
          </p:cNvPr>
          <p:cNvSpPr txBox="1"/>
          <p:nvPr/>
        </p:nvSpPr>
        <p:spPr>
          <a:xfrm>
            <a:off x="648393" y="6232107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4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DF8653E-E80A-88FE-3750-2B8307A6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20" y="223491"/>
            <a:ext cx="9437781" cy="320550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7BB769D-1595-5AB7-FAD6-71729E5E3D93}"/>
              </a:ext>
            </a:extLst>
          </p:cNvPr>
          <p:cNvSpPr txBox="1"/>
          <p:nvPr/>
        </p:nvSpPr>
        <p:spPr>
          <a:xfrm>
            <a:off x="378920" y="3429000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3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F6A07F1-2046-15C6-8122-9D38F2114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01" y="249382"/>
            <a:ext cx="9727298" cy="3862994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212E0FFA-DE86-EC14-7735-003633A8AF7C}"/>
              </a:ext>
            </a:extLst>
          </p:cNvPr>
          <p:cNvCxnSpPr/>
          <p:nvPr/>
        </p:nvCxnSpPr>
        <p:spPr>
          <a:xfrm flipH="1" flipV="1">
            <a:off x="7481455" y="2128058"/>
            <a:ext cx="2211185" cy="2660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58D7D4F-33AD-52DC-F234-75B42807189E}"/>
              </a:ext>
            </a:extLst>
          </p:cNvPr>
          <p:cNvSpPr txBox="1"/>
          <p:nvPr/>
        </p:nvSpPr>
        <p:spPr>
          <a:xfrm>
            <a:off x="9094124" y="5037513"/>
            <a:ext cx="174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Zamień zmienne na te z bazy </a:t>
            </a:r>
            <a:r>
              <a:rPr lang="pl-PL" b="1" dirty="0"/>
              <a:t>wine.csv</a:t>
            </a:r>
            <a:endParaRPr lang="en-GB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E6F1C4C-E795-EC65-D0F8-52CE73010584}"/>
              </a:ext>
            </a:extLst>
          </p:cNvPr>
          <p:cNvSpPr txBox="1"/>
          <p:nvPr/>
        </p:nvSpPr>
        <p:spPr>
          <a:xfrm>
            <a:off x="533475" y="4265587"/>
            <a:ext cx="466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rgbClr val="92D050"/>
                </a:solidFill>
              </a:rPr>
              <a:t>Output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48668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02A7296B43274A9902EEFE6B56D06D" ma:contentTypeVersion="4" ma:contentTypeDescription="Utwórz nowy dokument." ma:contentTypeScope="" ma:versionID="ade2107371280a0cad3311aa023f9e03">
  <xsd:schema xmlns:xsd="http://www.w3.org/2001/XMLSchema" xmlns:xs="http://www.w3.org/2001/XMLSchema" xmlns:p="http://schemas.microsoft.com/office/2006/metadata/properties" xmlns:ns2="9813fa07-d397-4831-b286-f81540cf046a" targetNamespace="http://schemas.microsoft.com/office/2006/metadata/properties" ma:root="true" ma:fieldsID="11d090665d10b4431f292b0290fd0da2" ns2:_="">
    <xsd:import namespace="9813fa07-d397-4831-b286-f81540cf0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3fa07-d397-4831-b286-f81540cf0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4EEC44-2A81-4DC6-94E3-93C3BBDD53EA}"/>
</file>

<file path=customXml/itemProps2.xml><?xml version="1.0" encoding="utf-8"?>
<ds:datastoreItem xmlns:ds="http://schemas.openxmlformats.org/officeDocument/2006/customXml" ds:itemID="{4A983DC1-99F7-484B-AA90-ACBD08BFC463}"/>
</file>

<file path=customXml/itemProps3.xml><?xml version="1.0" encoding="utf-8"?>
<ds:datastoreItem xmlns:ds="http://schemas.openxmlformats.org/officeDocument/2006/customXml" ds:itemID="{F1726AAE-6BDD-4C9E-BAF2-5D7BBD6D5C7A}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488</Words>
  <Application>Microsoft Office PowerPoint</Application>
  <PresentationFormat>Panoramiczny</PresentationFormat>
  <Paragraphs>40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Hind Siliguri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Kruk</dc:creator>
  <cp:lastModifiedBy>Marek Kruk</cp:lastModifiedBy>
  <cp:revision>3</cp:revision>
  <dcterms:created xsi:type="dcterms:W3CDTF">2024-10-12T15:16:00Z</dcterms:created>
  <dcterms:modified xsi:type="dcterms:W3CDTF">2024-11-13T09:57:20Z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0x010100EC02A7296B43274A9902EEFE6B56D06D</vt:lpwstr>
  </property>
</Properties>
</file>