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20EEADE-5029-571B-75A9-C79A6C9E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A9470A4-662B-A79B-7202-9DC66C335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45B4B2B-ED80-8ECC-00CF-775B9BDA0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16D240-B506-56EF-F3E3-897B6AE6F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1AD8EE4-4D06-3AE7-A327-69937EDD6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68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381AB-321D-6FFA-08F8-BA9BBA00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02724A-C97B-3B88-BC82-4153D6B39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EDE5697-B1F0-FF36-24D4-E8DD5F7BF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08E2E6-DC72-F862-7E85-16D265B1D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11D37E0-0BAD-3105-0DEE-A97A32E1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99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0F854C0-8589-E6EA-2F9D-A609B17967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0C63B3AD-358A-7459-8C85-6AB9028A4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2626D76-F0ED-2B45-74B0-A08AC3F41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19599BB-8607-43F6-1C34-AC2CC9CCE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8D57B73-58CB-A48B-7B73-E9C739053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444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72AAA1-0198-B6BA-5B25-342877506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E12321-65B5-93F9-3072-069E906E6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799749E-BC52-9E6F-79BE-20CCF6B9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5E920A-18A5-F1BA-0106-5CD3EBC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879F4A-2C2E-B275-3B2B-C351036A4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7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9D9E3-4D3E-10F0-6304-437F75892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3166DE7-8536-BAF3-5A04-E062C998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4F0728-D8B2-F872-453F-F7700C69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F1B8FA-9525-CF33-3EE2-AA165B3E0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642358B-9A9C-46DC-748E-CAD4F340B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4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B5FB6A-F6CF-300F-0148-936DC83E9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80ACAA-58C2-A53C-3C2C-2F311EA9D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197F7F9A-7F5F-72CA-557E-821B0C325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9977BAD-AB55-9700-C548-BBDE45E1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E115703-FE72-EE3D-018D-A35E81073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A4E4F89-FE4C-4B75-AB41-2E9D136E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1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ED7623-42A1-167C-F513-380B211C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16D729F-59E5-BDF2-FF91-1C74A5EC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FDF8D9F-565F-A679-B055-AAD9662DB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2C7F076B-01F8-B641-86B1-AA27BAB68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5591AF72-596D-6153-14A9-55C42E6E6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3FBCE62-2277-6AB3-47BE-4AAB4DD52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AEF8DE2A-E33D-085E-ED61-E5B888BE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143469F-3D58-8737-5273-E920AED4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58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C64DE6-F12F-68A2-0AAA-66C3A3CD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26688228-7A8B-E90A-08B1-7BC3C724C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A8D0C9-031B-2408-D4C4-196EE1CC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8618A36-C3EB-C355-DB20-2771BE01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36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15A10C2-882C-DCB1-42DE-05735E8D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F8F72E5B-9D50-81BF-7795-157BED547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0826367-7980-2F3F-75E3-CA43F16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737C52-8D77-1F4C-6ADE-B10A563F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BD58E0D-7086-9B52-73B8-1545C0C58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B47F3E9-61FB-2FA3-B2D1-C9D5AEECC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D490742-111D-F2DD-829A-D12E89640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0FCBC54A-49BD-94ED-81AD-9813A812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B5DFA0E-A30E-79D2-83DF-F3DAD15B1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742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C66AD3B-D5C6-6301-EF4B-D26F3DCED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B06A900-5BA3-690D-10CF-98E283A19F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28AACDB-35DE-5C5A-D775-9C88E15E2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33A1AA4-3981-BD0E-67C6-67AA3592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C765EB2-E2DF-4D41-D4EB-DE2B6CCA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C3585D-768E-4D5D-9627-F4A56FCD8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63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845C662A-1636-2FD4-31C7-091158613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5707ADF-F7AB-61B3-B90E-DC7FEDE59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CE11B74-DBA6-D43E-5819-EE1767431A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BE7911-EC9A-4A07-9FB0-26F874E9413D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ADBF555-75F8-C6A0-7A92-997D5306E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E99DF43-19A3-B251-CE60-1A903BC0C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F49E3-DFB2-4A5F-BA8A-A306EA0D03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93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FE6D8C38-FD7E-417B-C8D2-9633D0E09CC9}"/>
              </a:ext>
            </a:extLst>
          </p:cNvPr>
          <p:cNvSpPr txBox="1"/>
          <p:nvPr/>
        </p:nvSpPr>
        <p:spPr>
          <a:xfrm>
            <a:off x="1064029" y="1379913"/>
            <a:ext cx="1075666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Analiza wielowymiarowa obejmuje analizę relacji między wieloma zmiennymi (tj. danymi wielowymiarowymi) i zrozumienie, jak wpływają one na siebie nawzajem. </a:t>
            </a:r>
          </a:p>
          <a:p>
            <a:endParaRPr lang="pl-PL" dirty="0"/>
          </a:p>
          <a:p>
            <a:r>
              <a:rPr lang="pl-PL" dirty="0"/>
              <a:t>Jest to ważne narzędzie, które pomaga nam lepiej zrozumieć złożone zestawy danych, aby podejmować decyzje oparte na danych i świadome.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D346DC2-DED9-CB1D-D805-BA58CFC0E48F}"/>
              </a:ext>
            </a:extLst>
          </p:cNvPr>
          <p:cNvSpPr txBox="1"/>
          <p:nvPr/>
        </p:nvSpPr>
        <p:spPr>
          <a:xfrm>
            <a:off x="3944390" y="388911"/>
            <a:ext cx="6093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1" dirty="0">
                <a:solidFill>
                  <a:srgbClr val="FF0000"/>
                </a:solidFill>
              </a:rPr>
              <a:t>Analiza wielowymiarowa </a:t>
            </a:r>
            <a:endParaRPr lang="en-GB" sz="3200" b="1" dirty="0">
              <a:solidFill>
                <a:srgbClr val="FF0000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D1039C25-543D-FE0B-5BAC-28E47C8ED20B}"/>
              </a:ext>
            </a:extLst>
          </p:cNvPr>
          <p:cNvSpPr txBox="1"/>
          <p:nvPr/>
        </p:nvSpPr>
        <p:spPr>
          <a:xfrm>
            <a:off x="1064029" y="3429000"/>
            <a:ext cx="90733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Gdy znamy już dane wielowymiarowe , możemy zdefiniować dane jednowymiarowe jako szczególny przypadek danych wielowymiarowych , w których dane składają się tylko z jednej zmiennej. Podobnie dane dwuwymiarowe składają się z dwóch zmiennych itd.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5213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ole tekstowe 9">
            <a:extLst>
              <a:ext uri="{FF2B5EF4-FFF2-40B4-BE49-F238E27FC236}">
                <a16:creationId xmlns:a16="http://schemas.microsoft.com/office/drawing/2014/main" id="{F277A219-3B14-09C2-2F96-0BA88BEBA8C8}"/>
              </a:ext>
            </a:extLst>
          </p:cNvPr>
          <p:cNvSpPr txBox="1"/>
          <p:nvPr/>
        </p:nvSpPr>
        <p:spPr>
          <a:xfrm>
            <a:off x="1417321" y="682812"/>
            <a:ext cx="86577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Tabele kontyngencji można znormalizować, aby obliczyć procent liczby cylindrów dla każdego typu nadwozia . Istnieją trzy podejścia do normalizacji takiej tabeli: 1. Wpisy w każdym wierszu sumują się do 1 2. Wpisy w każdej kolumnie sumują się do 1 3. Wpisy całej tabeli sumują się do 1</a:t>
            </a:r>
            <a:endParaRPr lang="en-GB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16357B7-5E24-0289-6EAC-9C78E77E784A}"/>
              </a:ext>
            </a:extLst>
          </p:cNvPr>
          <p:cNvSpPr txBox="1"/>
          <p:nvPr/>
        </p:nvSpPr>
        <p:spPr>
          <a:xfrm>
            <a:off x="1417321" y="2317603"/>
            <a:ext cx="9987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Utwórz tabelę krzyżową podobną do tej z poprzedniego pytania, znormalizowaną w taki sposób, aby suma wpisów w każdym wierszu była równa 1, zaokrąglona do 2 miejsc po przecinku.</a:t>
            </a:r>
            <a:endParaRPr lang="en-GB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CF97690-2BE8-D8A7-9E02-4D88EADCB73E}"/>
              </a:ext>
            </a:extLst>
          </p:cNvPr>
          <p:cNvSpPr txBox="1"/>
          <p:nvPr/>
        </p:nvSpPr>
        <p:spPr>
          <a:xfrm>
            <a:off x="1417321" y="3429000"/>
            <a:ext cx="238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 użyciu </a:t>
            </a:r>
            <a:r>
              <a:rPr lang="pl-PL" dirty="0" err="1"/>
              <a:t>pandas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D83EA6E6-4D41-2D34-3A87-ED55306F0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2163" y="3894067"/>
            <a:ext cx="5572125" cy="2057400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CE2516E-9E58-DBBE-4A0B-E2377CD73220}"/>
              </a:ext>
            </a:extLst>
          </p:cNvPr>
          <p:cNvSpPr txBox="1"/>
          <p:nvPr/>
        </p:nvSpPr>
        <p:spPr>
          <a:xfrm>
            <a:off x="2612275" y="617518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360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ole tekstowe 1">
            <a:extLst>
              <a:ext uri="{FF2B5EF4-FFF2-40B4-BE49-F238E27FC236}">
                <a16:creationId xmlns:a16="http://schemas.microsoft.com/office/drawing/2014/main" id="{61FC8DAE-B505-54B0-F789-4130E04058EE}"/>
              </a:ext>
            </a:extLst>
          </p:cNvPr>
          <p:cNvSpPr txBox="1"/>
          <p:nvPr/>
        </p:nvSpPr>
        <p:spPr>
          <a:xfrm>
            <a:off x="1650077" y="403167"/>
            <a:ext cx="2389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Przy użyciu </a:t>
            </a:r>
            <a:r>
              <a:rPr lang="pl-PL" dirty="0" err="1"/>
              <a:t>groupby</a:t>
            </a:r>
            <a:r>
              <a:rPr lang="pl-PL" dirty="0"/>
              <a:t>:</a:t>
            </a:r>
            <a:endParaRPr lang="en-GB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8F01AEE0-B6DD-5EDA-DF25-D55061800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086" y="1197032"/>
            <a:ext cx="8720085" cy="2481089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13000F7F-2512-6E05-F842-E1E980ED8779}"/>
              </a:ext>
            </a:extLst>
          </p:cNvPr>
          <p:cNvSpPr txBox="1"/>
          <p:nvPr/>
        </p:nvSpPr>
        <p:spPr>
          <a:xfrm>
            <a:off x="1650077" y="4230010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103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2714428-26A4-D757-7F10-9FF763C1D315}"/>
              </a:ext>
            </a:extLst>
          </p:cNvPr>
          <p:cNvSpPr txBox="1"/>
          <p:nvPr/>
        </p:nvSpPr>
        <p:spPr>
          <a:xfrm>
            <a:off x="1068185" y="300289"/>
            <a:ext cx="9256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Mieszana analiza dwuwymiarowa danych liczbowych i kategorycznych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FE6C2D-EC97-31B0-9363-6E3ADFA459C7}"/>
              </a:ext>
            </a:extLst>
          </p:cNvPr>
          <p:cNvSpPr txBox="1"/>
          <p:nvPr/>
        </p:nvSpPr>
        <p:spPr>
          <a:xfrm>
            <a:off x="1068184" y="1308946"/>
            <a:ext cx="99711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Utwórz serię wykresów pudełkowych przedstawiających rozkład cen (</a:t>
            </a:r>
            <a:r>
              <a:rPr lang="pl-PL" b="1" dirty="0"/>
              <a:t>zmienna liczbowa na osi y) </a:t>
            </a:r>
            <a:r>
              <a:rPr lang="pl-PL" dirty="0"/>
              <a:t>dla różnych typów nadwozia </a:t>
            </a:r>
            <a:r>
              <a:rPr lang="pl-PL" b="1" dirty="0"/>
              <a:t>(zmienna kategorialna na osi x).</a:t>
            </a:r>
            <a:endParaRPr lang="en-GB" b="1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F394D424-6BD2-C0BF-F37B-8B58A9177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452" y="2329728"/>
            <a:ext cx="5605106" cy="1643756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9C9E56DA-BB49-65EC-01D1-6497C038DBB9}"/>
              </a:ext>
            </a:extLst>
          </p:cNvPr>
          <p:cNvSpPr txBox="1"/>
          <p:nvPr/>
        </p:nvSpPr>
        <p:spPr>
          <a:xfrm>
            <a:off x="1650077" y="4230010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1954CCF2-C48E-89E3-5F25-079CDBD442E0}"/>
              </a:ext>
            </a:extLst>
          </p:cNvPr>
          <p:cNvSpPr txBox="1"/>
          <p:nvPr/>
        </p:nvSpPr>
        <p:spPr>
          <a:xfrm>
            <a:off x="5507182" y="4599342"/>
            <a:ext cx="60932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Możemy zobaczyć, że hatchbacki mają stosunkowo mniejszy przedział cenowy w porównaniu do </a:t>
            </a:r>
            <a:r>
              <a:rPr lang="pl-PL" dirty="0" err="1"/>
              <a:t>hardtopów</a:t>
            </a:r>
            <a:r>
              <a:rPr lang="pl-PL" dirty="0"/>
              <a:t> lub kabrioletów. Kabriolety zaczynają się od wyższej ceny w porównaniu do innych stylów nadwozia i wydaje się, że istnieje dobry przedział cenowy, oparty na różnych cechach samochodu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2907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46364B12-A94F-F76C-2E79-0619335D757F}"/>
              </a:ext>
            </a:extLst>
          </p:cNvPr>
          <p:cNvSpPr txBox="1"/>
          <p:nvPr/>
        </p:nvSpPr>
        <p:spPr>
          <a:xfrm>
            <a:off x="1101436" y="710430"/>
            <a:ext cx="9738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Co jeśli chcielibyśmy skupić się tylko na sedanach i zobaczyć, jak przedział cenowy zmienia się wraz z liczbą cylindrów? Stwórzmy wykresy pudełkowe.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0A10391-BBD1-3E21-8BE1-F169DFAEC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569" y="1749830"/>
            <a:ext cx="9980862" cy="1679170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3F005831-E549-00F4-4962-2471170B4153}"/>
              </a:ext>
            </a:extLst>
          </p:cNvPr>
          <p:cNvSpPr txBox="1"/>
          <p:nvPr/>
        </p:nvSpPr>
        <p:spPr>
          <a:xfrm>
            <a:off x="1650077" y="4230010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FB4A233-6AC4-20F3-6A16-BE2D71787CCA}"/>
              </a:ext>
            </a:extLst>
          </p:cNvPr>
          <p:cNvSpPr txBox="1"/>
          <p:nvPr/>
        </p:nvSpPr>
        <p:spPr>
          <a:xfrm>
            <a:off x="5224549" y="5287926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Zgodnie z oczekiwaniami cena rośnie wraz ze wzrostem liczby cylindrów.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051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84A715C-544F-7B3C-004B-CF7828BD4CC4}"/>
              </a:ext>
            </a:extLst>
          </p:cNvPr>
          <p:cNvSpPr txBox="1"/>
          <p:nvPr/>
        </p:nvSpPr>
        <p:spPr>
          <a:xfrm>
            <a:off x="1546167" y="976713"/>
            <a:ext cx="879486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Wniosek </a:t>
            </a:r>
          </a:p>
          <a:p>
            <a:endParaRPr lang="pl-PL" dirty="0"/>
          </a:p>
          <a:p>
            <a:r>
              <a:rPr lang="pl-PL" dirty="0"/>
              <a:t>W tym poście przedstawiliśmy analizę wielowymiarową jako narzędzie do znajdowania ukrytych wzorców w danych, a następnie przeszliśmy przez implementację takiej analizy dla zmiennych numerycznych i kategorycznych oraz ich mieszanki. </a:t>
            </a:r>
          </a:p>
          <a:p>
            <a:endParaRPr lang="pl-PL" dirty="0"/>
          </a:p>
          <a:p>
            <a:r>
              <a:rPr lang="pl-PL" dirty="0"/>
              <a:t>Wykorzystaliśmy narzędzia wizualizacyjne, takie jak wykresy punktowe i wykresy pudełkowe, aby zwizualizować związek między zmiennymi i w niektórych przypadkach skwantyfikować takie korelacje.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289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6B84AD47-6023-063C-576D-39E7A397FE40}"/>
              </a:ext>
            </a:extLst>
          </p:cNvPr>
          <p:cNvSpPr txBox="1"/>
          <p:nvPr/>
        </p:nvSpPr>
        <p:spPr>
          <a:xfrm>
            <a:off x="2481350" y="1159593"/>
            <a:ext cx="609322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Zmienne numeryczne</a:t>
            </a:r>
            <a:r>
              <a:rPr lang="pl-PL" dirty="0"/>
              <a:t>: Reprezentują mierzalną ilość, która może być zmienną ciągłą lub dyskretną. Zmienne ciągłe mogą przyjmować dowolną wartość w określonym zakresie (np. wzrost, waga itp.), podczas gdy zmienne numeryczne dyskretne mogą przyjmować tylko określone wartości w określonym zakresie (np. liczba dzieci, liczba samochodów na parkingu itp.). </a:t>
            </a:r>
          </a:p>
          <a:p>
            <a:endParaRPr lang="pl-PL" dirty="0"/>
          </a:p>
          <a:p>
            <a:r>
              <a:rPr lang="pl-PL" b="1" dirty="0"/>
              <a:t>Zmienne kategorialne</a:t>
            </a:r>
            <a:r>
              <a:rPr lang="pl-PL" dirty="0"/>
              <a:t>: Reprezentują grupę (lub kategorię) i mogą przyjmować ograniczoną liczbę wartości, np. marki samochodów, rasy psów itp.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5F2BEBF-293B-A091-D13C-E17468D79F79}"/>
              </a:ext>
            </a:extLst>
          </p:cNvPr>
          <p:cNvSpPr txBox="1"/>
          <p:nvPr/>
        </p:nvSpPr>
        <p:spPr>
          <a:xfrm>
            <a:off x="2481350" y="233787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Omówimy analizę dwuwymiarową/wielowymiarową zmiennych liczbowych i kategorycznych.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795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5A6D1427-D411-0336-C2E4-CE0850F87D12}"/>
              </a:ext>
            </a:extLst>
          </p:cNvPr>
          <p:cNvSpPr txBox="1"/>
          <p:nvPr/>
        </p:nvSpPr>
        <p:spPr>
          <a:xfrm>
            <a:off x="2364970" y="688308"/>
            <a:ext cx="78098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Zacznijmy od zaimportowania bibliotek, z których będziemy dzisiaj korzystać, następnie wczytamy zbiór danych do ramki danych i przyjrzymy się 5 górnym wierszom ramki danych, aby zapoznać się z danymi.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D4F6AEA-7CA1-A50A-0EF8-4F4131D2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8475" y="1860925"/>
            <a:ext cx="4650210" cy="2428443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72ACBC3-DBF4-3CD9-19CA-224CC8C0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475" y="4381492"/>
            <a:ext cx="2743200" cy="3143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32042899-DB52-3E22-DDC8-2AF3922DB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8475" y="5325947"/>
            <a:ext cx="5524500" cy="561975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ABDC82AB-5CBF-8BF9-1D0E-60C20868AAF0}"/>
              </a:ext>
            </a:extLst>
          </p:cNvPr>
          <p:cNvSpPr txBox="1"/>
          <p:nvPr/>
        </p:nvSpPr>
        <p:spPr>
          <a:xfrm>
            <a:off x="3175462" y="4937760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5267542-F055-83DB-0877-2E938B87F1F6}"/>
              </a:ext>
            </a:extLst>
          </p:cNvPr>
          <p:cNvSpPr txBox="1"/>
          <p:nvPr/>
        </p:nvSpPr>
        <p:spPr>
          <a:xfrm>
            <a:off x="7688685" y="3258589"/>
            <a:ext cx="2353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Pobierz z </a:t>
            </a:r>
            <a:r>
              <a:rPr lang="pl-PL" dirty="0" err="1"/>
              <a:t>foderu</a:t>
            </a:r>
            <a:endParaRPr lang="en-GB" dirty="0"/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982D2CA3-DF09-5129-C502-EE4C8547137A}"/>
              </a:ext>
            </a:extLst>
          </p:cNvPr>
          <p:cNvCxnSpPr/>
          <p:nvPr/>
        </p:nvCxnSpPr>
        <p:spPr>
          <a:xfrm flipH="1">
            <a:off x="5781675" y="3429000"/>
            <a:ext cx="1699780" cy="75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86F0FF3D-73FA-AA08-D7DA-C413BD762FC7}"/>
              </a:ext>
            </a:extLst>
          </p:cNvPr>
          <p:cNvSpPr txBox="1"/>
          <p:nvPr/>
        </p:nvSpPr>
        <p:spPr>
          <a:xfrm>
            <a:off x="3049386" y="50529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Numeryczna</a:t>
            </a:r>
            <a:r>
              <a:rPr lang="en-GB" b="1" dirty="0"/>
              <a:t> </a:t>
            </a:r>
            <a:r>
              <a:rPr lang="en-GB" b="1" dirty="0" err="1"/>
              <a:t>analiza</a:t>
            </a:r>
            <a:r>
              <a:rPr lang="en-GB" b="1" dirty="0"/>
              <a:t> </a:t>
            </a:r>
            <a:r>
              <a:rPr lang="en-GB" b="1" dirty="0" err="1"/>
              <a:t>dwuwymiarowa</a:t>
            </a:r>
            <a:endParaRPr lang="en-GB" b="1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1D8A6E0-55BB-6B76-0692-56DAEAFD365E}"/>
              </a:ext>
            </a:extLst>
          </p:cNvPr>
          <p:cNvSpPr txBox="1"/>
          <p:nvPr/>
        </p:nvSpPr>
        <p:spPr>
          <a:xfrm>
            <a:off x="2015837" y="1109578"/>
            <a:ext cx="89902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Jaki jest związek między ceną a pojemnością silnika? Można by intuicyjnie oczekiwać, że samochody z większymi silnikami będą miały wyższe ceny (przy założeniu, że wszystkie inne czynniki są takie same), ale sprawdźmy, czy dane to potwierdzają. Utwórz wykres punktowy z ceną na osi x i pojemnością silnika na osi y. </a:t>
            </a:r>
            <a:endParaRPr lang="en-GB" dirty="0"/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782C7AF4-0D28-23EB-C231-41499A2F1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2825" y="3067050"/>
            <a:ext cx="5086350" cy="723900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DD7F74C4-AE6D-F976-D48F-D7A85079F467}"/>
              </a:ext>
            </a:extLst>
          </p:cNvPr>
          <p:cNvSpPr txBox="1"/>
          <p:nvPr/>
        </p:nvSpPr>
        <p:spPr>
          <a:xfrm>
            <a:off x="3773979" y="4178761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C6C4871-F446-2E4A-03AA-3082670648B3}"/>
              </a:ext>
            </a:extLst>
          </p:cNvPr>
          <p:cNvSpPr txBox="1"/>
          <p:nvPr/>
        </p:nvSpPr>
        <p:spPr>
          <a:xfrm>
            <a:off x="2414848" y="5286757"/>
            <a:ext cx="6093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Nie oznacza to związku </a:t>
            </a:r>
            <a:r>
              <a:rPr lang="pl-PL" dirty="0" err="1"/>
              <a:t>przyczynowo-skutkowego</a:t>
            </a:r>
            <a:r>
              <a:rPr lang="pl-PL" dirty="0"/>
              <a:t> (czy jest to poprawne, czy niepoprawne), a jedynie pokazuje dodatnią korelację między tymi dwoma.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27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2EA3EB7-27C1-0881-E16E-604F1074FE3C}"/>
              </a:ext>
            </a:extLst>
          </p:cNvPr>
          <p:cNvSpPr txBox="1"/>
          <p:nvPr/>
        </p:nvSpPr>
        <p:spPr>
          <a:xfrm>
            <a:off x="2398222" y="499795"/>
            <a:ext cx="6093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Zwróć korelację pomiędzy ceną a innymi zmiennymi w kolejności malejącej.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880469AD-4612-3D10-040C-902D42CFD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472" y="1513003"/>
            <a:ext cx="4752975" cy="1304925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19F0F047-99A2-2D11-731E-FB8974E27326}"/>
              </a:ext>
            </a:extLst>
          </p:cNvPr>
          <p:cNvSpPr txBox="1"/>
          <p:nvPr/>
        </p:nvSpPr>
        <p:spPr>
          <a:xfrm>
            <a:off x="2626822" y="3244334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2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971959F3-451C-0BD3-2DEF-EF60C67A0E35}"/>
              </a:ext>
            </a:extLst>
          </p:cNvPr>
          <p:cNvSpPr txBox="1"/>
          <p:nvPr/>
        </p:nvSpPr>
        <p:spPr>
          <a:xfrm>
            <a:off x="2581102" y="688170"/>
            <a:ext cx="6093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 err="1"/>
              <a:t>Heterogeniczność</a:t>
            </a:r>
            <a:r>
              <a:rPr lang="en-GB" b="1" dirty="0"/>
              <a:t> </a:t>
            </a:r>
            <a:r>
              <a:rPr lang="en-GB" b="1" dirty="0" err="1"/>
              <a:t>i</a:t>
            </a:r>
            <a:r>
              <a:rPr lang="en-GB" b="1" dirty="0"/>
              <a:t> </a:t>
            </a:r>
            <a:r>
              <a:rPr lang="en-GB" b="1" dirty="0" err="1"/>
              <a:t>stratyfikacja</a:t>
            </a:r>
            <a:endParaRPr lang="en-GB" b="1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63A4D1F2-2E64-F782-BFEC-57A26CD84FD2}"/>
              </a:ext>
            </a:extLst>
          </p:cNvPr>
          <p:cNvSpPr txBox="1"/>
          <p:nvPr/>
        </p:nvSpPr>
        <p:spPr>
          <a:xfrm>
            <a:off x="1047402" y="1275833"/>
            <a:ext cx="9809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Heterogeniczność danych odnosi się do zmienności w obrębie zestawu danych. Na przykład nasz zestaw danych składa się z różnych stylów nadwozia, takich jak sedan, </a:t>
            </a:r>
            <a:r>
              <a:rPr lang="pl-PL" dirty="0" err="1"/>
              <a:t>hatchback</a:t>
            </a:r>
            <a:r>
              <a:rPr lang="pl-PL" dirty="0"/>
              <a:t>, kombi, kabriolet itp. Czy spodziewamy się, że korelacja między ceną a pojemnością silnika będzie podobna we wszystkich tych stylach nadwozia?</a:t>
            </a:r>
            <a:endParaRPr lang="en-GB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BD89D3AD-1A04-0FE5-7CD8-296693849828}"/>
              </a:ext>
            </a:extLst>
          </p:cNvPr>
          <p:cNvSpPr txBox="1"/>
          <p:nvPr/>
        </p:nvSpPr>
        <p:spPr>
          <a:xfrm>
            <a:off x="1180407" y="2971491"/>
            <a:ext cx="10008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Przyjrzyjmy się tej hipotezie i sprawdźmy, czy takie zróżnicowanie między stylami nadwozia istnieje, poprzez stratyfikację naszych danych według stylów nadwozia.</a:t>
            </a:r>
            <a:endParaRPr lang="en-GB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0734C46-40DF-80F4-266D-EF93CB861DF0}"/>
              </a:ext>
            </a:extLst>
          </p:cNvPr>
          <p:cNvSpPr txBox="1"/>
          <p:nvPr/>
        </p:nvSpPr>
        <p:spPr>
          <a:xfrm>
            <a:off x="1300942" y="3935767"/>
            <a:ext cx="104532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Zestaw danych obejmuje ceny samochodów o różnych stylach nadwozia, jak wskazano w kolumnie „body-style”. Ile wierszy na klasę jest w zestawie danych?</a:t>
            </a:r>
            <a:endParaRPr lang="en-GB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7C01E7B7-092F-4E27-C861-273DE444C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942" y="4767696"/>
            <a:ext cx="4581525" cy="647700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D08003C-4FDE-B56C-6962-155AD140C3F6}"/>
              </a:ext>
            </a:extLst>
          </p:cNvPr>
          <p:cNvSpPr txBox="1"/>
          <p:nvPr/>
        </p:nvSpPr>
        <p:spPr>
          <a:xfrm>
            <a:off x="1429789" y="5800498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07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A85048AC-650F-5DAC-77C8-7D82BE404177}"/>
              </a:ext>
            </a:extLst>
          </p:cNvPr>
          <p:cNvSpPr txBox="1"/>
          <p:nvPr/>
        </p:nvSpPr>
        <p:spPr>
          <a:xfrm>
            <a:off x="964276" y="887814"/>
            <a:ext cx="95263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Utwórz wykres punktowy dla każdego typu nadwozia, przedstawiający cenę w stosunku do pojemności silnika, aby pokazać, czy istnieje wizualna różnica pomiędzy różnymi typami nadwozia.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071EDC2-C1BD-FAB5-63A8-1FFF0904E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276" y="2606678"/>
            <a:ext cx="8226720" cy="554442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0008CC44-9F88-7266-6A14-D9BAB2453EDA}"/>
              </a:ext>
            </a:extLst>
          </p:cNvPr>
          <p:cNvSpPr txBox="1"/>
          <p:nvPr/>
        </p:nvSpPr>
        <p:spPr>
          <a:xfrm>
            <a:off x="1080654" y="3696881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34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B7184E3C-C8C1-1633-E5E6-2A504B0C81C0}"/>
              </a:ext>
            </a:extLst>
          </p:cNvPr>
          <p:cNvSpPr txBox="1"/>
          <p:nvPr/>
        </p:nvSpPr>
        <p:spPr>
          <a:xfrm>
            <a:off x="1118062" y="533046"/>
            <a:ext cx="9721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Jakie są zależności pomiędzy ceną i pojemnością silnika dla poszczególnych wersji nadwozia?</a:t>
            </a:r>
          </a:p>
          <a:p>
            <a:r>
              <a:rPr lang="pl-PL" dirty="0"/>
              <a:t>Dla jakich wersji nadwozia są najwyższe i najniższe? 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E13A97F-6814-B78B-A057-B39E4AB79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432" y="1386097"/>
            <a:ext cx="62103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68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34757722-E1C7-9199-733F-D2EF3DA6527C}"/>
              </a:ext>
            </a:extLst>
          </p:cNvPr>
          <p:cNvSpPr txBox="1"/>
          <p:nvPr/>
        </p:nvSpPr>
        <p:spPr>
          <a:xfrm>
            <a:off x="1433946" y="444699"/>
            <a:ext cx="609322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b="1" dirty="0"/>
              <a:t>Analiza dwuwymiarowa kategoryczna </a:t>
            </a:r>
          </a:p>
          <a:p>
            <a:endParaRPr lang="pl-PL" dirty="0"/>
          </a:p>
          <a:p>
            <a:r>
              <a:rPr lang="pl-PL" dirty="0"/>
              <a:t>W tej sekcji utworzymy podobną analizę dwuwymiarową, ale dla zmiennych kategorycznych. W statystyce ten typ analizy jest zwykle wizualizowany za pomocą „</a:t>
            </a:r>
            <a:r>
              <a:rPr lang="pl-PL" b="1" dirty="0"/>
              <a:t>tabeli kontyngencji</a:t>
            </a:r>
            <a:r>
              <a:rPr lang="pl-PL" dirty="0"/>
              <a:t>” (znanej również jako tabela krzyżowa lub </a:t>
            </a:r>
            <a:r>
              <a:rPr lang="pl-PL" b="1" dirty="0"/>
              <a:t>tabela przestawna</a:t>
            </a:r>
            <a:r>
              <a:rPr lang="pl-PL" dirty="0"/>
              <a:t>), która wyświetla częstotliwość lub liczbę obserwacji dla dwóch (dla dwuwymiarowej) lub więcej (dla wielowymiarowej) zmiennych kategorycznych. Przyjrzyjmy się przykładowi, aby lepiej zrozumieć tabele kontyngencji.</a:t>
            </a:r>
            <a:endParaRPr lang="en-GB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39E4D5F-A064-3D66-457C-99AB2DF90F00}"/>
              </a:ext>
            </a:extLst>
          </p:cNvPr>
          <p:cNvSpPr txBox="1"/>
          <p:nvPr/>
        </p:nvSpPr>
        <p:spPr>
          <a:xfrm>
            <a:off x="1234440" y="3924638"/>
            <a:ext cx="10287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Utwórz tabelę kontyngencji typu nadwozia samochodu i liczby cylindrów. Czy widzisz jakiś wzór w wynikach? </a:t>
            </a:r>
            <a:endParaRPr lang="en-GB" dirty="0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FAC99CE-29A3-6AF2-3F0A-E748E42EC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" y="4774248"/>
            <a:ext cx="5791200" cy="828675"/>
          </a:xfrm>
          <a:prstGeom prst="rect">
            <a:avLst/>
          </a:prstGeom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5764B4D4-215A-3BA8-50D4-1D937EF1BDCD}"/>
              </a:ext>
            </a:extLst>
          </p:cNvPr>
          <p:cNvSpPr txBox="1"/>
          <p:nvPr/>
        </p:nvSpPr>
        <p:spPr>
          <a:xfrm>
            <a:off x="1433946" y="5806202"/>
            <a:ext cx="156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00B050"/>
                </a:solidFill>
              </a:rPr>
              <a:t>OUTPUT</a:t>
            </a:r>
            <a:endParaRPr lang="en-GB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54460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02A7296B43274A9902EEFE6B56D06D" ma:contentTypeVersion="4" ma:contentTypeDescription="Utwórz nowy dokument." ma:contentTypeScope="" ma:versionID="ade2107371280a0cad3311aa023f9e03">
  <xsd:schema xmlns:xsd="http://www.w3.org/2001/XMLSchema" xmlns:xs="http://www.w3.org/2001/XMLSchema" xmlns:p="http://schemas.microsoft.com/office/2006/metadata/properties" xmlns:ns2="9813fa07-d397-4831-b286-f81540cf046a" targetNamespace="http://schemas.microsoft.com/office/2006/metadata/properties" ma:root="true" ma:fieldsID="11d090665d10b4431f292b0290fd0da2" ns2:_="">
    <xsd:import namespace="9813fa07-d397-4831-b286-f81540cf04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13fa07-d397-4831-b286-f81540cf04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9F48D1-C409-4212-BE2B-2CA0C9DC0666}"/>
</file>

<file path=customXml/itemProps2.xml><?xml version="1.0" encoding="utf-8"?>
<ds:datastoreItem xmlns:ds="http://schemas.openxmlformats.org/officeDocument/2006/customXml" ds:itemID="{DBAF9D88-C95D-4708-AE84-A5BEAC9A1FA4}"/>
</file>

<file path=customXml/itemProps3.xml><?xml version="1.0" encoding="utf-8"?>
<ds:datastoreItem xmlns:ds="http://schemas.openxmlformats.org/officeDocument/2006/customXml" ds:itemID="{02CD7BC7-8799-4FAA-9DBC-6457D7F3DE41}"/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822</Words>
  <Application>Microsoft Office PowerPoint</Application>
  <PresentationFormat>Panoramiczny</PresentationFormat>
  <Paragraphs>50</Paragraphs>
  <Slides>14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Kruk</dc:creator>
  <cp:lastModifiedBy>Marek Kruk</cp:lastModifiedBy>
  <cp:revision>3</cp:revision>
  <dcterms:created xsi:type="dcterms:W3CDTF">2024-11-05T08:38:00Z</dcterms:created>
  <dcterms:modified xsi:type="dcterms:W3CDTF">2024-11-05T18:37:04Z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0x010100EC02A7296B43274A9902EEFE6B56D06D</vt:lpwstr>
  </property>
</Properties>
</file>