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A5BEE-E34E-B6E0-27FE-9C1E77555BB0}" v="1" dt="2025-01-08T18:03:26.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weł Leszczyński" userId="S::147465@student.uwm.edu.pl::c94f9443-431a-4d66-936e-11c5943ed008" providerId="AD" clId="Web-{C4DA5BEE-E34E-B6E0-27FE-9C1E77555BB0}"/>
    <pc:docChg chg="modSld">
      <pc:chgData name="Paweł Leszczyński" userId="S::147465@student.uwm.edu.pl::c94f9443-431a-4d66-936e-11c5943ed008" providerId="AD" clId="Web-{C4DA5BEE-E34E-B6E0-27FE-9C1E77555BB0}" dt="2025-01-08T18:03:26.339" v="0" actId="1076"/>
      <pc:docMkLst>
        <pc:docMk/>
      </pc:docMkLst>
      <pc:sldChg chg="modSp">
        <pc:chgData name="Paweł Leszczyński" userId="S::147465@student.uwm.edu.pl::c94f9443-431a-4d66-936e-11c5943ed008" providerId="AD" clId="Web-{C4DA5BEE-E34E-B6E0-27FE-9C1E77555BB0}" dt="2025-01-08T18:03:26.339" v="0" actId="1076"/>
        <pc:sldMkLst>
          <pc:docMk/>
          <pc:sldMk cId="546711594" sldId="262"/>
        </pc:sldMkLst>
        <pc:picChg chg="mod">
          <ac:chgData name="Paweł Leszczyński" userId="S::147465@student.uwm.edu.pl::c94f9443-431a-4d66-936e-11c5943ed008" providerId="AD" clId="Web-{C4DA5BEE-E34E-B6E0-27FE-9C1E77555BB0}" dt="2025-01-08T18:03:26.339" v="0" actId="1076"/>
          <ac:picMkLst>
            <pc:docMk/>
            <pc:sldMk cId="546711594" sldId="262"/>
            <ac:picMk id="3" creationId="{2369E2C4-00EE-8EBE-719C-35AAA8EDB27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A66665-6FC7-0179-2C42-149BDD349AFF}"/>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C51029B5-7081-E752-72C2-10AEDAA0A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C612B67B-145A-D2A7-C432-88F640BF3B5C}"/>
              </a:ext>
            </a:extLst>
          </p:cNvPr>
          <p:cNvSpPr>
            <a:spLocks noGrp="1"/>
          </p:cNvSpPr>
          <p:nvPr>
            <p:ph type="dt" sz="half" idx="10"/>
          </p:nvPr>
        </p:nvSpPr>
        <p:spPr/>
        <p:txBody>
          <a:bodyPr/>
          <a:lstStyle/>
          <a:p>
            <a:fld id="{41280584-2D4F-440B-9155-521260787E19}" type="datetimeFigureOut">
              <a:rPr lang="en-GB" smtClean="0"/>
              <a:t>08/01/2025</a:t>
            </a:fld>
            <a:endParaRPr lang="en-GB"/>
          </a:p>
        </p:txBody>
      </p:sp>
      <p:sp>
        <p:nvSpPr>
          <p:cNvPr id="5" name="Symbol zastępczy stopki 4">
            <a:extLst>
              <a:ext uri="{FF2B5EF4-FFF2-40B4-BE49-F238E27FC236}">
                <a16:creationId xmlns:a16="http://schemas.microsoft.com/office/drawing/2014/main" id="{7479A386-26EE-5713-0E9F-201FB4897C02}"/>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AB6D8677-3FC6-357E-8C36-4B30D27EAF5D}"/>
              </a:ext>
            </a:extLst>
          </p:cNvPr>
          <p:cNvSpPr>
            <a:spLocks noGrp="1"/>
          </p:cNvSpPr>
          <p:nvPr>
            <p:ph type="sldNum" sz="quarter" idx="12"/>
          </p:nvPr>
        </p:nvSpPr>
        <p:spPr/>
        <p:txBody>
          <a:bodyPr/>
          <a:lstStyle/>
          <a:p>
            <a:fld id="{C6E10E6C-09C6-4DE2-B984-8EFE4DC2799B}" type="slidenum">
              <a:rPr lang="en-GB" smtClean="0"/>
              <a:t>‹#›</a:t>
            </a:fld>
            <a:endParaRPr lang="en-GB"/>
          </a:p>
        </p:txBody>
      </p:sp>
    </p:spTree>
    <p:extLst>
      <p:ext uri="{BB962C8B-B14F-4D97-AF65-F5344CB8AC3E}">
        <p14:creationId xmlns:p14="http://schemas.microsoft.com/office/powerpoint/2010/main" val="1977672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DEBE20-8683-84B0-D772-C1B545B32C05}"/>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190747CF-F438-784E-0D6B-77AA9A58A8DD}"/>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2CC969A2-D56F-C2BC-D9AF-F225DB2D5A43}"/>
              </a:ext>
            </a:extLst>
          </p:cNvPr>
          <p:cNvSpPr>
            <a:spLocks noGrp="1"/>
          </p:cNvSpPr>
          <p:nvPr>
            <p:ph type="dt" sz="half" idx="10"/>
          </p:nvPr>
        </p:nvSpPr>
        <p:spPr/>
        <p:txBody>
          <a:bodyPr/>
          <a:lstStyle/>
          <a:p>
            <a:fld id="{41280584-2D4F-440B-9155-521260787E19}" type="datetimeFigureOut">
              <a:rPr lang="en-GB" smtClean="0"/>
              <a:t>08/01/2025</a:t>
            </a:fld>
            <a:endParaRPr lang="en-GB"/>
          </a:p>
        </p:txBody>
      </p:sp>
      <p:sp>
        <p:nvSpPr>
          <p:cNvPr id="5" name="Symbol zastępczy stopki 4">
            <a:extLst>
              <a:ext uri="{FF2B5EF4-FFF2-40B4-BE49-F238E27FC236}">
                <a16:creationId xmlns:a16="http://schemas.microsoft.com/office/drawing/2014/main" id="{D66EF27B-1080-158C-0483-A3A69E67A683}"/>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D1689DEB-15EF-F2D8-2144-8CD05C37CEFE}"/>
              </a:ext>
            </a:extLst>
          </p:cNvPr>
          <p:cNvSpPr>
            <a:spLocks noGrp="1"/>
          </p:cNvSpPr>
          <p:nvPr>
            <p:ph type="sldNum" sz="quarter" idx="12"/>
          </p:nvPr>
        </p:nvSpPr>
        <p:spPr/>
        <p:txBody>
          <a:bodyPr/>
          <a:lstStyle/>
          <a:p>
            <a:fld id="{C6E10E6C-09C6-4DE2-B984-8EFE4DC2799B}" type="slidenum">
              <a:rPr lang="en-GB" smtClean="0"/>
              <a:t>‹#›</a:t>
            </a:fld>
            <a:endParaRPr lang="en-GB"/>
          </a:p>
        </p:txBody>
      </p:sp>
    </p:spTree>
    <p:extLst>
      <p:ext uri="{BB962C8B-B14F-4D97-AF65-F5344CB8AC3E}">
        <p14:creationId xmlns:p14="http://schemas.microsoft.com/office/powerpoint/2010/main" val="1778808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283D7C80-9434-4907-6DE4-1C9751A315F1}"/>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BB69C98D-503D-6631-9FE7-9321FC3C0A8B}"/>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C2C0A0CB-BFA3-2DFC-6E70-B6872536CE0E}"/>
              </a:ext>
            </a:extLst>
          </p:cNvPr>
          <p:cNvSpPr>
            <a:spLocks noGrp="1"/>
          </p:cNvSpPr>
          <p:nvPr>
            <p:ph type="dt" sz="half" idx="10"/>
          </p:nvPr>
        </p:nvSpPr>
        <p:spPr/>
        <p:txBody>
          <a:bodyPr/>
          <a:lstStyle/>
          <a:p>
            <a:fld id="{41280584-2D4F-440B-9155-521260787E19}" type="datetimeFigureOut">
              <a:rPr lang="en-GB" smtClean="0"/>
              <a:t>08/01/2025</a:t>
            </a:fld>
            <a:endParaRPr lang="en-GB"/>
          </a:p>
        </p:txBody>
      </p:sp>
      <p:sp>
        <p:nvSpPr>
          <p:cNvPr id="5" name="Symbol zastępczy stopki 4">
            <a:extLst>
              <a:ext uri="{FF2B5EF4-FFF2-40B4-BE49-F238E27FC236}">
                <a16:creationId xmlns:a16="http://schemas.microsoft.com/office/drawing/2014/main" id="{6F01F8DD-E956-1F8B-0F5A-563181BEF2DB}"/>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FFEB3508-3B59-B119-1124-1A39525665B0}"/>
              </a:ext>
            </a:extLst>
          </p:cNvPr>
          <p:cNvSpPr>
            <a:spLocks noGrp="1"/>
          </p:cNvSpPr>
          <p:nvPr>
            <p:ph type="sldNum" sz="quarter" idx="12"/>
          </p:nvPr>
        </p:nvSpPr>
        <p:spPr/>
        <p:txBody>
          <a:bodyPr/>
          <a:lstStyle/>
          <a:p>
            <a:fld id="{C6E10E6C-09C6-4DE2-B984-8EFE4DC2799B}" type="slidenum">
              <a:rPr lang="en-GB" smtClean="0"/>
              <a:t>‹#›</a:t>
            </a:fld>
            <a:endParaRPr lang="en-GB"/>
          </a:p>
        </p:txBody>
      </p:sp>
    </p:spTree>
    <p:extLst>
      <p:ext uri="{BB962C8B-B14F-4D97-AF65-F5344CB8AC3E}">
        <p14:creationId xmlns:p14="http://schemas.microsoft.com/office/powerpoint/2010/main" val="396744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F559649-B941-F69B-C820-BACD1EAEAC00}"/>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35233CDC-AD99-5731-03F9-32F843D44433}"/>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0EB2AE1F-D1DD-7D82-3709-00509BF646F2}"/>
              </a:ext>
            </a:extLst>
          </p:cNvPr>
          <p:cNvSpPr>
            <a:spLocks noGrp="1"/>
          </p:cNvSpPr>
          <p:nvPr>
            <p:ph type="dt" sz="half" idx="10"/>
          </p:nvPr>
        </p:nvSpPr>
        <p:spPr/>
        <p:txBody>
          <a:bodyPr/>
          <a:lstStyle/>
          <a:p>
            <a:fld id="{41280584-2D4F-440B-9155-521260787E19}" type="datetimeFigureOut">
              <a:rPr lang="en-GB" smtClean="0"/>
              <a:t>08/01/2025</a:t>
            </a:fld>
            <a:endParaRPr lang="en-GB"/>
          </a:p>
        </p:txBody>
      </p:sp>
      <p:sp>
        <p:nvSpPr>
          <p:cNvPr id="5" name="Symbol zastępczy stopki 4">
            <a:extLst>
              <a:ext uri="{FF2B5EF4-FFF2-40B4-BE49-F238E27FC236}">
                <a16:creationId xmlns:a16="http://schemas.microsoft.com/office/drawing/2014/main" id="{F22FB0D6-7918-EABD-8DB3-CC8BBA1843DB}"/>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23F8C882-7DF9-8B20-5291-04CD9F74E1C0}"/>
              </a:ext>
            </a:extLst>
          </p:cNvPr>
          <p:cNvSpPr>
            <a:spLocks noGrp="1"/>
          </p:cNvSpPr>
          <p:nvPr>
            <p:ph type="sldNum" sz="quarter" idx="12"/>
          </p:nvPr>
        </p:nvSpPr>
        <p:spPr/>
        <p:txBody>
          <a:bodyPr/>
          <a:lstStyle/>
          <a:p>
            <a:fld id="{C6E10E6C-09C6-4DE2-B984-8EFE4DC2799B}" type="slidenum">
              <a:rPr lang="en-GB" smtClean="0"/>
              <a:t>‹#›</a:t>
            </a:fld>
            <a:endParaRPr lang="en-GB"/>
          </a:p>
        </p:txBody>
      </p:sp>
    </p:spTree>
    <p:extLst>
      <p:ext uri="{BB962C8B-B14F-4D97-AF65-F5344CB8AC3E}">
        <p14:creationId xmlns:p14="http://schemas.microsoft.com/office/powerpoint/2010/main" val="369193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0CBC9E-0D5F-90DA-0146-3E3B143EE0BE}"/>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877899BC-B7B6-9C45-3B5A-60A324F9B0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E9881F4F-D158-FAA4-2E7E-C7ABEE1EB2EC}"/>
              </a:ext>
            </a:extLst>
          </p:cNvPr>
          <p:cNvSpPr>
            <a:spLocks noGrp="1"/>
          </p:cNvSpPr>
          <p:nvPr>
            <p:ph type="dt" sz="half" idx="10"/>
          </p:nvPr>
        </p:nvSpPr>
        <p:spPr/>
        <p:txBody>
          <a:bodyPr/>
          <a:lstStyle/>
          <a:p>
            <a:fld id="{41280584-2D4F-440B-9155-521260787E19}" type="datetimeFigureOut">
              <a:rPr lang="en-GB" smtClean="0"/>
              <a:t>08/01/2025</a:t>
            </a:fld>
            <a:endParaRPr lang="en-GB"/>
          </a:p>
        </p:txBody>
      </p:sp>
      <p:sp>
        <p:nvSpPr>
          <p:cNvPr id="5" name="Symbol zastępczy stopki 4">
            <a:extLst>
              <a:ext uri="{FF2B5EF4-FFF2-40B4-BE49-F238E27FC236}">
                <a16:creationId xmlns:a16="http://schemas.microsoft.com/office/drawing/2014/main" id="{26B46E15-FF65-961C-DA2F-5C9F2AF1BFBB}"/>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91235211-5672-3FD6-ECA5-75534D49A17E}"/>
              </a:ext>
            </a:extLst>
          </p:cNvPr>
          <p:cNvSpPr>
            <a:spLocks noGrp="1"/>
          </p:cNvSpPr>
          <p:nvPr>
            <p:ph type="sldNum" sz="quarter" idx="12"/>
          </p:nvPr>
        </p:nvSpPr>
        <p:spPr/>
        <p:txBody>
          <a:bodyPr/>
          <a:lstStyle/>
          <a:p>
            <a:fld id="{C6E10E6C-09C6-4DE2-B984-8EFE4DC2799B}" type="slidenum">
              <a:rPr lang="en-GB" smtClean="0"/>
              <a:t>‹#›</a:t>
            </a:fld>
            <a:endParaRPr lang="en-GB"/>
          </a:p>
        </p:txBody>
      </p:sp>
    </p:spTree>
    <p:extLst>
      <p:ext uri="{BB962C8B-B14F-4D97-AF65-F5344CB8AC3E}">
        <p14:creationId xmlns:p14="http://schemas.microsoft.com/office/powerpoint/2010/main" val="39429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934ED4-2407-4A63-135B-877E2F9086B7}"/>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6615DE91-576D-4AEB-1685-D01C6CC8D2B8}"/>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DC534A77-30A2-C08E-B551-C91000A5B79C}"/>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9D81E284-1120-D0EC-36A2-83199F7C2D00}"/>
              </a:ext>
            </a:extLst>
          </p:cNvPr>
          <p:cNvSpPr>
            <a:spLocks noGrp="1"/>
          </p:cNvSpPr>
          <p:nvPr>
            <p:ph type="dt" sz="half" idx="10"/>
          </p:nvPr>
        </p:nvSpPr>
        <p:spPr/>
        <p:txBody>
          <a:bodyPr/>
          <a:lstStyle/>
          <a:p>
            <a:fld id="{41280584-2D4F-440B-9155-521260787E19}" type="datetimeFigureOut">
              <a:rPr lang="en-GB" smtClean="0"/>
              <a:t>08/01/2025</a:t>
            </a:fld>
            <a:endParaRPr lang="en-GB"/>
          </a:p>
        </p:txBody>
      </p:sp>
      <p:sp>
        <p:nvSpPr>
          <p:cNvPr id="6" name="Symbol zastępczy stopki 5">
            <a:extLst>
              <a:ext uri="{FF2B5EF4-FFF2-40B4-BE49-F238E27FC236}">
                <a16:creationId xmlns:a16="http://schemas.microsoft.com/office/drawing/2014/main" id="{DDAB37BB-4F20-908F-C87B-795E7D2149CA}"/>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EEAF749C-BFAE-DAEB-3C00-AFEC79CC8288}"/>
              </a:ext>
            </a:extLst>
          </p:cNvPr>
          <p:cNvSpPr>
            <a:spLocks noGrp="1"/>
          </p:cNvSpPr>
          <p:nvPr>
            <p:ph type="sldNum" sz="quarter" idx="12"/>
          </p:nvPr>
        </p:nvSpPr>
        <p:spPr/>
        <p:txBody>
          <a:bodyPr/>
          <a:lstStyle/>
          <a:p>
            <a:fld id="{C6E10E6C-09C6-4DE2-B984-8EFE4DC2799B}" type="slidenum">
              <a:rPr lang="en-GB" smtClean="0"/>
              <a:t>‹#›</a:t>
            </a:fld>
            <a:endParaRPr lang="en-GB"/>
          </a:p>
        </p:txBody>
      </p:sp>
    </p:spTree>
    <p:extLst>
      <p:ext uri="{BB962C8B-B14F-4D97-AF65-F5344CB8AC3E}">
        <p14:creationId xmlns:p14="http://schemas.microsoft.com/office/powerpoint/2010/main" val="298436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3B19C43-050E-DA27-296D-13A6A3F46BF7}"/>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0E4579F6-6166-0827-5962-D7698F59E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1AC6858D-3754-D6E3-779F-22E1C2D5C966}"/>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DF1DD0D0-A16A-EE24-903E-32473F463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73B70BE2-DF39-435D-001C-18D638ACBB94}"/>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64939F94-7123-1B2B-0B39-E30C9E7D06B5}"/>
              </a:ext>
            </a:extLst>
          </p:cNvPr>
          <p:cNvSpPr>
            <a:spLocks noGrp="1"/>
          </p:cNvSpPr>
          <p:nvPr>
            <p:ph type="dt" sz="half" idx="10"/>
          </p:nvPr>
        </p:nvSpPr>
        <p:spPr/>
        <p:txBody>
          <a:bodyPr/>
          <a:lstStyle/>
          <a:p>
            <a:fld id="{41280584-2D4F-440B-9155-521260787E19}" type="datetimeFigureOut">
              <a:rPr lang="en-GB" smtClean="0"/>
              <a:t>08/01/2025</a:t>
            </a:fld>
            <a:endParaRPr lang="en-GB"/>
          </a:p>
        </p:txBody>
      </p:sp>
      <p:sp>
        <p:nvSpPr>
          <p:cNvPr id="8" name="Symbol zastępczy stopki 7">
            <a:extLst>
              <a:ext uri="{FF2B5EF4-FFF2-40B4-BE49-F238E27FC236}">
                <a16:creationId xmlns:a16="http://schemas.microsoft.com/office/drawing/2014/main" id="{D3C9DA14-3494-83A6-CF80-88F3A839BC3B}"/>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65F3C30F-413C-A556-8CF5-8CAFB79F4490}"/>
              </a:ext>
            </a:extLst>
          </p:cNvPr>
          <p:cNvSpPr>
            <a:spLocks noGrp="1"/>
          </p:cNvSpPr>
          <p:nvPr>
            <p:ph type="sldNum" sz="quarter" idx="12"/>
          </p:nvPr>
        </p:nvSpPr>
        <p:spPr/>
        <p:txBody>
          <a:bodyPr/>
          <a:lstStyle/>
          <a:p>
            <a:fld id="{C6E10E6C-09C6-4DE2-B984-8EFE4DC2799B}" type="slidenum">
              <a:rPr lang="en-GB" smtClean="0"/>
              <a:t>‹#›</a:t>
            </a:fld>
            <a:endParaRPr lang="en-GB"/>
          </a:p>
        </p:txBody>
      </p:sp>
    </p:spTree>
    <p:extLst>
      <p:ext uri="{BB962C8B-B14F-4D97-AF65-F5344CB8AC3E}">
        <p14:creationId xmlns:p14="http://schemas.microsoft.com/office/powerpoint/2010/main" val="325167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E0200FD-47DE-29C6-82C1-F54779E48DD7}"/>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C58EF633-EB66-45F2-48EB-F91D3E7CAA1F}"/>
              </a:ext>
            </a:extLst>
          </p:cNvPr>
          <p:cNvSpPr>
            <a:spLocks noGrp="1"/>
          </p:cNvSpPr>
          <p:nvPr>
            <p:ph type="dt" sz="half" idx="10"/>
          </p:nvPr>
        </p:nvSpPr>
        <p:spPr/>
        <p:txBody>
          <a:bodyPr/>
          <a:lstStyle/>
          <a:p>
            <a:fld id="{41280584-2D4F-440B-9155-521260787E19}" type="datetimeFigureOut">
              <a:rPr lang="en-GB" smtClean="0"/>
              <a:t>08/01/2025</a:t>
            </a:fld>
            <a:endParaRPr lang="en-GB"/>
          </a:p>
        </p:txBody>
      </p:sp>
      <p:sp>
        <p:nvSpPr>
          <p:cNvPr id="4" name="Symbol zastępczy stopki 3">
            <a:extLst>
              <a:ext uri="{FF2B5EF4-FFF2-40B4-BE49-F238E27FC236}">
                <a16:creationId xmlns:a16="http://schemas.microsoft.com/office/drawing/2014/main" id="{477F22A4-FCBD-8948-F5EE-237890455AA7}"/>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638FA016-3DE8-7745-0118-3B1E072210B1}"/>
              </a:ext>
            </a:extLst>
          </p:cNvPr>
          <p:cNvSpPr>
            <a:spLocks noGrp="1"/>
          </p:cNvSpPr>
          <p:nvPr>
            <p:ph type="sldNum" sz="quarter" idx="12"/>
          </p:nvPr>
        </p:nvSpPr>
        <p:spPr/>
        <p:txBody>
          <a:bodyPr/>
          <a:lstStyle/>
          <a:p>
            <a:fld id="{C6E10E6C-09C6-4DE2-B984-8EFE4DC2799B}" type="slidenum">
              <a:rPr lang="en-GB" smtClean="0"/>
              <a:t>‹#›</a:t>
            </a:fld>
            <a:endParaRPr lang="en-GB"/>
          </a:p>
        </p:txBody>
      </p:sp>
    </p:spTree>
    <p:extLst>
      <p:ext uri="{BB962C8B-B14F-4D97-AF65-F5344CB8AC3E}">
        <p14:creationId xmlns:p14="http://schemas.microsoft.com/office/powerpoint/2010/main" val="131390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4A0271A3-1330-09FD-9A79-EE6FECFB2E49}"/>
              </a:ext>
            </a:extLst>
          </p:cNvPr>
          <p:cNvSpPr>
            <a:spLocks noGrp="1"/>
          </p:cNvSpPr>
          <p:nvPr>
            <p:ph type="dt" sz="half" idx="10"/>
          </p:nvPr>
        </p:nvSpPr>
        <p:spPr/>
        <p:txBody>
          <a:bodyPr/>
          <a:lstStyle/>
          <a:p>
            <a:fld id="{41280584-2D4F-440B-9155-521260787E19}" type="datetimeFigureOut">
              <a:rPr lang="en-GB" smtClean="0"/>
              <a:t>08/01/2025</a:t>
            </a:fld>
            <a:endParaRPr lang="en-GB"/>
          </a:p>
        </p:txBody>
      </p:sp>
      <p:sp>
        <p:nvSpPr>
          <p:cNvPr id="3" name="Symbol zastępczy stopki 2">
            <a:extLst>
              <a:ext uri="{FF2B5EF4-FFF2-40B4-BE49-F238E27FC236}">
                <a16:creationId xmlns:a16="http://schemas.microsoft.com/office/drawing/2014/main" id="{A392C42F-A77E-304D-DC89-F5254DCD4165}"/>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DA51EB20-320E-2DC4-8350-FCCB3520F665}"/>
              </a:ext>
            </a:extLst>
          </p:cNvPr>
          <p:cNvSpPr>
            <a:spLocks noGrp="1"/>
          </p:cNvSpPr>
          <p:nvPr>
            <p:ph type="sldNum" sz="quarter" idx="12"/>
          </p:nvPr>
        </p:nvSpPr>
        <p:spPr/>
        <p:txBody>
          <a:bodyPr/>
          <a:lstStyle/>
          <a:p>
            <a:fld id="{C6E10E6C-09C6-4DE2-B984-8EFE4DC2799B}" type="slidenum">
              <a:rPr lang="en-GB" smtClean="0"/>
              <a:t>‹#›</a:t>
            </a:fld>
            <a:endParaRPr lang="en-GB"/>
          </a:p>
        </p:txBody>
      </p:sp>
    </p:spTree>
    <p:extLst>
      <p:ext uri="{BB962C8B-B14F-4D97-AF65-F5344CB8AC3E}">
        <p14:creationId xmlns:p14="http://schemas.microsoft.com/office/powerpoint/2010/main" val="287966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CC4863A-69EB-35F1-1535-6299D8E689CB}"/>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0B546FE4-088D-AC57-BA23-70413DF1E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48322AB7-AA2F-74BE-27B3-8916B11CD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877B5F6-6E93-8143-A5F1-6EBA8321BD36}"/>
              </a:ext>
            </a:extLst>
          </p:cNvPr>
          <p:cNvSpPr>
            <a:spLocks noGrp="1"/>
          </p:cNvSpPr>
          <p:nvPr>
            <p:ph type="dt" sz="half" idx="10"/>
          </p:nvPr>
        </p:nvSpPr>
        <p:spPr/>
        <p:txBody>
          <a:bodyPr/>
          <a:lstStyle/>
          <a:p>
            <a:fld id="{41280584-2D4F-440B-9155-521260787E19}" type="datetimeFigureOut">
              <a:rPr lang="en-GB" smtClean="0"/>
              <a:t>08/01/2025</a:t>
            </a:fld>
            <a:endParaRPr lang="en-GB"/>
          </a:p>
        </p:txBody>
      </p:sp>
      <p:sp>
        <p:nvSpPr>
          <p:cNvPr id="6" name="Symbol zastępczy stopki 5">
            <a:extLst>
              <a:ext uri="{FF2B5EF4-FFF2-40B4-BE49-F238E27FC236}">
                <a16:creationId xmlns:a16="http://schemas.microsoft.com/office/drawing/2014/main" id="{0B2B8220-E3A4-31FA-D3C1-F16062875AD3}"/>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B46613E0-204D-A55F-BAC7-142AD0307A6F}"/>
              </a:ext>
            </a:extLst>
          </p:cNvPr>
          <p:cNvSpPr>
            <a:spLocks noGrp="1"/>
          </p:cNvSpPr>
          <p:nvPr>
            <p:ph type="sldNum" sz="quarter" idx="12"/>
          </p:nvPr>
        </p:nvSpPr>
        <p:spPr/>
        <p:txBody>
          <a:bodyPr/>
          <a:lstStyle/>
          <a:p>
            <a:fld id="{C6E10E6C-09C6-4DE2-B984-8EFE4DC2799B}" type="slidenum">
              <a:rPr lang="en-GB" smtClean="0"/>
              <a:t>‹#›</a:t>
            </a:fld>
            <a:endParaRPr lang="en-GB"/>
          </a:p>
        </p:txBody>
      </p:sp>
    </p:spTree>
    <p:extLst>
      <p:ext uri="{BB962C8B-B14F-4D97-AF65-F5344CB8AC3E}">
        <p14:creationId xmlns:p14="http://schemas.microsoft.com/office/powerpoint/2010/main" val="37524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16EE0D-3CF4-7E75-D668-66AEC369654B}"/>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2BD41BA7-C3AA-4302-696F-E1177EFD4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F3C47E98-B9F3-69FC-DE47-64F1523A4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88F0D462-724F-ED93-222B-8007BA90694C}"/>
              </a:ext>
            </a:extLst>
          </p:cNvPr>
          <p:cNvSpPr>
            <a:spLocks noGrp="1"/>
          </p:cNvSpPr>
          <p:nvPr>
            <p:ph type="dt" sz="half" idx="10"/>
          </p:nvPr>
        </p:nvSpPr>
        <p:spPr/>
        <p:txBody>
          <a:bodyPr/>
          <a:lstStyle/>
          <a:p>
            <a:fld id="{41280584-2D4F-440B-9155-521260787E19}" type="datetimeFigureOut">
              <a:rPr lang="en-GB" smtClean="0"/>
              <a:t>08/01/2025</a:t>
            </a:fld>
            <a:endParaRPr lang="en-GB"/>
          </a:p>
        </p:txBody>
      </p:sp>
      <p:sp>
        <p:nvSpPr>
          <p:cNvPr id="6" name="Symbol zastępczy stopki 5">
            <a:extLst>
              <a:ext uri="{FF2B5EF4-FFF2-40B4-BE49-F238E27FC236}">
                <a16:creationId xmlns:a16="http://schemas.microsoft.com/office/drawing/2014/main" id="{D03918B7-0C8C-AE26-D5B2-0AD0DEC22E8A}"/>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49B62E29-F5AE-A745-72F0-4C440BB3A886}"/>
              </a:ext>
            </a:extLst>
          </p:cNvPr>
          <p:cNvSpPr>
            <a:spLocks noGrp="1"/>
          </p:cNvSpPr>
          <p:nvPr>
            <p:ph type="sldNum" sz="quarter" idx="12"/>
          </p:nvPr>
        </p:nvSpPr>
        <p:spPr/>
        <p:txBody>
          <a:bodyPr/>
          <a:lstStyle/>
          <a:p>
            <a:fld id="{C6E10E6C-09C6-4DE2-B984-8EFE4DC2799B}" type="slidenum">
              <a:rPr lang="en-GB" smtClean="0"/>
              <a:t>‹#›</a:t>
            </a:fld>
            <a:endParaRPr lang="en-GB"/>
          </a:p>
        </p:txBody>
      </p:sp>
    </p:spTree>
    <p:extLst>
      <p:ext uri="{BB962C8B-B14F-4D97-AF65-F5344CB8AC3E}">
        <p14:creationId xmlns:p14="http://schemas.microsoft.com/office/powerpoint/2010/main" val="14576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CD894C03-0EB4-A259-0CD4-38300F6FB3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46D49B6D-5CA4-B862-37DE-0A950AFBE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D9F385DA-BB1B-9858-E2D2-DADF44A25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280584-2D4F-440B-9155-521260787E19}" type="datetimeFigureOut">
              <a:rPr lang="en-GB" smtClean="0"/>
              <a:t>08/01/2025</a:t>
            </a:fld>
            <a:endParaRPr lang="en-GB"/>
          </a:p>
        </p:txBody>
      </p:sp>
      <p:sp>
        <p:nvSpPr>
          <p:cNvPr id="5" name="Symbol zastępczy stopki 4">
            <a:extLst>
              <a:ext uri="{FF2B5EF4-FFF2-40B4-BE49-F238E27FC236}">
                <a16:creationId xmlns:a16="http://schemas.microsoft.com/office/drawing/2014/main" id="{4965F530-2AB6-5371-47FD-7869E8A939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ymbol zastępczy numeru slajdu 5">
            <a:extLst>
              <a:ext uri="{FF2B5EF4-FFF2-40B4-BE49-F238E27FC236}">
                <a16:creationId xmlns:a16="http://schemas.microsoft.com/office/drawing/2014/main" id="{28587B86-DBD0-2507-47B7-84851629A5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E10E6C-09C6-4DE2-B984-8EFE4DC2799B}" type="slidenum">
              <a:rPr lang="en-GB" smtClean="0"/>
              <a:t>‹#›</a:t>
            </a:fld>
            <a:endParaRPr lang="en-GB"/>
          </a:p>
        </p:txBody>
      </p:sp>
    </p:spTree>
    <p:extLst>
      <p:ext uri="{BB962C8B-B14F-4D97-AF65-F5344CB8AC3E}">
        <p14:creationId xmlns:p14="http://schemas.microsoft.com/office/powerpoint/2010/main" val="114993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96F70B09-EE02-DD4B-ADEE-D9053B296CF5}"/>
              </a:ext>
            </a:extLst>
          </p:cNvPr>
          <p:cNvPicPr>
            <a:picLocks noChangeAspect="1"/>
          </p:cNvPicPr>
          <p:nvPr/>
        </p:nvPicPr>
        <p:blipFill>
          <a:blip r:embed="rId2"/>
          <a:stretch>
            <a:fillRect/>
          </a:stretch>
        </p:blipFill>
        <p:spPr>
          <a:xfrm>
            <a:off x="2867025" y="1007802"/>
            <a:ext cx="6457950" cy="5476875"/>
          </a:xfrm>
          <a:prstGeom prst="rect">
            <a:avLst/>
          </a:prstGeom>
        </p:spPr>
      </p:pic>
      <p:sp>
        <p:nvSpPr>
          <p:cNvPr id="6" name="pole tekstowe 5">
            <a:extLst>
              <a:ext uri="{FF2B5EF4-FFF2-40B4-BE49-F238E27FC236}">
                <a16:creationId xmlns:a16="http://schemas.microsoft.com/office/drawing/2014/main" id="{1A919558-4D78-276B-B826-E4CC0D4759E8}"/>
              </a:ext>
            </a:extLst>
          </p:cNvPr>
          <p:cNvSpPr txBox="1"/>
          <p:nvPr/>
        </p:nvSpPr>
        <p:spPr>
          <a:xfrm>
            <a:off x="242596" y="167951"/>
            <a:ext cx="11812555" cy="584775"/>
          </a:xfrm>
          <a:prstGeom prst="rect">
            <a:avLst/>
          </a:prstGeom>
          <a:noFill/>
        </p:spPr>
        <p:txBody>
          <a:bodyPr wrap="square" rtlCol="0">
            <a:spAutoFit/>
          </a:bodyPr>
          <a:lstStyle/>
          <a:p>
            <a:r>
              <a:rPr lang="pl-PL" sz="3200" b="1">
                <a:solidFill>
                  <a:srgbClr val="C00000"/>
                </a:solidFill>
              </a:rPr>
              <a:t>Modelowanie Równań Strukturalnych (SEM) w R (pakiet </a:t>
            </a:r>
            <a:r>
              <a:rPr lang="pl-PL" sz="3200" b="1" err="1">
                <a:solidFill>
                  <a:srgbClr val="C00000"/>
                </a:solidFill>
              </a:rPr>
              <a:t>Lavaan</a:t>
            </a:r>
            <a:r>
              <a:rPr lang="pl-PL" sz="3200" b="1">
                <a:solidFill>
                  <a:srgbClr val="C00000"/>
                </a:solidFill>
              </a:rPr>
              <a:t>)</a:t>
            </a:r>
            <a:endParaRPr lang="en-GB" sz="3200" b="1">
              <a:solidFill>
                <a:srgbClr val="C00000"/>
              </a:solidFill>
            </a:endParaRPr>
          </a:p>
        </p:txBody>
      </p:sp>
    </p:spTree>
    <p:extLst>
      <p:ext uri="{BB962C8B-B14F-4D97-AF65-F5344CB8AC3E}">
        <p14:creationId xmlns:p14="http://schemas.microsoft.com/office/powerpoint/2010/main" val="282011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a:extLst>
              <a:ext uri="{FF2B5EF4-FFF2-40B4-BE49-F238E27FC236}">
                <a16:creationId xmlns:a16="http://schemas.microsoft.com/office/drawing/2014/main" id="{09B3E694-827C-70CA-82B9-A34F761F0FDC}"/>
              </a:ext>
            </a:extLst>
          </p:cNvPr>
          <p:cNvSpPr txBox="1"/>
          <p:nvPr/>
        </p:nvSpPr>
        <p:spPr>
          <a:xfrm>
            <a:off x="2969537" y="280657"/>
            <a:ext cx="6500388" cy="584775"/>
          </a:xfrm>
          <a:prstGeom prst="rect">
            <a:avLst/>
          </a:prstGeom>
          <a:noFill/>
        </p:spPr>
        <p:txBody>
          <a:bodyPr wrap="square" rtlCol="0">
            <a:spAutoFit/>
          </a:bodyPr>
          <a:lstStyle/>
          <a:p>
            <a:r>
              <a:rPr lang="pl-PL" sz="3200" b="1">
                <a:solidFill>
                  <a:srgbClr val="FF0000"/>
                </a:solidFill>
              </a:rPr>
              <a:t>ZADANIE 1</a:t>
            </a:r>
            <a:endParaRPr lang="en-GB" sz="3200" b="1">
              <a:solidFill>
                <a:srgbClr val="FF0000"/>
              </a:solidFill>
            </a:endParaRPr>
          </a:p>
        </p:txBody>
      </p:sp>
      <p:sp>
        <p:nvSpPr>
          <p:cNvPr id="3" name="pole tekstowe 2">
            <a:extLst>
              <a:ext uri="{FF2B5EF4-FFF2-40B4-BE49-F238E27FC236}">
                <a16:creationId xmlns:a16="http://schemas.microsoft.com/office/drawing/2014/main" id="{E6934089-0513-1781-63DF-14DE0E6897AA}"/>
              </a:ext>
            </a:extLst>
          </p:cNvPr>
          <p:cNvSpPr txBox="1"/>
          <p:nvPr/>
        </p:nvSpPr>
        <p:spPr>
          <a:xfrm>
            <a:off x="1394233" y="1113576"/>
            <a:ext cx="9669102" cy="1477328"/>
          </a:xfrm>
          <a:prstGeom prst="rect">
            <a:avLst/>
          </a:prstGeom>
          <a:noFill/>
        </p:spPr>
        <p:txBody>
          <a:bodyPr wrap="square" rtlCol="0">
            <a:spAutoFit/>
          </a:bodyPr>
          <a:lstStyle/>
          <a:p>
            <a:r>
              <a:rPr lang="pl-PL"/>
              <a:t>W oparciu o powyższy wzorzec przeprowadzać Modelowanie Równań Strukturalnych (SEM) dla dwóch zbiorów danych:</a:t>
            </a:r>
          </a:p>
          <a:p>
            <a:endParaRPr lang="pl-PL"/>
          </a:p>
          <a:p>
            <a:r>
              <a:rPr lang="pl-PL"/>
              <a:t>                                                   Zbiór n = 155, 6 zmiennych (korelacje, kowariancje między zmiennymi, wariancje zmiennych endogennych</a:t>
            </a:r>
            <a:endParaRPr lang="en-GB"/>
          </a:p>
        </p:txBody>
      </p:sp>
      <p:pic>
        <p:nvPicPr>
          <p:cNvPr id="5" name="Obraz 4">
            <a:extLst>
              <a:ext uri="{FF2B5EF4-FFF2-40B4-BE49-F238E27FC236}">
                <a16:creationId xmlns:a16="http://schemas.microsoft.com/office/drawing/2014/main" id="{B150848E-3650-496A-3674-95CBE779676F}"/>
              </a:ext>
            </a:extLst>
          </p:cNvPr>
          <p:cNvPicPr>
            <a:picLocks noChangeAspect="1"/>
          </p:cNvPicPr>
          <p:nvPr/>
        </p:nvPicPr>
        <p:blipFill>
          <a:blip r:embed="rId2"/>
          <a:srcRect b="40008"/>
          <a:stretch/>
        </p:blipFill>
        <p:spPr>
          <a:xfrm>
            <a:off x="1394233" y="1783775"/>
            <a:ext cx="2117426" cy="380003"/>
          </a:xfrm>
          <a:prstGeom prst="rect">
            <a:avLst/>
          </a:prstGeom>
        </p:spPr>
      </p:pic>
      <p:sp>
        <p:nvSpPr>
          <p:cNvPr id="10" name="Prostokąt 9">
            <a:extLst>
              <a:ext uri="{FF2B5EF4-FFF2-40B4-BE49-F238E27FC236}">
                <a16:creationId xmlns:a16="http://schemas.microsoft.com/office/drawing/2014/main" id="{570E5021-9329-6E26-1B4D-100A7029ABBD}"/>
              </a:ext>
            </a:extLst>
          </p:cNvPr>
          <p:cNvSpPr/>
          <p:nvPr/>
        </p:nvSpPr>
        <p:spPr>
          <a:xfrm>
            <a:off x="6953061" y="3567065"/>
            <a:ext cx="325925" cy="99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rostokąt 10">
            <a:extLst>
              <a:ext uri="{FF2B5EF4-FFF2-40B4-BE49-F238E27FC236}">
                <a16:creationId xmlns:a16="http://schemas.microsoft.com/office/drawing/2014/main" id="{49F708B3-9AA7-51DD-BBE5-FD5A35DE89FF}"/>
              </a:ext>
            </a:extLst>
          </p:cNvPr>
          <p:cNvSpPr/>
          <p:nvPr/>
        </p:nvSpPr>
        <p:spPr>
          <a:xfrm>
            <a:off x="7550590" y="3533702"/>
            <a:ext cx="253497" cy="1176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rostokąt 12">
            <a:extLst>
              <a:ext uri="{FF2B5EF4-FFF2-40B4-BE49-F238E27FC236}">
                <a16:creationId xmlns:a16="http://schemas.microsoft.com/office/drawing/2014/main" id="{FF8D7197-8B3E-1453-F334-5ABF45F2F56D}"/>
              </a:ext>
            </a:extLst>
          </p:cNvPr>
          <p:cNvSpPr/>
          <p:nvPr/>
        </p:nvSpPr>
        <p:spPr>
          <a:xfrm>
            <a:off x="8175279" y="3567065"/>
            <a:ext cx="649842" cy="1176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rostokąt 13">
            <a:extLst>
              <a:ext uri="{FF2B5EF4-FFF2-40B4-BE49-F238E27FC236}">
                <a16:creationId xmlns:a16="http://schemas.microsoft.com/office/drawing/2014/main" id="{383677EF-D42B-4F6E-0225-2B71D4BDCE08}"/>
              </a:ext>
            </a:extLst>
          </p:cNvPr>
          <p:cNvSpPr/>
          <p:nvPr/>
        </p:nvSpPr>
        <p:spPr>
          <a:xfrm>
            <a:off x="6762939" y="4092165"/>
            <a:ext cx="325925" cy="174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Prostokąt 14">
            <a:extLst>
              <a:ext uri="{FF2B5EF4-FFF2-40B4-BE49-F238E27FC236}">
                <a16:creationId xmlns:a16="http://schemas.microsoft.com/office/drawing/2014/main" id="{8CE8E145-6CC7-BF76-C8C4-8F191C18A136}"/>
              </a:ext>
            </a:extLst>
          </p:cNvPr>
          <p:cNvSpPr/>
          <p:nvPr/>
        </p:nvSpPr>
        <p:spPr>
          <a:xfrm>
            <a:off x="8175279" y="4167509"/>
            <a:ext cx="181070" cy="99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Obraz 18">
            <a:extLst>
              <a:ext uri="{FF2B5EF4-FFF2-40B4-BE49-F238E27FC236}">
                <a16:creationId xmlns:a16="http://schemas.microsoft.com/office/drawing/2014/main" id="{0A17541F-2F40-EBD2-D864-73AB0E31A997}"/>
              </a:ext>
            </a:extLst>
          </p:cNvPr>
          <p:cNvPicPr>
            <a:picLocks noChangeAspect="1"/>
          </p:cNvPicPr>
          <p:nvPr/>
        </p:nvPicPr>
        <p:blipFill>
          <a:blip r:embed="rId3"/>
          <a:stretch>
            <a:fillRect/>
          </a:stretch>
        </p:blipFill>
        <p:spPr>
          <a:xfrm>
            <a:off x="4561248" y="2590904"/>
            <a:ext cx="5676900" cy="2495550"/>
          </a:xfrm>
          <a:prstGeom prst="rect">
            <a:avLst/>
          </a:prstGeom>
        </p:spPr>
      </p:pic>
      <p:sp>
        <p:nvSpPr>
          <p:cNvPr id="20" name="pole tekstowe 19">
            <a:extLst>
              <a:ext uri="{FF2B5EF4-FFF2-40B4-BE49-F238E27FC236}">
                <a16:creationId xmlns:a16="http://schemas.microsoft.com/office/drawing/2014/main" id="{62E35A6F-B8B5-F950-CA93-CAB47BCF8DA2}"/>
              </a:ext>
            </a:extLst>
          </p:cNvPr>
          <p:cNvSpPr txBox="1"/>
          <p:nvPr/>
        </p:nvSpPr>
        <p:spPr>
          <a:xfrm>
            <a:off x="1496650" y="5152658"/>
            <a:ext cx="9448990" cy="369332"/>
          </a:xfrm>
          <a:prstGeom prst="rect">
            <a:avLst/>
          </a:prstGeom>
          <a:noFill/>
        </p:spPr>
        <p:txBody>
          <a:bodyPr wrap="square" rtlCol="0">
            <a:spAutoFit/>
          </a:bodyPr>
          <a:lstStyle/>
          <a:p>
            <a:r>
              <a:rPr lang="pl-PL"/>
              <a:t>Znajdź i wypisz wartości miar dopasowania modelu: Chi kwadrat, p-</a:t>
            </a:r>
            <a:r>
              <a:rPr lang="pl-PL" err="1"/>
              <a:t>value</a:t>
            </a:r>
            <a:r>
              <a:rPr lang="pl-PL"/>
              <a:t>, CFI, TLI, RMSEA </a:t>
            </a:r>
            <a:endParaRPr lang="en-GB"/>
          </a:p>
        </p:txBody>
      </p:sp>
      <p:sp>
        <p:nvSpPr>
          <p:cNvPr id="21" name="pole tekstowe 20">
            <a:extLst>
              <a:ext uri="{FF2B5EF4-FFF2-40B4-BE49-F238E27FC236}">
                <a16:creationId xmlns:a16="http://schemas.microsoft.com/office/drawing/2014/main" id="{7B181E28-A851-5B8E-A4B9-33747487CD9E}"/>
              </a:ext>
            </a:extLst>
          </p:cNvPr>
          <p:cNvSpPr txBox="1"/>
          <p:nvPr/>
        </p:nvSpPr>
        <p:spPr>
          <a:xfrm>
            <a:off x="8984743" y="3630449"/>
            <a:ext cx="686056" cy="246221"/>
          </a:xfrm>
          <a:prstGeom prst="rect">
            <a:avLst/>
          </a:prstGeom>
          <a:solidFill>
            <a:schemeClr val="bg1"/>
          </a:solidFill>
        </p:spPr>
        <p:txBody>
          <a:bodyPr wrap="square" rtlCol="0">
            <a:spAutoFit/>
          </a:bodyPr>
          <a:lstStyle/>
          <a:p>
            <a:r>
              <a:rPr lang="pl-PL" sz="1000" err="1"/>
              <a:t>Biomass</a:t>
            </a:r>
            <a:endParaRPr lang="en-GB" sz="1000"/>
          </a:p>
        </p:txBody>
      </p:sp>
      <p:sp>
        <p:nvSpPr>
          <p:cNvPr id="22" name="pole tekstowe 21">
            <a:extLst>
              <a:ext uri="{FF2B5EF4-FFF2-40B4-BE49-F238E27FC236}">
                <a16:creationId xmlns:a16="http://schemas.microsoft.com/office/drawing/2014/main" id="{64C387EE-85A1-A21D-FCCD-C4F8EED2AFD1}"/>
              </a:ext>
            </a:extLst>
          </p:cNvPr>
          <p:cNvSpPr txBox="1"/>
          <p:nvPr/>
        </p:nvSpPr>
        <p:spPr>
          <a:xfrm>
            <a:off x="10827944" y="3032911"/>
            <a:ext cx="1142435" cy="954107"/>
          </a:xfrm>
          <a:prstGeom prst="rect">
            <a:avLst/>
          </a:prstGeom>
          <a:noFill/>
        </p:spPr>
        <p:txBody>
          <a:bodyPr wrap="square" rtlCol="0">
            <a:spAutoFit/>
          </a:bodyPr>
          <a:lstStyle/>
          <a:p>
            <a:r>
              <a:rPr lang="pl-PL" sz="1400"/>
              <a:t>SS  – </a:t>
            </a:r>
            <a:r>
              <a:rPr lang="pl-PL" sz="1400" err="1"/>
              <a:t>suspended</a:t>
            </a:r>
            <a:r>
              <a:rPr lang="pl-PL" sz="1400"/>
              <a:t> </a:t>
            </a:r>
            <a:r>
              <a:rPr lang="pl-PL" sz="1400" err="1"/>
              <a:t>matter</a:t>
            </a:r>
            <a:r>
              <a:rPr lang="pl-PL" sz="1400"/>
              <a:t> (zawiesina)</a:t>
            </a:r>
            <a:endParaRPr lang="en-GB" sz="1400"/>
          </a:p>
        </p:txBody>
      </p:sp>
    </p:spTree>
    <p:extLst>
      <p:ext uri="{BB962C8B-B14F-4D97-AF65-F5344CB8AC3E}">
        <p14:creationId xmlns:p14="http://schemas.microsoft.com/office/powerpoint/2010/main" val="409770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2C6BEEA3-710D-C3F7-AFCC-00061EB4EC39}"/>
              </a:ext>
            </a:extLst>
          </p:cNvPr>
          <p:cNvSpPr txBox="1"/>
          <p:nvPr/>
        </p:nvSpPr>
        <p:spPr>
          <a:xfrm>
            <a:off x="696685" y="430898"/>
            <a:ext cx="11495315" cy="4339650"/>
          </a:xfrm>
          <a:prstGeom prst="rect">
            <a:avLst/>
          </a:prstGeom>
          <a:noFill/>
        </p:spPr>
        <p:txBody>
          <a:bodyPr wrap="square">
            <a:spAutoFit/>
          </a:bodyPr>
          <a:lstStyle/>
          <a:p>
            <a:pPr algn="l">
              <a:buFont typeface="Arial" panose="020B0604020202020204" pitchFamily="34" charset="0"/>
              <a:buChar char="•"/>
            </a:pPr>
            <a:r>
              <a:rPr lang="pl-PL" sz="2400" b="1" i="0">
                <a:solidFill>
                  <a:schemeClr val="accent4">
                    <a:lumMod val="60000"/>
                    <a:lumOff val="40000"/>
                  </a:schemeClr>
                </a:solidFill>
                <a:effectLst/>
                <a:latin typeface="Arial" panose="020B0604020202020204" pitchFamily="34" charset="0"/>
              </a:rPr>
              <a:t>Dopasowanie modelu SEM </a:t>
            </a:r>
            <a:r>
              <a:rPr lang="pl-PL" b="0" i="0">
                <a:solidFill>
                  <a:srgbClr val="333333"/>
                </a:solidFill>
                <a:effectLst/>
                <a:latin typeface="Arial" panose="020B0604020202020204" pitchFamily="34" charset="0"/>
              </a:rPr>
              <a:t>– jego osiągnięcie to statystyczny cel modelowania i warunek jego użyteczności.</a:t>
            </a:r>
          </a:p>
          <a:p>
            <a:pPr algn="l">
              <a:buFont typeface="Arial" panose="020B0604020202020204" pitchFamily="34" charset="0"/>
              <a:buChar char="•"/>
            </a:pPr>
            <a:endParaRPr lang="pl-PL">
              <a:solidFill>
                <a:srgbClr val="333333"/>
              </a:solidFill>
              <a:latin typeface="Arial" panose="020B0604020202020204" pitchFamily="34" charset="0"/>
            </a:endParaRPr>
          </a:p>
          <a:p>
            <a:pPr algn="l"/>
            <a:endParaRPr lang="pl-PL" b="0" i="0">
              <a:solidFill>
                <a:srgbClr val="333333"/>
              </a:solidFill>
              <a:effectLst/>
              <a:latin typeface="Arial" panose="020B0604020202020204" pitchFamily="34" charset="0"/>
            </a:endParaRPr>
          </a:p>
          <a:p>
            <a:pPr marL="742950" lvl="1" indent="-285750" algn="l">
              <a:buFont typeface="Arial" panose="020B0604020202020204" pitchFamily="34" charset="0"/>
              <a:buChar char="•"/>
            </a:pPr>
            <a:r>
              <a:rPr lang="pl-PL" b="1" i="0">
                <a:solidFill>
                  <a:srgbClr val="333333"/>
                </a:solidFill>
                <a:effectLst/>
                <a:latin typeface="Arial" panose="020B0604020202020204" pitchFamily="34" charset="0"/>
              </a:rPr>
              <a:t>Test chi-kwadrat</a:t>
            </a:r>
            <a:r>
              <a:rPr lang="pl-PL" b="0" i="0">
                <a:solidFill>
                  <a:srgbClr val="333333"/>
                </a:solidFill>
                <a:effectLst/>
                <a:latin typeface="Arial" panose="020B0604020202020204" pitchFamily="34" charset="0"/>
              </a:rPr>
              <a:t>: wartość p mniejsza niż wartość krytyczna p (np. 0,05) oznacza, że ​​model nie pasuje wystarczająco dobrze. Wartość p większa niż wartość krytyczna oznacza, że ​​model pasuje do danych stosunkowo dobrze. Test jest wrażliwy na wielkość próby i normalność danych.</a:t>
            </a:r>
          </a:p>
          <a:p>
            <a:pPr marL="742950" lvl="1" indent="-285750" algn="l">
              <a:buFont typeface="Arial" panose="020B0604020202020204" pitchFamily="34" charset="0"/>
              <a:buChar char="•"/>
            </a:pPr>
            <a:r>
              <a:rPr lang="pl-PL" b="1" i="0">
                <a:solidFill>
                  <a:srgbClr val="333333"/>
                </a:solidFill>
                <a:effectLst/>
                <a:latin typeface="Arial" panose="020B0604020202020204" pitchFamily="34" charset="0"/>
              </a:rPr>
              <a:t>CFI (</a:t>
            </a:r>
            <a:r>
              <a:rPr lang="pl-PL" b="1" i="0" err="1">
                <a:solidFill>
                  <a:srgbClr val="333333"/>
                </a:solidFill>
                <a:effectLst/>
                <a:latin typeface="Arial" panose="020B0604020202020204" pitchFamily="34" charset="0"/>
              </a:rPr>
              <a:t>Comparative</a:t>
            </a:r>
            <a:r>
              <a:rPr lang="pl-PL" b="1" i="0">
                <a:solidFill>
                  <a:srgbClr val="333333"/>
                </a:solidFill>
                <a:effectLst/>
                <a:latin typeface="Arial" panose="020B0604020202020204" pitchFamily="34" charset="0"/>
              </a:rPr>
              <a:t> Fit Index</a:t>
            </a:r>
            <a:r>
              <a:rPr lang="pl-PL" b="0" i="0">
                <a:solidFill>
                  <a:srgbClr val="333333"/>
                </a:solidFill>
                <a:effectLst/>
                <a:latin typeface="Arial" panose="020B0604020202020204" pitchFamily="34" charset="0"/>
              </a:rPr>
              <a:t>): większy niż 0,90 oznacza dobre dopasowanie do danych. Jest mniej wrażliwy na wielkość próby i normalność danych niż test chi-kwadrat.</a:t>
            </a:r>
          </a:p>
          <a:p>
            <a:pPr marL="742950" lvl="1" indent="-285750" algn="l">
              <a:buFont typeface="Arial" panose="020B0604020202020204" pitchFamily="34" charset="0"/>
              <a:buChar char="•"/>
            </a:pPr>
            <a:r>
              <a:rPr lang="pl-PL" b="1" i="0">
                <a:solidFill>
                  <a:srgbClr val="333333"/>
                </a:solidFill>
                <a:effectLst/>
                <a:latin typeface="Arial" panose="020B0604020202020204" pitchFamily="34" charset="0"/>
              </a:rPr>
              <a:t>TLI (wskaźnik </a:t>
            </a:r>
            <a:r>
              <a:rPr lang="pl-PL" b="1" i="0" err="1">
                <a:solidFill>
                  <a:srgbClr val="333333"/>
                </a:solidFill>
                <a:effectLst/>
                <a:latin typeface="Arial" panose="020B0604020202020204" pitchFamily="34" charset="0"/>
              </a:rPr>
              <a:t>Tuckera</a:t>
            </a:r>
            <a:r>
              <a:rPr lang="pl-PL" b="1" i="0">
                <a:solidFill>
                  <a:srgbClr val="333333"/>
                </a:solidFill>
                <a:effectLst/>
                <a:latin typeface="Arial" panose="020B0604020202020204" pitchFamily="34" charset="0"/>
              </a:rPr>
              <a:t>-Lewisa</a:t>
            </a:r>
            <a:r>
              <a:rPr lang="pl-PL" b="0" i="0">
                <a:solidFill>
                  <a:srgbClr val="333333"/>
                </a:solidFill>
                <a:effectLst/>
                <a:latin typeface="Arial" panose="020B0604020202020204" pitchFamily="34" charset="0"/>
              </a:rPr>
              <a:t>): większy niż 0,95 (czasem 0,90) oznacza dobre dopasowanie. Jest mniej wrażliwy na wielkość próby.</a:t>
            </a:r>
          </a:p>
          <a:p>
            <a:pPr marL="742950" lvl="1" indent="-285750" algn="l">
              <a:buFont typeface="Arial" panose="020B0604020202020204" pitchFamily="34" charset="0"/>
              <a:buChar char="•"/>
            </a:pPr>
            <a:r>
              <a:rPr lang="pl-PL" b="1" i="0">
                <a:solidFill>
                  <a:srgbClr val="333333"/>
                </a:solidFill>
                <a:effectLst/>
                <a:latin typeface="Arial" panose="020B0604020202020204" pitchFamily="34" charset="0"/>
              </a:rPr>
              <a:t>RMSEA (średni kwadratowy błąd aproksymacji)</a:t>
            </a:r>
            <a:r>
              <a:rPr lang="pl-PL" b="0" i="0">
                <a:solidFill>
                  <a:srgbClr val="333333"/>
                </a:solidFill>
                <a:effectLst/>
                <a:latin typeface="Arial" panose="020B0604020202020204" pitchFamily="34" charset="0"/>
              </a:rPr>
              <a:t>: równy lub mniejszy niż 0,08 (czasami używa się 0,10) oznacza dobre dopasowanie do danych.</a:t>
            </a:r>
          </a:p>
          <a:p>
            <a:pPr marL="742950" lvl="1" indent="-285750" algn="l">
              <a:buFont typeface="Arial" panose="020B0604020202020204" pitchFamily="34" charset="0"/>
              <a:buChar char="•"/>
            </a:pPr>
            <a:r>
              <a:rPr lang="pl-PL" b="1" i="0">
                <a:solidFill>
                  <a:srgbClr val="333333"/>
                </a:solidFill>
                <a:effectLst/>
                <a:latin typeface="Arial" panose="020B0604020202020204" pitchFamily="34" charset="0"/>
              </a:rPr>
              <a:t>SRMR (standardowa średnia kwadratowa reszt)</a:t>
            </a:r>
            <a:r>
              <a:rPr lang="pl-PL" b="0" i="0">
                <a:solidFill>
                  <a:srgbClr val="333333"/>
                </a:solidFill>
                <a:effectLst/>
                <a:latin typeface="Arial" panose="020B0604020202020204" pitchFamily="34" charset="0"/>
              </a:rPr>
              <a:t>: wartość mniejsza lub równa 0,08 wskazuje na dobre dopasowanie do danych.</a:t>
            </a:r>
          </a:p>
        </p:txBody>
      </p:sp>
      <p:pic>
        <p:nvPicPr>
          <p:cNvPr id="5" name="Obraz 4">
            <a:extLst>
              <a:ext uri="{FF2B5EF4-FFF2-40B4-BE49-F238E27FC236}">
                <a16:creationId xmlns:a16="http://schemas.microsoft.com/office/drawing/2014/main" id="{1A399B11-B917-D3D1-6A89-D42F2F25CA83}"/>
              </a:ext>
            </a:extLst>
          </p:cNvPr>
          <p:cNvPicPr>
            <a:picLocks noChangeAspect="1"/>
          </p:cNvPicPr>
          <p:nvPr/>
        </p:nvPicPr>
        <p:blipFill>
          <a:blip r:embed="rId2"/>
          <a:stretch>
            <a:fillRect/>
          </a:stretch>
        </p:blipFill>
        <p:spPr>
          <a:xfrm>
            <a:off x="3492370" y="5041544"/>
            <a:ext cx="5207259" cy="950764"/>
          </a:xfrm>
          <a:prstGeom prst="rect">
            <a:avLst/>
          </a:prstGeom>
        </p:spPr>
      </p:pic>
    </p:spTree>
    <p:extLst>
      <p:ext uri="{BB962C8B-B14F-4D97-AF65-F5344CB8AC3E}">
        <p14:creationId xmlns:p14="http://schemas.microsoft.com/office/powerpoint/2010/main" val="29130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3D3935CB-5482-0623-A31A-3F112CB68EDE}"/>
              </a:ext>
            </a:extLst>
          </p:cNvPr>
          <p:cNvSpPr txBox="1"/>
          <p:nvPr/>
        </p:nvSpPr>
        <p:spPr>
          <a:xfrm>
            <a:off x="2244012" y="497929"/>
            <a:ext cx="6092890" cy="369332"/>
          </a:xfrm>
          <a:prstGeom prst="rect">
            <a:avLst/>
          </a:prstGeom>
          <a:noFill/>
        </p:spPr>
        <p:txBody>
          <a:bodyPr wrap="square">
            <a:spAutoFit/>
          </a:bodyPr>
          <a:lstStyle/>
          <a:p>
            <a:pPr algn="l">
              <a:buFont typeface="Arial" panose="020B0604020202020204" pitchFamily="34" charset="0"/>
              <a:buChar char="•"/>
            </a:pPr>
            <a:r>
              <a:rPr lang="pl-PL">
                <a:solidFill>
                  <a:srgbClr val="333333"/>
                </a:solidFill>
                <a:latin typeface="Arial" panose="020B0604020202020204" pitchFamily="34" charset="0"/>
              </a:rPr>
              <a:t>M</a:t>
            </a:r>
            <a:r>
              <a:rPr lang="pl-PL" b="0" i="0">
                <a:solidFill>
                  <a:srgbClr val="333333"/>
                </a:solidFill>
                <a:effectLst/>
                <a:latin typeface="Arial" panose="020B0604020202020204" pitchFamily="34" charset="0"/>
              </a:rPr>
              <a:t>usisz zainstalować </a:t>
            </a:r>
            <a:r>
              <a:rPr lang="pl-PL" b="0" i="0" err="1">
                <a:solidFill>
                  <a:srgbClr val="333333"/>
                </a:solidFill>
                <a:effectLst/>
                <a:latin typeface="Arial" panose="020B0604020202020204" pitchFamily="34" charset="0"/>
              </a:rPr>
              <a:t>Lavaan</a:t>
            </a:r>
            <a:r>
              <a:rPr lang="pl-PL" b="0" i="0">
                <a:solidFill>
                  <a:srgbClr val="333333"/>
                </a:solidFill>
                <a:effectLst/>
                <a:latin typeface="Arial" panose="020B0604020202020204" pitchFamily="34" charset="0"/>
              </a:rPr>
              <a:t>.</a:t>
            </a:r>
          </a:p>
        </p:txBody>
      </p:sp>
      <p:pic>
        <p:nvPicPr>
          <p:cNvPr id="5" name="Obraz 4">
            <a:extLst>
              <a:ext uri="{FF2B5EF4-FFF2-40B4-BE49-F238E27FC236}">
                <a16:creationId xmlns:a16="http://schemas.microsoft.com/office/drawing/2014/main" id="{5E675066-C6CC-0745-1169-39E4F12B785C}"/>
              </a:ext>
            </a:extLst>
          </p:cNvPr>
          <p:cNvPicPr>
            <a:picLocks noChangeAspect="1"/>
          </p:cNvPicPr>
          <p:nvPr/>
        </p:nvPicPr>
        <p:blipFill>
          <a:blip r:embed="rId2"/>
          <a:stretch>
            <a:fillRect/>
          </a:stretch>
        </p:blipFill>
        <p:spPr>
          <a:xfrm>
            <a:off x="2244012" y="1036474"/>
            <a:ext cx="3227614" cy="413797"/>
          </a:xfrm>
          <a:prstGeom prst="rect">
            <a:avLst/>
          </a:prstGeom>
        </p:spPr>
      </p:pic>
      <p:sp>
        <p:nvSpPr>
          <p:cNvPr id="7" name="pole tekstowe 6">
            <a:extLst>
              <a:ext uri="{FF2B5EF4-FFF2-40B4-BE49-F238E27FC236}">
                <a16:creationId xmlns:a16="http://schemas.microsoft.com/office/drawing/2014/main" id="{54F36A92-9087-5BBA-EEEA-6369FD866A27}"/>
              </a:ext>
            </a:extLst>
          </p:cNvPr>
          <p:cNvSpPr txBox="1"/>
          <p:nvPr/>
        </p:nvSpPr>
        <p:spPr>
          <a:xfrm>
            <a:off x="2094723" y="1802182"/>
            <a:ext cx="9531220" cy="1200329"/>
          </a:xfrm>
          <a:prstGeom prst="rect">
            <a:avLst/>
          </a:prstGeom>
          <a:noFill/>
        </p:spPr>
        <p:txBody>
          <a:bodyPr wrap="square">
            <a:spAutoFit/>
          </a:bodyPr>
          <a:lstStyle/>
          <a:p>
            <a:pPr algn="l">
              <a:buFont typeface="Arial" panose="020B0604020202020204" pitchFamily="34" charset="0"/>
              <a:buChar char="•"/>
            </a:pPr>
            <a:r>
              <a:rPr lang="pl-PL" b="0" i="0">
                <a:solidFill>
                  <a:srgbClr val="333333"/>
                </a:solidFill>
                <a:effectLst/>
                <a:latin typeface="Arial" panose="020B0604020202020204" pitchFamily="34" charset="0"/>
              </a:rPr>
              <a:t>Odczytaj dane do R i zapisz je w obiekcie danych. Upewnij się, że R poprawnie wskazał folder zawierający Twoje dane. Poniżej znajduje się składnia tworzenia ramki danych o nazwie „</a:t>
            </a:r>
            <a:r>
              <a:rPr lang="pl-PL" b="0" i="0" err="1">
                <a:solidFill>
                  <a:srgbClr val="333333"/>
                </a:solidFill>
                <a:effectLst/>
                <a:latin typeface="Arial" panose="020B0604020202020204" pitchFamily="34" charset="0"/>
              </a:rPr>
              <a:t>processdata</a:t>
            </a:r>
            <a:r>
              <a:rPr lang="pl-PL" b="0" i="0">
                <a:solidFill>
                  <a:srgbClr val="333333"/>
                </a:solidFill>
                <a:effectLst/>
                <a:latin typeface="Arial" panose="020B0604020202020204" pitchFamily="34" charset="0"/>
              </a:rPr>
              <a:t>” podczas odczytywania pliku .</a:t>
            </a:r>
            <a:r>
              <a:rPr lang="pl-PL" b="0" i="0" err="1">
                <a:solidFill>
                  <a:srgbClr val="333333"/>
                </a:solidFill>
                <a:effectLst/>
                <a:latin typeface="Arial" panose="020B0604020202020204" pitchFamily="34" charset="0"/>
              </a:rPr>
              <a:t>csv</a:t>
            </a:r>
            <a:r>
              <a:rPr lang="pl-PL" b="0" i="0">
                <a:solidFill>
                  <a:srgbClr val="333333"/>
                </a:solidFill>
                <a:effectLst/>
                <a:latin typeface="Arial" panose="020B0604020202020204" pitchFamily="34" charset="0"/>
              </a:rPr>
              <a:t> (o którym mowa powyżej) do R. To jest ramka danych, której będziemy używać podczas przeprowadzania naszych analiz.</a:t>
            </a:r>
          </a:p>
        </p:txBody>
      </p:sp>
      <p:pic>
        <p:nvPicPr>
          <p:cNvPr id="9" name="Obraz 8">
            <a:extLst>
              <a:ext uri="{FF2B5EF4-FFF2-40B4-BE49-F238E27FC236}">
                <a16:creationId xmlns:a16="http://schemas.microsoft.com/office/drawing/2014/main" id="{E7AA1E37-A722-A130-E73B-04772668AE6C}"/>
              </a:ext>
            </a:extLst>
          </p:cNvPr>
          <p:cNvPicPr>
            <a:picLocks noChangeAspect="1"/>
          </p:cNvPicPr>
          <p:nvPr/>
        </p:nvPicPr>
        <p:blipFill>
          <a:blip r:embed="rId3"/>
          <a:stretch>
            <a:fillRect/>
          </a:stretch>
        </p:blipFill>
        <p:spPr>
          <a:xfrm>
            <a:off x="2094723" y="3122580"/>
            <a:ext cx="9163658" cy="468768"/>
          </a:xfrm>
          <a:prstGeom prst="rect">
            <a:avLst/>
          </a:prstGeom>
        </p:spPr>
      </p:pic>
      <p:sp>
        <p:nvSpPr>
          <p:cNvPr id="11" name="pole tekstowe 10">
            <a:extLst>
              <a:ext uri="{FF2B5EF4-FFF2-40B4-BE49-F238E27FC236}">
                <a16:creationId xmlns:a16="http://schemas.microsoft.com/office/drawing/2014/main" id="{CE2617EF-A651-894C-A582-E080D95E0A8F}"/>
              </a:ext>
            </a:extLst>
          </p:cNvPr>
          <p:cNvSpPr txBox="1"/>
          <p:nvPr/>
        </p:nvSpPr>
        <p:spPr>
          <a:xfrm>
            <a:off x="2094723" y="3937432"/>
            <a:ext cx="7866400" cy="369332"/>
          </a:xfrm>
          <a:prstGeom prst="rect">
            <a:avLst/>
          </a:prstGeom>
          <a:noFill/>
        </p:spPr>
        <p:txBody>
          <a:bodyPr wrap="square">
            <a:spAutoFit/>
          </a:bodyPr>
          <a:lstStyle/>
          <a:p>
            <a:pPr algn="l">
              <a:buFont typeface="Arial" panose="020B0604020202020204" pitchFamily="34" charset="0"/>
              <a:buChar char="•"/>
            </a:pPr>
            <a:r>
              <a:rPr lang="pl-PL" b="0" i="0">
                <a:solidFill>
                  <a:srgbClr val="333333"/>
                </a:solidFill>
                <a:effectLst/>
                <a:latin typeface="Arial" panose="020B0604020202020204" pitchFamily="34" charset="0"/>
              </a:rPr>
              <a:t>Używając funkcji '</a:t>
            </a:r>
            <a:r>
              <a:rPr lang="pl-PL" b="0" i="0" err="1">
                <a:solidFill>
                  <a:srgbClr val="333333"/>
                </a:solidFill>
                <a:effectLst/>
                <a:latin typeface="Arial" panose="020B0604020202020204" pitchFamily="34" charset="0"/>
              </a:rPr>
              <a:t>str</a:t>
            </a:r>
            <a:r>
              <a:rPr lang="pl-PL" b="0" i="0">
                <a:solidFill>
                  <a:srgbClr val="333333"/>
                </a:solidFill>
                <a:effectLst/>
                <a:latin typeface="Arial" panose="020B0604020202020204" pitchFamily="34" charset="0"/>
              </a:rPr>
              <a:t>' możesz przyjrzeć się strukturze danych.</a:t>
            </a:r>
          </a:p>
        </p:txBody>
      </p:sp>
      <p:pic>
        <p:nvPicPr>
          <p:cNvPr id="13" name="Obraz 12">
            <a:extLst>
              <a:ext uri="{FF2B5EF4-FFF2-40B4-BE49-F238E27FC236}">
                <a16:creationId xmlns:a16="http://schemas.microsoft.com/office/drawing/2014/main" id="{60A99898-1181-C404-F701-17BE6EA5E526}"/>
              </a:ext>
            </a:extLst>
          </p:cNvPr>
          <p:cNvPicPr>
            <a:picLocks noChangeAspect="1"/>
          </p:cNvPicPr>
          <p:nvPr/>
        </p:nvPicPr>
        <p:blipFill>
          <a:blip r:embed="rId4"/>
          <a:stretch>
            <a:fillRect/>
          </a:stretch>
        </p:blipFill>
        <p:spPr>
          <a:xfrm>
            <a:off x="2244012" y="4652848"/>
            <a:ext cx="2931103" cy="525227"/>
          </a:xfrm>
          <a:prstGeom prst="rect">
            <a:avLst/>
          </a:prstGeom>
        </p:spPr>
      </p:pic>
      <p:sp>
        <p:nvSpPr>
          <p:cNvPr id="15" name="pole tekstowe 14">
            <a:extLst>
              <a:ext uri="{FF2B5EF4-FFF2-40B4-BE49-F238E27FC236}">
                <a16:creationId xmlns:a16="http://schemas.microsoft.com/office/drawing/2014/main" id="{96559783-4E05-457E-F866-F4A3610109D7}"/>
              </a:ext>
            </a:extLst>
          </p:cNvPr>
          <p:cNvSpPr txBox="1"/>
          <p:nvPr/>
        </p:nvSpPr>
        <p:spPr>
          <a:xfrm>
            <a:off x="2125494" y="5339493"/>
            <a:ext cx="6099242" cy="369332"/>
          </a:xfrm>
          <a:prstGeom prst="rect">
            <a:avLst/>
          </a:prstGeom>
          <a:noFill/>
        </p:spPr>
        <p:txBody>
          <a:bodyPr wrap="square">
            <a:spAutoFit/>
          </a:bodyPr>
          <a:lstStyle/>
          <a:p>
            <a:pPr algn="l">
              <a:buFont typeface="Arial" panose="020B0604020202020204" pitchFamily="34" charset="0"/>
              <a:buChar char="•"/>
            </a:pPr>
            <a:r>
              <a:rPr lang="pl-PL" b="0" i="0">
                <a:solidFill>
                  <a:srgbClr val="333333"/>
                </a:solidFill>
                <a:effectLst/>
                <a:latin typeface="Arial" panose="020B0604020202020204" pitchFamily="34" charset="0"/>
              </a:rPr>
              <a:t>Użyj funkcji bibliotecznej, aby wywołać </a:t>
            </a:r>
            <a:r>
              <a:rPr lang="pl-PL" b="0" i="0" err="1">
                <a:solidFill>
                  <a:srgbClr val="333333"/>
                </a:solidFill>
                <a:effectLst/>
                <a:latin typeface="Arial" panose="020B0604020202020204" pitchFamily="34" charset="0"/>
              </a:rPr>
              <a:t>lavaan</a:t>
            </a:r>
            <a:endParaRPr lang="pl-PL" b="0" i="0">
              <a:solidFill>
                <a:srgbClr val="333333"/>
              </a:solidFill>
              <a:effectLst/>
              <a:latin typeface="Arial" panose="020B0604020202020204" pitchFamily="34" charset="0"/>
            </a:endParaRPr>
          </a:p>
        </p:txBody>
      </p:sp>
      <p:pic>
        <p:nvPicPr>
          <p:cNvPr id="17" name="Obraz 16">
            <a:extLst>
              <a:ext uri="{FF2B5EF4-FFF2-40B4-BE49-F238E27FC236}">
                <a16:creationId xmlns:a16="http://schemas.microsoft.com/office/drawing/2014/main" id="{9306CD31-B1BB-48F1-27FB-B072875DF100}"/>
              </a:ext>
            </a:extLst>
          </p:cNvPr>
          <p:cNvPicPr>
            <a:picLocks noChangeAspect="1"/>
          </p:cNvPicPr>
          <p:nvPr/>
        </p:nvPicPr>
        <p:blipFill>
          <a:blip r:embed="rId5"/>
          <a:stretch>
            <a:fillRect/>
          </a:stretch>
        </p:blipFill>
        <p:spPr>
          <a:xfrm>
            <a:off x="2244012" y="5989830"/>
            <a:ext cx="4807952" cy="527702"/>
          </a:xfrm>
          <a:prstGeom prst="rect">
            <a:avLst/>
          </a:prstGeom>
        </p:spPr>
      </p:pic>
    </p:spTree>
    <p:extLst>
      <p:ext uri="{BB962C8B-B14F-4D97-AF65-F5344CB8AC3E}">
        <p14:creationId xmlns:p14="http://schemas.microsoft.com/office/powerpoint/2010/main" val="2352021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2AF3D59A-4DFD-766F-268F-F986A867657D}"/>
              </a:ext>
            </a:extLst>
          </p:cNvPr>
          <p:cNvSpPr txBox="1"/>
          <p:nvPr/>
        </p:nvSpPr>
        <p:spPr>
          <a:xfrm>
            <a:off x="784698" y="257308"/>
            <a:ext cx="5518826" cy="5909310"/>
          </a:xfrm>
          <a:prstGeom prst="rect">
            <a:avLst/>
          </a:prstGeom>
          <a:noFill/>
        </p:spPr>
        <p:txBody>
          <a:bodyPr wrap="square">
            <a:spAutoFit/>
          </a:bodyPr>
          <a:lstStyle/>
          <a:p>
            <a:pPr algn="l">
              <a:buFont typeface="Arial" panose="020B0604020202020204" pitchFamily="34" charset="0"/>
              <a:buChar char="•"/>
            </a:pPr>
            <a:r>
              <a:rPr lang="pl-PL" b="0" i="0">
                <a:solidFill>
                  <a:srgbClr val="333333"/>
                </a:solidFill>
                <a:effectLst/>
                <a:latin typeface="Arial" panose="020B0604020202020204" pitchFamily="34" charset="0"/>
              </a:rPr>
              <a:t>funkcja '</a:t>
            </a:r>
            <a:r>
              <a:rPr lang="pl-PL" b="0" i="0" err="1">
                <a:solidFill>
                  <a:srgbClr val="333333"/>
                </a:solidFill>
                <a:effectLst/>
                <a:latin typeface="Arial" panose="020B0604020202020204" pitchFamily="34" charset="0"/>
              </a:rPr>
              <a:t>lavaan</a:t>
            </a:r>
            <a:r>
              <a:rPr lang="pl-PL" b="0" i="0">
                <a:solidFill>
                  <a:srgbClr val="333333"/>
                </a:solidFill>
                <a:effectLst/>
                <a:latin typeface="Arial" panose="020B0604020202020204" pitchFamily="34" charset="0"/>
              </a:rPr>
              <a:t>’</a:t>
            </a:r>
          </a:p>
          <a:p>
            <a:pPr algn="l"/>
            <a:endParaRPr lang="pl-PL" b="0" i="0">
              <a:solidFill>
                <a:srgbClr val="333333"/>
              </a:solidFill>
              <a:effectLst/>
              <a:latin typeface="Arial" panose="020B0604020202020204" pitchFamily="34" charset="0"/>
            </a:endParaRPr>
          </a:p>
          <a:p>
            <a:pPr algn="l">
              <a:buFont typeface="Arial" panose="020B0604020202020204" pitchFamily="34" charset="0"/>
              <a:buChar char="•"/>
            </a:pPr>
            <a:r>
              <a:rPr lang="pl-PL" b="0" i="0">
                <a:solidFill>
                  <a:srgbClr val="333333"/>
                </a:solidFill>
                <a:effectLst/>
                <a:latin typeface="Arial" panose="020B0604020202020204" pitchFamily="34" charset="0"/>
              </a:rPr>
              <a:t>Krok 1: Użyj składni modelu </a:t>
            </a:r>
            <a:r>
              <a:rPr lang="pl-PL" b="0" i="0" err="1">
                <a:solidFill>
                  <a:srgbClr val="333333"/>
                </a:solidFill>
                <a:effectLst/>
                <a:latin typeface="Arial" panose="020B0604020202020204" pitchFamily="34" charset="0"/>
              </a:rPr>
              <a:t>lavaan</a:t>
            </a:r>
            <a:r>
              <a:rPr lang="pl-PL" b="0" i="0">
                <a:solidFill>
                  <a:srgbClr val="333333"/>
                </a:solidFill>
                <a:effectLst/>
                <a:latin typeface="Arial" panose="020B0604020202020204" pitchFamily="34" charset="0"/>
              </a:rPr>
              <a:t>, aby określić model ścieżki i zapisać go w obiekcie R. W naszym modelu będziemy traktować cele </a:t>
            </a:r>
            <a:r>
              <a:rPr lang="pl-PL" b="0" i="1" err="1">
                <a:solidFill>
                  <a:srgbClr val="333333"/>
                </a:solidFill>
                <a:effectLst/>
                <a:latin typeface="Arial" panose="020B0604020202020204" pitchFamily="34" charset="0"/>
              </a:rPr>
              <a:t>ses</a:t>
            </a:r>
            <a:r>
              <a:rPr lang="pl-PL" b="0" i="1">
                <a:solidFill>
                  <a:srgbClr val="333333"/>
                </a:solidFill>
                <a:effectLst/>
                <a:latin typeface="Arial" panose="020B0604020202020204" pitchFamily="34" charset="0"/>
              </a:rPr>
              <a:t>,</a:t>
            </a:r>
            <a:r>
              <a:rPr lang="pl-PL" b="0" i="0">
                <a:solidFill>
                  <a:srgbClr val="333333"/>
                </a:solidFill>
                <a:effectLst/>
                <a:latin typeface="Arial" panose="020B0604020202020204" pitchFamily="34" charset="0"/>
              </a:rPr>
              <a:t> opanowania materiału </a:t>
            </a:r>
            <a:r>
              <a:rPr lang="pl-PL" b="0" i="1">
                <a:solidFill>
                  <a:srgbClr val="333333"/>
                </a:solidFill>
                <a:effectLst/>
                <a:latin typeface="Arial" panose="020B0604020202020204" pitchFamily="34" charset="0"/>
              </a:rPr>
              <a:t>mastery</a:t>
            </a:r>
            <a:r>
              <a:rPr lang="pl-PL" b="0" i="0">
                <a:solidFill>
                  <a:srgbClr val="333333"/>
                </a:solidFill>
                <a:effectLst/>
                <a:latin typeface="Arial" panose="020B0604020202020204" pitchFamily="34" charset="0"/>
              </a:rPr>
              <a:t> i osiągnięcia </a:t>
            </a:r>
            <a:r>
              <a:rPr lang="pl-PL" i="1">
                <a:solidFill>
                  <a:srgbClr val="333333"/>
                </a:solidFill>
                <a:latin typeface="Arial" panose="020B0604020202020204" pitchFamily="34" charset="0"/>
              </a:rPr>
              <a:t>achievement</a:t>
            </a:r>
            <a:r>
              <a:rPr lang="pl-PL" b="0" i="0">
                <a:solidFill>
                  <a:srgbClr val="333333"/>
                </a:solidFill>
                <a:effectLst/>
                <a:latin typeface="Arial" panose="020B0604020202020204" pitchFamily="34" charset="0"/>
              </a:rPr>
              <a:t> jako </a:t>
            </a:r>
            <a:r>
              <a:rPr lang="pl-PL" b="0" i="0" err="1">
                <a:solidFill>
                  <a:srgbClr val="333333"/>
                </a:solidFill>
                <a:effectLst/>
                <a:latin typeface="Arial" panose="020B0604020202020204" pitchFamily="34" charset="0"/>
              </a:rPr>
              <a:t>predyktory</a:t>
            </a:r>
            <a:r>
              <a:rPr lang="pl-PL" b="0" i="0">
                <a:solidFill>
                  <a:srgbClr val="333333"/>
                </a:solidFill>
                <a:effectLst/>
                <a:latin typeface="Arial" panose="020B0604020202020204" pitchFamily="34" charset="0"/>
              </a:rPr>
              <a:t> osiągnięć ucznia. Wpływ opanowania materiału </a:t>
            </a:r>
            <a:r>
              <a:rPr lang="pl-PL" b="0" i="1">
                <a:solidFill>
                  <a:srgbClr val="333333"/>
                </a:solidFill>
                <a:effectLst/>
                <a:latin typeface="Arial" panose="020B0604020202020204" pitchFamily="34" charset="0"/>
              </a:rPr>
              <a:t>mastery</a:t>
            </a:r>
            <a:r>
              <a:rPr lang="pl-PL" b="0" i="0">
                <a:solidFill>
                  <a:srgbClr val="333333"/>
                </a:solidFill>
                <a:effectLst/>
                <a:latin typeface="Arial" panose="020B0604020202020204" pitchFamily="34" charset="0"/>
              </a:rPr>
              <a:t> na osiągnięcia </a:t>
            </a:r>
            <a:r>
              <a:rPr lang="pl-PL" i="1">
                <a:solidFill>
                  <a:srgbClr val="333333"/>
                </a:solidFill>
                <a:latin typeface="Arial" panose="020B0604020202020204" pitchFamily="34" charset="0"/>
              </a:rPr>
              <a:t>achievement</a:t>
            </a:r>
            <a:r>
              <a:rPr lang="pl-PL" b="0" i="0">
                <a:solidFill>
                  <a:srgbClr val="333333"/>
                </a:solidFill>
                <a:effectLst/>
                <a:latin typeface="Arial" panose="020B0604020202020204" pitchFamily="34" charset="0"/>
              </a:rPr>
              <a:t> będzie zarówno bezpośredni, jak i pośredni (poprzez zainteresowanie </a:t>
            </a:r>
            <a:r>
              <a:rPr lang="pl-PL" b="0" i="1" err="1">
                <a:solidFill>
                  <a:srgbClr val="333333"/>
                </a:solidFill>
                <a:effectLst/>
                <a:latin typeface="Arial" panose="020B0604020202020204" pitchFamily="34" charset="0"/>
              </a:rPr>
              <a:t>interest</a:t>
            </a:r>
            <a:r>
              <a:rPr lang="pl-PL" b="0" i="0">
                <a:solidFill>
                  <a:srgbClr val="333333"/>
                </a:solidFill>
                <a:effectLst/>
                <a:latin typeface="Arial" panose="020B0604020202020204" pitchFamily="34" charset="0"/>
              </a:rPr>
              <a:t> i niepokój </a:t>
            </a:r>
            <a:r>
              <a:rPr lang="pl-PL" b="0" i="1" err="1">
                <a:solidFill>
                  <a:srgbClr val="333333"/>
                </a:solidFill>
                <a:effectLst/>
                <a:latin typeface="Arial" panose="020B0604020202020204" pitchFamily="34" charset="0"/>
              </a:rPr>
              <a:t>anxiety</a:t>
            </a:r>
            <a:r>
              <a:rPr lang="pl-PL" b="0" i="0">
                <a:solidFill>
                  <a:srgbClr val="333333"/>
                </a:solidFill>
                <a:effectLst/>
                <a:latin typeface="Arial" panose="020B0604020202020204" pitchFamily="34" charset="0"/>
              </a:rPr>
              <a:t>). Efekty celów </a:t>
            </a:r>
            <a:r>
              <a:rPr lang="pl-PL" b="0" i="1" err="1">
                <a:solidFill>
                  <a:srgbClr val="333333"/>
                </a:solidFill>
                <a:effectLst/>
                <a:latin typeface="Arial" panose="020B0604020202020204" pitchFamily="34" charset="0"/>
              </a:rPr>
              <a:t>ses</a:t>
            </a:r>
            <a:r>
              <a:rPr lang="pl-PL" b="0" i="0">
                <a:solidFill>
                  <a:srgbClr val="333333"/>
                </a:solidFill>
                <a:effectLst/>
                <a:latin typeface="Arial" panose="020B0604020202020204" pitchFamily="34" charset="0"/>
              </a:rPr>
              <a:t> i osiągnięć </a:t>
            </a:r>
            <a:r>
              <a:rPr lang="pl-PL" b="0" i="1">
                <a:solidFill>
                  <a:srgbClr val="333333"/>
                </a:solidFill>
                <a:effectLst/>
                <a:latin typeface="Arial" panose="020B0604020202020204" pitchFamily="34" charset="0"/>
              </a:rPr>
              <a:t>achievement</a:t>
            </a:r>
            <a:r>
              <a:rPr lang="pl-PL" b="0" i="0">
                <a:solidFill>
                  <a:srgbClr val="333333"/>
                </a:solidFill>
                <a:effectLst/>
                <a:latin typeface="Arial" panose="020B0604020202020204" pitchFamily="34" charset="0"/>
              </a:rPr>
              <a:t> będą traktowane jako w pełni </a:t>
            </a:r>
            <a:r>
              <a:rPr lang="pl-PL" b="0" i="0" err="1">
                <a:solidFill>
                  <a:srgbClr val="333333"/>
                </a:solidFill>
                <a:effectLst/>
                <a:latin typeface="Arial" panose="020B0604020202020204" pitchFamily="34" charset="0"/>
              </a:rPr>
              <a:t>pośredniczone</a:t>
            </a:r>
            <a:r>
              <a:rPr lang="pl-PL" b="0" i="0">
                <a:solidFill>
                  <a:srgbClr val="333333"/>
                </a:solidFill>
                <a:effectLst/>
                <a:latin typeface="Arial" panose="020B0604020202020204" pitchFamily="34" charset="0"/>
              </a:rPr>
              <a:t> przez niepokój </a:t>
            </a:r>
            <a:r>
              <a:rPr lang="pl-PL" b="0" i="1" err="1">
                <a:solidFill>
                  <a:srgbClr val="333333"/>
                </a:solidFill>
                <a:effectLst/>
                <a:latin typeface="Arial" panose="020B0604020202020204" pitchFamily="34" charset="0"/>
              </a:rPr>
              <a:t>anxiety</a:t>
            </a:r>
            <a:r>
              <a:rPr lang="pl-PL" b="0" i="0">
                <a:solidFill>
                  <a:srgbClr val="333333"/>
                </a:solidFill>
                <a:effectLst/>
                <a:latin typeface="Arial" panose="020B0604020202020204" pitchFamily="34" charset="0"/>
              </a:rPr>
              <a:t> i zainteresowanie </a:t>
            </a:r>
            <a:r>
              <a:rPr lang="pl-PL" b="0" i="1" err="1">
                <a:solidFill>
                  <a:srgbClr val="333333"/>
                </a:solidFill>
                <a:effectLst/>
                <a:latin typeface="Arial" panose="020B0604020202020204" pitchFamily="34" charset="0"/>
              </a:rPr>
              <a:t>interest</a:t>
            </a:r>
            <a:r>
              <a:rPr lang="pl-PL" b="0" i="0">
                <a:solidFill>
                  <a:srgbClr val="333333"/>
                </a:solidFill>
                <a:effectLst/>
                <a:latin typeface="Arial" panose="020B0604020202020204" pitchFamily="34" charset="0"/>
              </a:rPr>
              <a:t>.</a:t>
            </a:r>
          </a:p>
          <a:p>
            <a:pPr algn="l"/>
            <a:endParaRPr lang="pl-PL" b="0" i="0">
              <a:solidFill>
                <a:srgbClr val="333333"/>
              </a:solidFill>
              <a:effectLst/>
              <a:latin typeface="Arial" panose="020B0604020202020204" pitchFamily="34" charset="0"/>
            </a:endParaRPr>
          </a:p>
          <a:p>
            <a:pPr algn="l">
              <a:buFont typeface="Arial" panose="020B0604020202020204" pitchFamily="34" charset="0"/>
              <a:buChar char="•"/>
            </a:pPr>
            <a:r>
              <a:rPr lang="pl-PL" b="0" i="0">
                <a:solidFill>
                  <a:srgbClr val="333333"/>
                </a:solidFill>
                <a:effectLst/>
                <a:latin typeface="Arial" panose="020B0604020202020204" pitchFamily="34" charset="0"/>
              </a:rPr>
              <a:t>Podczas określania relacji predykcyjnych w modelu używamy znaku tyldy ('~'), który oddziela zmienną zależną w każdym równaniu od jej </a:t>
            </a:r>
            <a:r>
              <a:rPr lang="pl-PL" b="0" i="0" err="1">
                <a:solidFill>
                  <a:srgbClr val="333333"/>
                </a:solidFill>
                <a:effectLst/>
                <a:latin typeface="Arial" panose="020B0604020202020204" pitchFamily="34" charset="0"/>
              </a:rPr>
              <a:t>predyktorów</a:t>
            </a:r>
            <a:r>
              <a:rPr lang="pl-PL" b="0" i="0">
                <a:solidFill>
                  <a:srgbClr val="333333"/>
                </a:solidFill>
                <a:effectLst/>
                <a:latin typeface="Arial" panose="020B0604020202020204" pitchFamily="34" charset="0"/>
              </a:rPr>
              <a:t>. </a:t>
            </a:r>
            <a:r>
              <a:rPr lang="pl-PL" b="0" i="0" err="1">
                <a:solidFill>
                  <a:srgbClr val="333333"/>
                </a:solidFill>
                <a:effectLst/>
                <a:latin typeface="Arial" panose="020B0604020202020204" pitchFamily="34" charset="0"/>
              </a:rPr>
              <a:t>Predyktory</a:t>
            </a:r>
            <a:r>
              <a:rPr lang="pl-PL" b="0" i="0">
                <a:solidFill>
                  <a:srgbClr val="333333"/>
                </a:solidFill>
                <a:effectLst/>
                <a:latin typeface="Arial" panose="020B0604020202020204" pitchFamily="34" charset="0"/>
              </a:rPr>
              <a:t> są oddzielone w każdym równaniu znakiem '+'. W naszym modelu pozwolimy również na korelację reszt dla lęku </a:t>
            </a:r>
            <a:r>
              <a:rPr lang="pl-PL" b="0" i="1" err="1">
                <a:solidFill>
                  <a:srgbClr val="333333"/>
                </a:solidFill>
                <a:effectLst/>
                <a:latin typeface="Arial" panose="020B0604020202020204" pitchFamily="34" charset="0"/>
              </a:rPr>
              <a:t>anxiety</a:t>
            </a:r>
            <a:r>
              <a:rPr lang="pl-PL" b="0" i="0">
                <a:solidFill>
                  <a:srgbClr val="333333"/>
                </a:solidFill>
                <a:effectLst/>
                <a:latin typeface="Arial" panose="020B0604020202020204" pitchFamily="34" charset="0"/>
              </a:rPr>
              <a:t> i zainteresowania </a:t>
            </a:r>
            <a:r>
              <a:rPr lang="pl-PL" b="0" i="1" err="1">
                <a:solidFill>
                  <a:srgbClr val="333333"/>
                </a:solidFill>
                <a:effectLst/>
                <a:latin typeface="Arial" panose="020B0604020202020204" pitchFamily="34" charset="0"/>
              </a:rPr>
              <a:t>interest</a:t>
            </a:r>
            <a:r>
              <a:rPr lang="pl-PL" b="0" i="0">
                <a:solidFill>
                  <a:srgbClr val="333333"/>
                </a:solidFill>
                <a:effectLst/>
                <a:latin typeface="Arial" panose="020B0604020202020204" pitchFamily="34" charset="0"/>
              </a:rPr>
              <a:t> (zobacz '~~' w składni poniżej)</a:t>
            </a:r>
          </a:p>
        </p:txBody>
      </p:sp>
      <p:pic>
        <p:nvPicPr>
          <p:cNvPr id="5" name="Obraz 4">
            <a:extLst>
              <a:ext uri="{FF2B5EF4-FFF2-40B4-BE49-F238E27FC236}">
                <a16:creationId xmlns:a16="http://schemas.microsoft.com/office/drawing/2014/main" id="{4E0464BD-D0E8-578D-E184-8281A7C89EB4}"/>
              </a:ext>
            </a:extLst>
          </p:cNvPr>
          <p:cNvPicPr>
            <a:picLocks noChangeAspect="1"/>
          </p:cNvPicPr>
          <p:nvPr/>
        </p:nvPicPr>
        <p:blipFill>
          <a:blip r:embed="rId2"/>
          <a:stretch>
            <a:fillRect/>
          </a:stretch>
        </p:blipFill>
        <p:spPr>
          <a:xfrm>
            <a:off x="7201608" y="180975"/>
            <a:ext cx="4714875" cy="6496050"/>
          </a:xfrm>
          <a:prstGeom prst="rect">
            <a:avLst/>
          </a:prstGeom>
        </p:spPr>
      </p:pic>
    </p:spTree>
    <p:extLst>
      <p:ext uri="{BB962C8B-B14F-4D97-AF65-F5344CB8AC3E}">
        <p14:creationId xmlns:p14="http://schemas.microsoft.com/office/powerpoint/2010/main" val="397786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1C8FD07E-8414-002A-4AA5-E8437C874CC0}"/>
              </a:ext>
            </a:extLst>
          </p:cNvPr>
          <p:cNvSpPr txBox="1"/>
          <p:nvPr/>
        </p:nvSpPr>
        <p:spPr>
          <a:xfrm>
            <a:off x="578794" y="273493"/>
            <a:ext cx="10685835" cy="1477328"/>
          </a:xfrm>
          <a:prstGeom prst="rect">
            <a:avLst/>
          </a:prstGeom>
          <a:noFill/>
        </p:spPr>
        <p:txBody>
          <a:bodyPr wrap="square">
            <a:spAutoFit/>
          </a:bodyPr>
          <a:lstStyle/>
          <a:p>
            <a:pPr algn="l">
              <a:buFont typeface="Arial" panose="020B0604020202020204" pitchFamily="34" charset="0"/>
              <a:buChar char="•"/>
            </a:pPr>
            <a:r>
              <a:rPr lang="pl-PL" b="0" i="0">
                <a:solidFill>
                  <a:srgbClr val="333333"/>
                </a:solidFill>
                <a:effectLst/>
                <a:latin typeface="Arial" panose="020B0604020202020204" pitchFamily="34" charset="0"/>
              </a:rPr>
              <a:t>Krok 2: Użyj funkcji '</a:t>
            </a:r>
            <a:r>
              <a:rPr lang="pl-PL" b="0" i="0" err="1">
                <a:solidFill>
                  <a:srgbClr val="333333"/>
                </a:solidFill>
                <a:effectLst/>
                <a:latin typeface="Arial" panose="020B0604020202020204" pitchFamily="34" charset="0"/>
              </a:rPr>
              <a:t>lavaan</a:t>
            </a:r>
            <a:r>
              <a:rPr lang="pl-PL" b="0" i="0">
                <a:solidFill>
                  <a:srgbClr val="333333"/>
                </a:solidFill>
                <a:effectLst/>
                <a:latin typeface="Arial" panose="020B0604020202020204" pitchFamily="34" charset="0"/>
              </a:rPr>
              <a:t>', aby uruchomić analizę. Tutaj zapiszę wyniki w obiekcie R o nazwie '</a:t>
            </a:r>
            <a:r>
              <a:rPr lang="pl-PL" b="0" i="0" err="1">
                <a:solidFill>
                  <a:srgbClr val="333333"/>
                </a:solidFill>
                <a:effectLst/>
                <a:latin typeface="Arial" panose="020B0604020202020204" pitchFamily="34" charset="0"/>
              </a:rPr>
              <a:t>fit</a:t>
            </a:r>
            <a:r>
              <a:rPr lang="pl-PL" b="0" i="0">
                <a:solidFill>
                  <a:srgbClr val="333333"/>
                </a:solidFill>
                <a:effectLst/>
                <a:latin typeface="Arial" panose="020B0604020202020204" pitchFamily="34" charset="0"/>
              </a:rPr>
              <a:t>' (nazwa arbitralna). Wewnątrz nawiasów znajdują się argumenty rozdzielone przecinkami. Pierwszy argument zawiera nazwę obiektu zawierającego składnię modelu (patrz powyżej). Obiekt nosi nazwę 'model' (ponownie, nazwa arbitralna powyżej). Następnie mamy argument 'data'. Identyfikuje on obiekt (tj. ramkę danych) zawierającą surowe dane.</a:t>
            </a:r>
          </a:p>
        </p:txBody>
      </p:sp>
      <p:pic>
        <p:nvPicPr>
          <p:cNvPr id="5" name="Obraz 4">
            <a:extLst>
              <a:ext uri="{FF2B5EF4-FFF2-40B4-BE49-F238E27FC236}">
                <a16:creationId xmlns:a16="http://schemas.microsoft.com/office/drawing/2014/main" id="{C8C4BBAF-E39D-5331-583E-30D617F98A27}"/>
              </a:ext>
            </a:extLst>
          </p:cNvPr>
          <p:cNvPicPr>
            <a:picLocks noChangeAspect="1"/>
          </p:cNvPicPr>
          <p:nvPr/>
        </p:nvPicPr>
        <p:blipFill>
          <a:blip r:embed="rId2"/>
          <a:stretch>
            <a:fillRect/>
          </a:stretch>
        </p:blipFill>
        <p:spPr>
          <a:xfrm>
            <a:off x="973981" y="1959211"/>
            <a:ext cx="4355287" cy="511615"/>
          </a:xfrm>
          <a:prstGeom prst="rect">
            <a:avLst/>
          </a:prstGeom>
        </p:spPr>
      </p:pic>
      <p:sp>
        <p:nvSpPr>
          <p:cNvPr id="7" name="pole tekstowe 6">
            <a:extLst>
              <a:ext uri="{FF2B5EF4-FFF2-40B4-BE49-F238E27FC236}">
                <a16:creationId xmlns:a16="http://schemas.microsoft.com/office/drawing/2014/main" id="{5F5BD1D9-4BE1-101D-C793-C23EC2941704}"/>
              </a:ext>
            </a:extLst>
          </p:cNvPr>
          <p:cNvSpPr txBox="1"/>
          <p:nvPr/>
        </p:nvSpPr>
        <p:spPr>
          <a:xfrm>
            <a:off x="873663" y="2679216"/>
            <a:ext cx="9941669" cy="646331"/>
          </a:xfrm>
          <a:prstGeom prst="rect">
            <a:avLst/>
          </a:prstGeom>
          <a:noFill/>
        </p:spPr>
        <p:txBody>
          <a:bodyPr wrap="square">
            <a:spAutoFit/>
          </a:bodyPr>
          <a:lstStyle/>
          <a:p>
            <a:pPr algn="l">
              <a:buFont typeface="Arial" panose="020B0604020202020204" pitchFamily="34" charset="0"/>
              <a:buChar char="•"/>
            </a:pPr>
            <a:r>
              <a:rPr lang="pl-PL" b="0" i="0">
                <a:solidFill>
                  <a:srgbClr val="333333"/>
                </a:solidFill>
                <a:effectLst/>
                <a:latin typeface="Arial" panose="020B0604020202020204" pitchFamily="34" charset="0"/>
              </a:rPr>
              <a:t>Funkcja „</a:t>
            </a:r>
            <a:r>
              <a:rPr lang="pl-PL" err="1">
                <a:solidFill>
                  <a:srgbClr val="333333"/>
                </a:solidFill>
                <a:latin typeface="Arial" panose="020B0604020202020204" pitchFamily="34" charset="0"/>
              </a:rPr>
              <a:t>summary</a:t>
            </a:r>
            <a:r>
              <a:rPr lang="pl-PL" b="0" i="0">
                <a:solidFill>
                  <a:srgbClr val="333333"/>
                </a:solidFill>
                <a:effectLst/>
                <a:latin typeface="Arial" panose="020B0604020202020204" pitchFamily="34" charset="0"/>
              </a:rPr>
              <a:t>” może być używana do uzyskiwania różnych miar dopasowania i oszacowań parametrów dla modelu</a:t>
            </a:r>
          </a:p>
        </p:txBody>
      </p:sp>
      <p:pic>
        <p:nvPicPr>
          <p:cNvPr id="9" name="Obraz 8">
            <a:extLst>
              <a:ext uri="{FF2B5EF4-FFF2-40B4-BE49-F238E27FC236}">
                <a16:creationId xmlns:a16="http://schemas.microsoft.com/office/drawing/2014/main" id="{F322ACFD-A6AD-9C7F-5045-217C1896A212}"/>
              </a:ext>
            </a:extLst>
          </p:cNvPr>
          <p:cNvPicPr>
            <a:picLocks noChangeAspect="1"/>
          </p:cNvPicPr>
          <p:nvPr/>
        </p:nvPicPr>
        <p:blipFill>
          <a:blip r:embed="rId3"/>
          <a:stretch>
            <a:fillRect/>
          </a:stretch>
        </p:blipFill>
        <p:spPr>
          <a:xfrm>
            <a:off x="973981" y="3532454"/>
            <a:ext cx="3748869" cy="471712"/>
          </a:xfrm>
          <a:prstGeom prst="rect">
            <a:avLst/>
          </a:prstGeom>
        </p:spPr>
      </p:pic>
      <p:sp>
        <p:nvSpPr>
          <p:cNvPr id="11" name="pole tekstowe 10">
            <a:extLst>
              <a:ext uri="{FF2B5EF4-FFF2-40B4-BE49-F238E27FC236}">
                <a16:creationId xmlns:a16="http://schemas.microsoft.com/office/drawing/2014/main" id="{8E0FFF64-1DF2-C070-40A1-2E186CD720B6}"/>
              </a:ext>
            </a:extLst>
          </p:cNvPr>
          <p:cNvSpPr txBox="1"/>
          <p:nvPr/>
        </p:nvSpPr>
        <p:spPr>
          <a:xfrm>
            <a:off x="796449" y="4211073"/>
            <a:ext cx="10096096" cy="1200329"/>
          </a:xfrm>
          <a:prstGeom prst="rect">
            <a:avLst/>
          </a:prstGeom>
          <a:noFill/>
        </p:spPr>
        <p:txBody>
          <a:bodyPr wrap="square">
            <a:spAutoFit/>
          </a:bodyPr>
          <a:lstStyle/>
          <a:p>
            <a:pPr algn="l">
              <a:buFont typeface="Arial" panose="020B0604020202020204" pitchFamily="34" charset="0"/>
              <a:buChar char="•"/>
            </a:pPr>
            <a:r>
              <a:rPr lang="pl-PL" b="0" i="0">
                <a:solidFill>
                  <a:srgbClr val="333333"/>
                </a:solidFill>
                <a:effectLst/>
                <a:latin typeface="Arial" panose="020B0604020202020204" pitchFamily="34" charset="0"/>
              </a:rPr>
              <a:t>Aby uzyskać standaryzowane szacunki, użyj argumentu „</a:t>
            </a:r>
            <a:r>
              <a:rPr lang="pl-PL" b="0" i="0" err="1">
                <a:solidFill>
                  <a:srgbClr val="333333"/>
                </a:solidFill>
                <a:effectLst/>
                <a:latin typeface="Arial" panose="020B0604020202020204" pitchFamily="34" charset="0"/>
              </a:rPr>
              <a:t>standardized</a:t>
            </a:r>
            <a:r>
              <a:rPr lang="pl-PL" b="0" i="0">
                <a:solidFill>
                  <a:srgbClr val="333333"/>
                </a:solidFill>
                <a:effectLst/>
                <a:latin typeface="Arial" panose="020B0604020202020204" pitchFamily="34" charset="0"/>
              </a:rPr>
              <a:t>” (ustawiając go na TRUE) podczas korzystania z funkcji „</a:t>
            </a:r>
            <a:r>
              <a:rPr lang="pl-PL" b="0" i="0" err="1">
                <a:solidFill>
                  <a:srgbClr val="333333"/>
                </a:solidFill>
                <a:effectLst/>
                <a:latin typeface="Arial" panose="020B0604020202020204" pitchFamily="34" charset="0"/>
              </a:rPr>
              <a:t>summary</a:t>
            </a:r>
            <a:r>
              <a:rPr lang="pl-PL" b="0" i="0">
                <a:solidFill>
                  <a:srgbClr val="333333"/>
                </a:solidFill>
                <a:effectLst/>
                <a:latin typeface="Arial" panose="020B0604020202020204" pitchFamily="34" charset="0"/>
              </a:rPr>
              <a:t>”. Będziesz musiał zinterpretować kolumnę </a:t>
            </a:r>
            <a:r>
              <a:rPr lang="pl-PL" b="0" i="0" err="1">
                <a:solidFill>
                  <a:srgbClr val="333333"/>
                </a:solidFill>
                <a:effectLst/>
                <a:latin typeface="Arial" panose="020B0604020202020204" pitchFamily="34" charset="0"/>
              </a:rPr>
              <a:t>Std.all</a:t>
            </a:r>
            <a:r>
              <a:rPr lang="pl-PL" b="0" i="0">
                <a:solidFill>
                  <a:srgbClr val="333333"/>
                </a:solidFill>
                <a:effectLst/>
                <a:latin typeface="Arial" panose="020B0604020202020204" pitchFamily="34" charset="0"/>
              </a:rPr>
              <a:t> w wynikach, ponieważ zapewni ona standaryzowane szacunki dla wszystkich mierzonych zmiennych w modelu.</a:t>
            </a:r>
          </a:p>
        </p:txBody>
      </p:sp>
      <p:pic>
        <p:nvPicPr>
          <p:cNvPr id="13" name="Obraz 12">
            <a:extLst>
              <a:ext uri="{FF2B5EF4-FFF2-40B4-BE49-F238E27FC236}">
                <a16:creationId xmlns:a16="http://schemas.microsoft.com/office/drawing/2014/main" id="{0CB45651-AC49-F701-BACE-26876EEE0E65}"/>
              </a:ext>
            </a:extLst>
          </p:cNvPr>
          <p:cNvPicPr>
            <a:picLocks noChangeAspect="1"/>
          </p:cNvPicPr>
          <p:nvPr/>
        </p:nvPicPr>
        <p:blipFill>
          <a:blip r:embed="rId4"/>
          <a:stretch>
            <a:fillRect/>
          </a:stretch>
        </p:blipFill>
        <p:spPr>
          <a:xfrm>
            <a:off x="796450" y="5619112"/>
            <a:ext cx="7802802" cy="528236"/>
          </a:xfrm>
          <a:prstGeom prst="rect">
            <a:avLst/>
          </a:prstGeom>
        </p:spPr>
      </p:pic>
    </p:spTree>
    <p:extLst>
      <p:ext uri="{BB962C8B-B14F-4D97-AF65-F5344CB8AC3E}">
        <p14:creationId xmlns:p14="http://schemas.microsoft.com/office/powerpoint/2010/main" val="1612034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CEE8717-5AE3-1A70-5436-29C6F5374FC3}"/>
              </a:ext>
            </a:extLst>
          </p:cNvPr>
          <p:cNvSpPr txBox="1"/>
          <p:nvPr/>
        </p:nvSpPr>
        <p:spPr>
          <a:xfrm>
            <a:off x="1068355" y="367299"/>
            <a:ext cx="9008706" cy="369332"/>
          </a:xfrm>
          <a:prstGeom prst="rect">
            <a:avLst/>
          </a:prstGeom>
          <a:noFill/>
        </p:spPr>
        <p:txBody>
          <a:bodyPr wrap="square">
            <a:spAutoFit/>
          </a:bodyPr>
          <a:lstStyle/>
          <a:p>
            <a:pPr algn="l">
              <a:buFont typeface="Arial" panose="020B0604020202020204" pitchFamily="34" charset="0"/>
              <a:buChar char="•"/>
            </a:pPr>
            <a:r>
              <a:rPr lang="pl-PL" b="0" i="0">
                <a:solidFill>
                  <a:srgbClr val="333333"/>
                </a:solidFill>
                <a:effectLst/>
                <a:latin typeface="Arial" panose="020B0604020202020204" pitchFamily="34" charset="0"/>
              </a:rPr>
              <a:t>Za pomocą funkcji „</a:t>
            </a:r>
            <a:r>
              <a:rPr lang="pl-PL" b="0" i="0" err="1">
                <a:solidFill>
                  <a:srgbClr val="333333"/>
                </a:solidFill>
                <a:effectLst/>
                <a:latin typeface="Arial" panose="020B0604020202020204" pitchFamily="34" charset="0"/>
              </a:rPr>
              <a:t>parameterEstimates</a:t>
            </a:r>
            <a:r>
              <a:rPr lang="pl-PL" b="0" i="0">
                <a:solidFill>
                  <a:srgbClr val="333333"/>
                </a:solidFill>
                <a:effectLst/>
                <a:latin typeface="Arial" panose="020B0604020202020204" pitchFamily="34" charset="0"/>
              </a:rPr>
              <a:t>” można uzyskać przedziały ufności</a:t>
            </a:r>
          </a:p>
        </p:txBody>
      </p:sp>
      <p:pic>
        <p:nvPicPr>
          <p:cNvPr id="5" name="Obraz 4">
            <a:extLst>
              <a:ext uri="{FF2B5EF4-FFF2-40B4-BE49-F238E27FC236}">
                <a16:creationId xmlns:a16="http://schemas.microsoft.com/office/drawing/2014/main" id="{98E6BBFD-8B58-0A82-686F-6828DAD09D3C}"/>
              </a:ext>
            </a:extLst>
          </p:cNvPr>
          <p:cNvPicPr>
            <a:picLocks noChangeAspect="1"/>
          </p:cNvPicPr>
          <p:nvPr/>
        </p:nvPicPr>
        <p:blipFill>
          <a:blip r:embed="rId2"/>
          <a:stretch>
            <a:fillRect/>
          </a:stretch>
        </p:blipFill>
        <p:spPr>
          <a:xfrm>
            <a:off x="1068355" y="985254"/>
            <a:ext cx="3306275" cy="526305"/>
          </a:xfrm>
          <a:prstGeom prst="rect">
            <a:avLst/>
          </a:prstGeom>
        </p:spPr>
      </p:pic>
      <p:sp>
        <p:nvSpPr>
          <p:cNvPr id="7" name="pole tekstowe 6">
            <a:extLst>
              <a:ext uri="{FF2B5EF4-FFF2-40B4-BE49-F238E27FC236}">
                <a16:creationId xmlns:a16="http://schemas.microsoft.com/office/drawing/2014/main" id="{1D820CD4-3FE4-BAD1-4A62-711F4DC75282}"/>
              </a:ext>
            </a:extLst>
          </p:cNvPr>
          <p:cNvSpPr txBox="1"/>
          <p:nvPr/>
        </p:nvSpPr>
        <p:spPr>
          <a:xfrm>
            <a:off x="1068354" y="1874284"/>
            <a:ext cx="10091057" cy="369332"/>
          </a:xfrm>
          <a:prstGeom prst="rect">
            <a:avLst/>
          </a:prstGeom>
          <a:noFill/>
        </p:spPr>
        <p:txBody>
          <a:bodyPr wrap="square">
            <a:spAutoFit/>
          </a:bodyPr>
          <a:lstStyle/>
          <a:p>
            <a:pPr algn="l">
              <a:buFont typeface="Arial" panose="020B0604020202020204" pitchFamily="34" charset="0"/>
              <a:buChar char="•"/>
            </a:pPr>
            <a:r>
              <a:rPr lang="pl-PL" b="0" i="0">
                <a:solidFill>
                  <a:srgbClr val="333333"/>
                </a:solidFill>
                <a:effectLst/>
                <a:latin typeface="Arial" panose="020B0604020202020204" pitchFamily="34" charset="0"/>
              </a:rPr>
              <a:t>Aby uzyskać bardziej kompleksowy zestaw miar dopasowania, użyj funkcji „</a:t>
            </a:r>
            <a:r>
              <a:rPr lang="pl-PL" b="0" i="0" err="1">
                <a:solidFill>
                  <a:srgbClr val="333333"/>
                </a:solidFill>
                <a:effectLst/>
                <a:latin typeface="Arial" panose="020B0604020202020204" pitchFamily="34" charset="0"/>
              </a:rPr>
              <a:t>fitMeasures</a:t>
            </a:r>
            <a:r>
              <a:rPr lang="pl-PL" b="0" i="0">
                <a:solidFill>
                  <a:srgbClr val="333333"/>
                </a:solidFill>
                <a:effectLst/>
                <a:latin typeface="Arial" panose="020B0604020202020204" pitchFamily="34" charset="0"/>
              </a:rPr>
              <a:t>”</a:t>
            </a:r>
          </a:p>
        </p:txBody>
      </p:sp>
      <p:pic>
        <p:nvPicPr>
          <p:cNvPr id="9" name="Obraz 8">
            <a:extLst>
              <a:ext uri="{FF2B5EF4-FFF2-40B4-BE49-F238E27FC236}">
                <a16:creationId xmlns:a16="http://schemas.microsoft.com/office/drawing/2014/main" id="{1DC422FF-3B33-1C17-343D-E0958E911A3F}"/>
              </a:ext>
            </a:extLst>
          </p:cNvPr>
          <p:cNvPicPr>
            <a:picLocks noChangeAspect="1"/>
          </p:cNvPicPr>
          <p:nvPr/>
        </p:nvPicPr>
        <p:blipFill>
          <a:blip r:embed="rId3"/>
          <a:stretch>
            <a:fillRect/>
          </a:stretch>
        </p:blipFill>
        <p:spPr>
          <a:xfrm>
            <a:off x="1068354" y="2374542"/>
            <a:ext cx="3723304" cy="549340"/>
          </a:xfrm>
          <a:prstGeom prst="rect">
            <a:avLst/>
          </a:prstGeom>
        </p:spPr>
      </p:pic>
      <p:sp>
        <p:nvSpPr>
          <p:cNvPr id="11" name="pole tekstowe 10">
            <a:extLst>
              <a:ext uri="{FF2B5EF4-FFF2-40B4-BE49-F238E27FC236}">
                <a16:creationId xmlns:a16="http://schemas.microsoft.com/office/drawing/2014/main" id="{FE5D2DA1-6FFD-B2BC-D5CD-7BB359B28572}"/>
              </a:ext>
            </a:extLst>
          </p:cNvPr>
          <p:cNvSpPr txBox="1"/>
          <p:nvPr/>
        </p:nvSpPr>
        <p:spPr>
          <a:xfrm>
            <a:off x="1068354" y="3244334"/>
            <a:ext cx="9560641" cy="369332"/>
          </a:xfrm>
          <a:prstGeom prst="rect">
            <a:avLst/>
          </a:prstGeom>
          <a:noFill/>
        </p:spPr>
        <p:txBody>
          <a:bodyPr wrap="square">
            <a:spAutoFit/>
          </a:bodyPr>
          <a:lstStyle/>
          <a:p>
            <a:pPr algn="l">
              <a:buFont typeface="Arial" panose="020B0604020202020204" pitchFamily="34" charset="0"/>
              <a:buChar char="•"/>
            </a:pPr>
            <a:r>
              <a:rPr lang="pl-PL" b="0" i="0">
                <a:solidFill>
                  <a:srgbClr val="333333"/>
                </a:solidFill>
                <a:effectLst/>
                <a:latin typeface="Arial" panose="020B0604020202020204" pitchFamily="34" charset="0"/>
              </a:rPr>
              <a:t>Aby uzyskać indeksy modyfikacji, możesz użyć funkcji „</a:t>
            </a:r>
            <a:r>
              <a:rPr lang="pl-PL" b="0" i="0" err="1">
                <a:solidFill>
                  <a:srgbClr val="333333"/>
                </a:solidFill>
                <a:effectLst/>
                <a:latin typeface="Arial" panose="020B0604020202020204" pitchFamily="34" charset="0"/>
              </a:rPr>
              <a:t>modificationIndices</a:t>
            </a:r>
            <a:r>
              <a:rPr lang="pl-PL" b="0" i="0">
                <a:solidFill>
                  <a:srgbClr val="333333"/>
                </a:solidFill>
                <a:effectLst/>
                <a:latin typeface="Arial" panose="020B0604020202020204" pitchFamily="34" charset="0"/>
              </a:rPr>
              <a:t>”</a:t>
            </a:r>
          </a:p>
        </p:txBody>
      </p:sp>
      <p:pic>
        <p:nvPicPr>
          <p:cNvPr id="13" name="Obraz 12">
            <a:extLst>
              <a:ext uri="{FF2B5EF4-FFF2-40B4-BE49-F238E27FC236}">
                <a16:creationId xmlns:a16="http://schemas.microsoft.com/office/drawing/2014/main" id="{FC60F4F4-230A-C110-D4F4-349C62B80187}"/>
              </a:ext>
            </a:extLst>
          </p:cNvPr>
          <p:cNvPicPr>
            <a:picLocks noChangeAspect="1"/>
          </p:cNvPicPr>
          <p:nvPr/>
        </p:nvPicPr>
        <p:blipFill>
          <a:blip r:embed="rId4"/>
          <a:stretch>
            <a:fillRect/>
          </a:stretch>
        </p:blipFill>
        <p:spPr>
          <a:xfrm>
            <a:off x="1068353" y="3934117"/>
            <a:ext cx="4009201" cy="526305"/>
          </a:xfrm>
          <a:prstGeom prst="rect">
            <a:avLst/>
          </a:prstGeom>
        </p:spPr>
      </p:pic>
    </p:spTree>
    <p:extLst>
      <p:ext uri="{BB962C8B-B14F-4D97-AF65-F5344CB8AC3E}">
        <p14:creationId xmlns:p14="http://schemas.microsoft.com/office/powerpoint/2010/main" val="355286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2369E2C4-00EE-8EBE-719C-35AAA8EDB27D}"/>
              </a:ext>
            </a:extLst>
          </p:cNvPr>
          <p:cNvPicPr>
            <a:picLocks noChangeAspect="1"/>
          </p:cNvPicPr>
          <p:nvPr/>
        </p:nvPicPr>
        <p:blipFill>
          <a:blip r:embed="rId2"/>
          <a:stretch>
            <a:fillRect/>
          </a:stretch>
        </p:blipFill>
        <p:spPr>
          <a:xfrm>
            <a:off x="369129" y="0"/>
            <a:ext cx="4555191" cy="6858000"/>
          </a:xfrm>
          <a:prstGeom prst="rect">
            <a:avLst/>
          </a:prstGeom>
        </p:spPr>
      </p:pic>
      <p:pic>
        <p:nvPicPr>
          <p:cNvPr id="5" name="Obraz 4">
            <a:extLst>
              <a:ext uri="{FF2B5EF4-FFF2-40B4-BE49-F238E27FC236}">
                <a16:creationId xmlns:a16="http://schemas.microsoft.com/office/drawing/2014/main" id="{B82CE51F-F344-A185-E6FB-E7E36B328592}"/>
              </a:ext>
            </a:extLst>
          </p:cNvPr>
          <p:cNvPicPr>
            <a:picLocks noChangeAspect="1"/>
          </p:cNvPicPr>
          <p:nvPr/>
        </p:nvPicPr>
        <p:blipFill>
          <a:blip r:embed="rId3"/>
          <a:stretch>
            <a:fillRect/>
          </a:stretch>
        </p:blipFill>
        <p:spPr>
          <a:xfrm>
            <a:off x="5373299" y="0"/>
            <a:ext cx="4018804" cy="6858000"/>
          </a:xfrm>
          <a:prstGeom prst="rect">
            <a:avLst/>
          </a:prstGeom>
        </p:spPr>
      </p:pic>
    </p:spTree>
    <p:extLst>
      <p:ext uri="{BB962C8B-B14F-4D97-AF65-F5344CB8AC3E}">
        <p14:creationId xmlns:p14="http://schemas.microsoft.com/office/powerpoint/2010/main" val="54671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3E2D73DE-6F37-6812-E6E5-6092358B2E67}"/>
              </a:ext>
            </a:extLst>
          </p:cNvPr>
          <p:cNvPicPr>
            <a:picLocks noChangeAspect="1"/>
          </p:cNvPicPr>
          <p:nvPr/>
        </p:nvPicPr>
        <p:blipFill>
          <a:blip r:embed="rId2"/>
          <a:srcRect r="6662"/>
          <a:stretch/>
        </p:blipFill>
        <p:spPr>
          <a:xfrm>
            <a:off x="300717" y="270393"/>
            <a:ext cx="4439234" cy="4301607"/>
          </a:xfrm>
          <a:prstGeom prst="rect">
            <a:avLst/>
          </a:prstGeom>
        </p:spPr>
      </p:pic>
      <p:pic>
        <p:nvPicPr>
          <p:cNvPr id="5" name="Obraz 4">
            <a:extLst>
              <a:ext uri="{FF2B5EF4-FFF2-40B4-BE49-F238E27FC236}">
                <a16:creationId xmlns:a16="http://schemas.microsoft.com/office/drawing/2014/main" id="{59BE85EC-2DB8-85B3-0449-AF17F18A0EFB}"/>
              </a:ext>
            </a:extLst>
          </p:cNvPr>
          <p:cNvPicPr>
            <a:picLocks noChangeAspect="1"/>
          </p:cNvPicPr>
          <p:nvPr/>
        </p:nvPicPr>
        <p:blipFill>
          <a:blip r:embed="rId3"/>
          <a:srcRect l="5211" r="4625"/>
          <a:stretch/>
        </p:blipFill>
        <p:spPr>
          <a:xfrm>
            <a:off x="4945224" y="314325"/>
            <a:ext cx="3228392" cy="4257675"/>
          </a:xfrm>
          <a:prstGeom prst="rect">
            <a:avLst/>
          </a:prstGeom>
        </p:spPr>
      </p:pic>
      <p:pic>
        <p:nvPicPr>
          <p:cNvPr id="7" name="Obraz 6">
            <a:extLst>
              <a:ext uri="{FF2B5EF4-FFF2-40B4-BE49-F238E27FC236}">
                <a16:creationId xmlns:a16="http://schemas.microsoft.com/office/drawing/2014/main" id="{95F889C6-3868-9142-0413-2B77424E50EC}"/>
              </a:ext>
            </a:extLst>
          </p:cNvPr>
          <p:cNvPicPr>
            <a:picLocks noChangeAspect="1"/>
          </p:cNvPicPr>
          <p:nvPr/>
        </p:nvPicPr>
        <p:blipFill>
          <a:blip r:embed="rId4"/>
          <a:stretch>
            <a:fillRect/>
          </a:stretch>
        </p:blipFill>
        <p:spPr>
          <a:xfrm>
            <a:off x="8321076" y="1174928"/>
            <a:ext cx="3870924" cy="3649728"/>
          </a:xfrm>
          <a:prstGeom prst="rect">
            <a:avLst/>
          </a:prstGeom>
        </p:spPr>
      </p:pic>
    </p:spTree>
    <p:extLst>
      <p:ext uri="{BB962C8B-B14F-4D97-AF65-F5344CB8AC3E}">
        <p14:creationId xmlns:p14="http://schemas.microsoft.com/office/powerpoint/2010/main" val="3759432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AE3C92B1-1638-0931-E044-F5A63C057B10}"/>
              </a:ext>
            </a:extLst>
          </p:cNvPr>
          <p:cNvSpPr txBox="1"/>
          <p:nvPr/>
        </p:nvSpPr>
        <p:spPr>
          <a:xfrm>
            <a:off x="956386" y="351558"/>
            <a:ext cx="10632233" cy="646331"/>
          </a:xfrm>
          <a:prstGeom prst="rect">
            <a:avLst/>
          </a:prstGeom>
          <a:noFill/>
        </p:spPr>
        <p:txBody>
          <a:bodyPr wrap="square">
            <a:spAutoFit/>
          </a:bodyPr>
          <a:lstStyle/>
          <a:p>
            <a:pPr algn="l">
              <a:buFont typeface="Arial" panose="020B0604020202020204" pitchFamily="34" charset="0"/>
              <a:buChar char="•"/>
            </a:pPr>
            <a:r>
              <a:rPr lang="pl-PL" b="0" i="0">
                <a:solidFill>
                  <a:srgbClr val="333333"/>
                </a:solidFill>
                <a:effectLst/>
                <a:latin typeface="Arial" panose="020B0604020202020204" pitchFamily="34" charset="0"/>
              </a:rPr>
              <a:t>Diagramy ścieżek można uzyskać na kilka sposobów (choć ich wdrożenie może być nieco trudne).</a:t>
            </a:r>
          </a:p>
          <a:p>
            <a:pPr algn="l">
              <a:buFont typeface="Arial" panose="020B0604020202020204" pitchFamily="34" charset="0"/>
              <a:buChar char="•"/>
            </a:pPr>
            <a:r>
              <a:rPr lang="pl-PL" b="0" i="0">
                <a:solidFill>
                  <a:srgbClr val="333333"/>
                </a:solidFill>
                <a:effectLst/>
                <a:latin typeface="Arial" panose="020B0604020202020204" pitchFamily="34" charset="0"/>
              </a:rPr>
              <a:t>Jednym ze sposobów jest użycie funkcji '</a:t>
            </a:r>
            <a:r>
              <a:rPr lang="pl-PL" b="0" i="0" err="1">
                <a:solidFill>
                  <a:srgbClr val="333333"/>
                </a:solidFill>
                <a:effectLst/>
                <a:latin typeface="Arial" panose="020B0604020202020204" pitchFamily="34" charset="0"/>
              </a:rPr>
              <a:t>semPaths</a:t>
            </a:r>
            <a:r>
              <a:rPr lang="pl-PL" b="0" i="0">
                <a:solidFill>
                  <a:srgbClr val="333333"/>
                </a:solidFill>
                <a:effectLst/>
                <a:latin typeface="Arial" panose="020B0604020202020204" pitchFamily="34" charset="0"/>
              </a:rPr>
              <a:t>' z pakietu '</a:t>
            </a:r>
            <a:r>
              <a:rPr lang="pl-PL" b="0" i="0" err="1">
                <a:solidFill>
                  <a:srgbClr val="333333"/>
                </a:solidFill>
                <a:effectLst/>
                <a:latin typeface="Arial" panose="020B0604020202020204" pitchFamily="34" charset="0"/>
              </a:rPr>
              <a:t>semPlot</a:t>
            </a:r>
            <a:r>
              <a:rPr lang="pl-PL" b="0" i="0">
                <a:solidFill>
                  <a:srgbClr val="333333"/>
                </a:solidFill>
                <a:effectLst/>
                <a:latin typeface="Arial" panose="020B0604020202020204" pitchFamily="34" charset="0"/>
              </a:rPr>
              <a:t>'.</a:t>
            </a:r>
          </a:p>
        </p:txBody>
      </p:sp>
      <p:pic>
        <p:nvPicPr>
          <p:cNvPr id="5" name="Obraz 4">
            <a:extLst>
              <a:ext uri="{FF2B5EF4-FFF2-40B4-BE49-F238E27FC236}">
                <a16:creationId xmlns:a16="http://schemas.microsoft.com/office/drawing/2014/main" id="{03108658-C8F0-9B6E-00C7-BB80656FF47E}"/>
              </a:ext>
            </a:extLst>
          </p:cNvPr>
          <p:cNvPicPr>
            <a:picLocks noChangeAspect="1"/>
          </p:cNvPicPr>
          <p:nvPr/>
        </p:nvPicPr>
        <p:blipFill>
          <a:blip r:embed="rId2"/>
          <a:stretch>
            <a:fillRect/>
          </a:stretch>
        </p:blipFill>
        <p:spPr>
          <a:xfrm>
            <a:off x="688325" y="1151117"/>
            <a:ext cx="7158990" cy="1331362"/>
          </a:xfrm>
          <a:prstGeom prst="rect">
            <a:avLst/>
          </a:prstGeom>
        </p:spPr>
      </p:pic>
      <p:sp>
        <p:nvSpPr>
          <p:cNvPr id="7" name="pole tekstowe 6">
            <a:extLst>
              <a:ext uri="{FF2B5EF4-FFF2-40B4-BE49-F238E27FC236}">
                <a16:creationId xmlns:a16="http://schemas.microsoft.com/office/drawing/2014/main" id="{B9018622-6567-B9B6-F53C-9513C37BEA18}"/>
              </a:ext>
            </a:extLst>
          </p:cNvPr>
          <p:cNvSpPr txBox="1"/>
          <p:nvPr/>
        </p:nvSpPr>
        <p:spPr>
          <a:xfrm>
            <a:off x="152825" y="3772090"/>
            <a:ext cx="8766112" cy="369332"/>
          </a:xfrm>
          <a:prstGeom prst="rect">
            <a:avLst/>
          </a:prstGeom>
          <a:noFill/>
        </p:spPr>
        <p:txBody>
          <a:bodyPr wrap="square">
            <a:spAutoFit/>
          </a:bodyPr>
          <a:lstStyle/>
          <a:p>
            <a:pPr algn="l">
              <a:buFont typeface="Arial" panose="020B0604020202020204" pitchFamily="34" charset="0"/>
              <a:buChar char="•"/>
            </a:pPr>
            <a:r>
              <a:rPr lang="pl-PL" b="0" i="0">
                <a:solidFill>
                  <a:srgbClr val="333333"/>
                </a:solidFill>
                <a:effectLst/>
                <a:latin typeface="Arial" panose="020B0604020202020204" pitchFamily="34" charset="0"/>
              </a:rPr>
              <a:t>Drugim podejściem jest użycie funkcji „</a:t>
            </a:r>
            <a:r>
              <a:rPr lang="pl-PL" b="0" i="0" err="1">
                <a:solidFill>
                  <a:srgbClr val="333333"/>
                </a:solidFill>
                <a:effectLst/>
                <a:latin typeface="Arial" panose="020B0604020202020204" pitchFamily="34" charset="0"/>
              </a:rPr>
              <a:t>lavaanPlot</a:t>
            </a:r>
            <a:r>
              <a:rPr lang="pl-PL" b="0" i="0">
                <a:solidFill>
                  <a:srgbClr val="333333"/>
                </a:solidFill>
                <a:effectLst/>
                <a:latin typeface="Arial" panose="020B0604020202020204" pitchFamily="34" charset="0"/>
              </a:rPr>
              <a:t>” z pakietu „</a:t>
            </a:r>
            <a:r>
              <a:rPr lang="pl-PL" b="0" i="0" err="1">
                <a:solidFill>
                  <a:srgbClr val="333333"/>
                </a:solidFill>
                <a:effectLst/>
                <a:latin typeface="Arial" panose="020B0604020202020204" pitchFamily="34" charset="0"/>
              </a:rPr>
              <a:t>lavaanPlot</a:t>
            </a:r>
            <a:r>
              <a:rPr lang="pl-PL" b="0" i="0">
                <a:solidFill>
                  <a:srgbClr val="333333"/>
                </a:solidFill>
                <a:effectLst/>
                <a:latin typeface="Arial" panose="020B0604020202020204" pitchFamily="34" charset="0"/>
              </a:rPr>
              <a:t>”.</a:t>
            </a:r>
          </a:p>
        </p:txBody>
      </p:sp>
      <p:pic>
        <p:nvPicPr>
          <p:cNvPr id="9" name="Obraz 8">
            <a:extLst>
              <a:ext uri="{FF2B5EF4-FFF2-40B4-BE49-F238E27FC236}">
                <a16:creationId xmlns:a16="http://schemas.microsoft.com/office/drawing/2014/main" id="{9941D947-0C50-9704-981A-2C094F3942B7}"/>
              </a:ext>
            </a:extLst>
          </p:cNvPr>
          <p:cNvPicPr>
            <a:picLocks noChangeAspect="1"/>
          </p:cNvPicPr>
          <p:nvPr/>
        </p:nvPicPr>
        <p:blipFill>
          <a:blip r:embed="rId3"/>
          <a:stretch>
            <a:fillRect/>
          </a:stretch>
        </p:blipFill>
        <p:spPr>
          <a:xfrm>
            <a:off x="688325" y="4294650"/>
            <a:ext cx="6285218" cy="2076061"/>
          </a:xfrm>
          <a:prstGeom prst="rect">
            <a:avLst/>
          </a:prstGeom>
        </p:spPr>
      </p:pic>
      <p:pic>
        <p:nvPicPr>
          <p:cNvPr id="11" name="Obraz 10">
            <a:extLst>
              <a:ext uri="{FF2B5EF4-FFF2-40B4-BE49-F238E27FC236}">
                <a16:creationId xmlns:a16="http://schemas.microsoft.com/office/drawing/2014/main" id="{64EBCC44-0812-CFD1-578F-E1BB8D1A8C3D}"/>
              </a:ext>
            </a:extLst>
          </p:cNvPr>
          <p:cNvPicPr>
            <a:picLocks noChangeAspect="1"/>
          </p:cNvPicPr>
          <p:nvPr/>
        </p:nvPicPr>
        <p:blipFill>
          <a:blip r:embed="rId4"/>
          <a:stretch>
            <a:fillRect/>
          </a:stretch>
        </p:blipFill>
        <p:spPr>
          <a:xfrm>
            <a:off x="8797214" y="997889"/>
            <a:ext cx="2438400" cy="2714625"/>
          </a:xfrm>
          <a:prstGeom prst="rect">
            <a:avLst/>
          </a:prstGeom>
        </p:spPr>
      </p:pic>
      <p:pic>
        <p:nvPicPr>
          <p:cNvPr id="13" name="Obraz 12">
            <a:extLst>
              <a:ext uri="{FF2B5EF4-FFF2-40B4-BE49-F238E27FC236}">
                <a16:creationId xmlns:a16="http://schemas.microsoft.com/office/drawing/2014/main" id="{71B24D41-79B1-7667-13F3-896881BB0311}"/>
              </a:ext>
            </a:extLst>
          </p:cNvPr>
          <p:cNvPicPr>
            <a:picLocks noChangeAspect="1"/>
          </p:cNvPicPr>
          <p:nvPr/>
        </p:nvPicPr>
        <p:blipFill>
          <a:blip r:embed="rId5"/>
          <a:stretch>
            <a:fillRect/>
          </a:stretch>
        </p:blipFill>
        <p:spPr>
          <a:xfrm>
            <a:off x="7696133" y="3865742"/>
            <a:ext cx="2996749" cy="3063049"/>
          </a:xfrm>
          <a:prstGeom prst="rect">
            <a:avLst/>
          </a:prstGeom>
        </p:spPr>
      </p:pic>
    </p:spTree>
    <p:extLst>
      <p:ext uri="{BB962C8B-B14F-4D97-AF65-F5344CB8AC3E}">
        <p14:creationId xmlns:p14="http://schemas.microsoft.com/office/powerpoint/2010/main" val="3308856580"/>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EC02A7296B43274A9902EEFE6B56D06D" ma:contentTypeVersion="4" ma:contentTypeDescription="Utwórz nowy dokument." ma:contentTypeScope="" ma:versionID="ade2107371280a0cad3311aa023f9e03">
  <xsd:schema xmlns:xsd="http://www.w3.org/2001/XMLSchema" xmlns:xs="http://www.w3.org/2001/XMLSchema" xmlns:p="http://schemas.microsoft.com/office/2006/metadata/properties" xmlns:ns2="9813fa07-d397-4831-b286-f81540cf046a" targetNamespace="http://schemas.microsoft.com/office/2006/metadata/properties" ma:root="true" ma:fieldsID="11d090665d10b4431f292b0290fd0da2" ns2:_="">
    <xsd:import namespace="9813fa07-d397-4831-b286-f81540cf04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13fa07-d397-4831-b286-f81540cf04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D2A9CD-E16A-4B20-BFEF-3E6B497A9FC7}">
  <ds:schemaRefs>
    <ds:schemaRef ds:uri="http://schemas.microsoft.com/sharepoint/v3/contenttype/forms"/>
  </ds:schemaRefs>
</ds:datastoreItem>
</file>

<file path=customXml/itemProps2.xml><?xml version="1.0" encoding="utf-8"?>
<ds:datastoreItem xmlns:ds="http://schemas.openxmlformats.org/officeDocument/2006/customXml" ds:itemID="{6ED5AEE9-F7C1-43CB-8E88-EF040957137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009842-42F3-4C7C-8714-3E93DD66F152}">
  <ds:schemaRefs>
    <ds:schemaRef ds:uri="9813fa07-d397-4831-b286-f81540cf046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Marek Kruk</dc:creator>
  <cp:revision>1</cp:revision>
  <dcterms:created xsi:type="dcterms:W3CDTF">2024-12-15T13:37:34Z</dcterms:created>
  <dcterms:modified xsi:type="dcterms:W3CDTF">2025-01-08T18:03:27Z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0x010100EC02A7296B43274A9902EEFE6B56D06D</vt:lpwstr>
  </property>
</Properties>
</file>