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6" r:id="rId5"/>
    <p:sldId id="277" r:id="rId6"/>
    <p:sldId id="257" r:id="rId7"/>
    <p:sldId id="278" r:id="rId8"/>
    <p:sldId id="258" r:id="rId9"/>
    <p:sldId id="274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C1AD1D-1136-F9B9-E362-52139233FF82}" v="1" dt="2025-01-08T17:38:44.0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ek Kruk" userId="S::3715@uczelnia.uwm.edu.pl::8dd030d9-7369-4944-a559-d4100ab5e440" providerId="AD" clId="Web-{0CC1AD1D-1136-F9B9-E362-52139233FF82}"/>
    <pc:docChg chg="modSld">
      <pc:chgData name="Marek Kruk" userId="S::3715@uczelnia.uwm.edu.pl::8dd030d9-7369-4944-a559-d4100ab5e440" providerId="AD" clId="Web-{0CC1AD1D-1136-F9B9-E362-52139233FF82}" dt="2025-01-08T17:38:44.043" v="0" actId="1076"/>
      <pc:docMkLst>
        <pc:docMk/>
      </pc:docMkLst>
      <pc:sldChg chg="modSp">
        <pc:chgData name="Marek Kruk" userId="S::3715@uczelnia.uwm.edu.pl::8dd030d9-7369-4944-a559-d4100ab5e440" providerId="AD" clId="Web-{0CC1AD1D-1136-F9B9-E362-52139233FF82}" dt="2025-01-08T17:38:44.043" v="0" actId="1076"/>
        <pc:sldMkLst>
          <pc:docMk/>
          <pc:sldMk cId="2276681908" sldId="276"/>
        </pc:sldMkLst>
        <pc:spChg chg="mod">
          <ac:chgData name="Marek Kruk" userId="S::3715@uczelnia.uwm.edu.pl::8dd030d9-7369-4944-a559-d4100ab5e440" providerId="AD" clId="Web-{0CC1AD1D-1136-F9B9-E362-52139233FF82}" dt="2025-01-08T17:38:44.043" v="0" actId="1076"/>
          <ac:spMkLst>
            <pc:docMk/>
            <pc:sldMk cId="2276681908" sldId="276"/>
            <ac:spMk id="6" creationId="{BF2DDE95-F0C1-46BA-996D-931C2F25589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99AC7A-09AB-E6A4-8A44-99A3CD027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EC9C44F-7AFE-FCFF-A98A-112094E20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ECBEF26-DE25-093E-3F01-1DB6391E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E4E3-D154-485E-9AF0-CCDDB0468D73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C26A89A-D6CE-08E2-1D83-B5EC5D4F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5BE4705-79D8-CD10-BB50-4E6C50742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8A18-198F-4304-A36B-3385D3617A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258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69E1ED-E096-C2C4-075D-EAD4DEB24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0BFAF57-9917-AF12-F7C6-EC91AB508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451F018-306E-1DB0-76E1-6E850397D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E4E3-D154-485E-9AF0-CCDDB0468D73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92AC796-B740-067F-47DF-FC2C31F14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C6463B-BCB8-5CC0-98FA-5E58547E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8A18-198F-4304-A36B-3385D3617A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11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69CDFE18-14D6-9C1A-53A9-9D1B60A54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50209B9-45BC-35C2-4A6F-7D880B2EB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63DC313-CBA2-D01B-D68E-A7DA2AFB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E4E3-D154-485E-9AF0-CCDDB0468D73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97CDFDA-0C8C-3CEB-66ED-4BB3CAAD1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4C32289-2170-ED50-2261-E8BE75A5E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8A18-198F-4304-A36B-3385D3617A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74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4CE0A5-A9B6-A44B-8EFE-DE59524E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8E1AEA8-1937-1C7B-D981-063CB204C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C3F3381-D7A3-9A1A-356D-32C5961FA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E4E3-D154-485E-9AF0-CCDDB0468D73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209F47E-926D-93E0-65EF-7C6CB25C8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16B2073-489E-B4FB-1393-D42BCEA84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8A18-198F-4304-A36B-3385D3617A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52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FE78EF-7C35-C852-4218-57E67ACB2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1EB640F-581B-D1E2-263C-D016EFA10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2D5BADD-A5E4-B9F8-1E9D-4B4FA6D84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E4E3-D154-485E-9AF0-CCDDB0468D73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F93E58F-DEF7-4F6B-52BE-C6670BA3A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EE4E37C-E00F-3CA7-DDE5-9B888727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8A18-198F-4304-A36B-3385D3617A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56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4BEB7C-5608-4206-5D28-6BBBC5C13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BD361EB-338F-CCA7-A173-0032FDFF5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C3D1BEA-02C8-38BA-D901-5C998894C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3A8CC90-586A-592F-0E51-D4FAF1B44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E4E3-D154-485E-9AF0-CCDDB0468D73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4D7DAC7-F35B-56FD-9C03-62F3F54E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721AE48-1676-5DFE-3899-518E4050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8A18-198F-4304-A36B-3385D3617A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00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A2C2B9-659B-0306-2688-EB51C9FF7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D64E5AC-C049-3404-8E6F-0FA3E21E7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6207E85-AB63-4B61-D9AE-39BBCF512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0128B5E-635A-2B86-BD6A-68AB1D4D4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7ED7E90-964C-5705-93D9-987196332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201D840-68FC-837D-485C-A8C72B78E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E4E3-D154-485E-9AF0-CCDDB0468D73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38FEC6B8-A631-392A-D931-98D3F80DB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A31837A-ED4C-7D2A-894C-27D0243E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8A18-198F-4304-A36B-3385D3617A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29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4E30ED-25B9-F82D-D75C-81EC92F0D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3E16E72-11F4-8F94-7D80-AF8FEC204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E4E3-D154-485E-9AF0-CCDDB0468D73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2C82284-0BCF-6005-9D07-35F3FEAAA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B87F905-ADD5-D665-DC80-96057500F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8A18-198F-4304-A36B-3385D3617A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26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CBBD119-D86C-C9CF-A84A-D7EE7549B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E4E3-D154-485E-9AF0-CCDDB0468D73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B191BE5-2D04-9ECF-E79F-AE89C0D6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DB8E5B6-B9B0-9BA7-6CA5-720EFB42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8A18-198F-4304-A36B-3385D3617A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58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94FED8-B19D-0904-CDDE-6ED520CF9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F6F7988-3F80-6C05-8F7D-A23063A89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BB0F6B4-0EC2-520D-A5E2-0EABFB595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62E2476-C56E-E425-3578-98D3036F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E4E3-D154-485E-9AF0-CCDDB0468D73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2C1DC79-286D-62F0-5D6B-4378F72BB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9CEC3D0-D797-CB0A-F089-D966418D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8A18-198F-4304-A36B-3385D3617A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02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F96B20-7EFF-1D32-7689-42EA9B832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0541A2B-3208-F9F9-85EB-3EBAD201F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45990B2-D4ED-5A34-0CBF-1C0A4A827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6619D4D-1555-DE87-3412-6688C60BE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E4E3-D154-485E-9AF0-CCDDB0468D73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96B7DF9-EE10-E480-886C-CA86189CD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4F000D1-75F7-33CC-15F0-058A96F11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8A18-198F-4304-A36B-3385D3617A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70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52FC2C59-96A4-A171-34BE-0C0548953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4DB27DA-D261-B501-F3BE-60AC9886D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DCC49AD-D779-9172-CEF2-02B834713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B0E4E3-D154-485E-9AF0-CCDDB0468D73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F679E8E-7138-0A23-B7B2-1C8970EFA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7AD2A37-37F6-2A75-1766-B09DA236A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748A18-198F-4304-A36B-3385D3617A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2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38C1197C-8D82-461C-83E0-CC5A2769D4E7}"/>
              </a:ext>
            </a:extLst>
          </p:cNvPr>
          <p:cNvSpPr txBox="1"/>
          <p:nvPr/>
        </p:nvSpPr>
        <p:spPr>
          <a:xfrm>
            <a:off x="2722485" y="1377981"/>
            <a:ext cx="76555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>
                <a:solidFill>
                  <a:srgbClr val="0070C0"/>
                </a:solidFill>
              </a:rPr>
              <a:t>Eksploracja danych (analiza zmiennych):
</a:t>
            </a:r>
            <a:endParaRPr lang="pl-PL"/>
          </a:p>
          <a:p>
            <a:pPr lvl="2" algn="just">
              <a:buFont typeface="+mj-lt"/>
              <a:buAutoNum type="arabicPeriod"/>
            </a:pPr>
            <a:r>
              <a:rPr lang="en-GB" err="1">
                <a:solidFill>
                  <a:srgbClr val="595858"/>
                </a:solidFill>
                <a:latin typeface="roboto"/>
              </a:rPr>
              <a:t>Identyfikacja</a:t>
            </a:r>
            <a:r>
              <a:rPr lang="en-GB">
                <a:solidFill>
                  <a:srgbClr val="595858"/>
                </a:solidFill>
                <a:latin typeface="roboto"/>
              </a:rPr>
              <a:t> </a:t>
            </a:r>
            <a:r>
              <a:rPr lang="en-GB" err="1">
                <a:solidFill>
                  <a:srgbClr val="595858"/>
                </a:solidFill>
                <a:latin typeface="roboto"/>
              </a:rPr>
              <a:t>zmiennych</a:t>
            </a:r>
            <a:endParaRPr lang="pl-PL" b="0" i="0">
              <a:solidFill>
                <a:srgbClr val="595858"/>
              </a:solidFill>
              <a:effectLst/>
              <a:latin typeface="roboto"/>
            </a:endParaRPr>
          </a:p>
          <a:p>
            <a:pPr lvl="2" algn="just">
              <a:buFont typeface="+mj-lt"/>
              <a:buAutoNum type="arabicPeriod"/>
            </a:pPr>
            <a:r>
              <a:rPr lang="en-GB" err="1">
                <a:solidFill>
                  <a:srgbClr val="595858"/>
                </a:solidFill>
                <a:latin typeface="roboto"/>
              </a:rPr>
              <a:t>Analiza</a:t>
            </a:r>
            <a:r>
              <a:rPr lang="en-GB">
                <a:solidFill>
                  <a:srgbClr val="595858"/>
                </a:solidFill>
                <a:latin typeface="roboto"/>
              </a:rPr>
              <a:t> </a:t>
            </a:r>
            <a:r>
              <a:rPr lang="en-GB" err="1">
                <a:solidFill>
                  <a:srgbClr val="595858"/>
                </a:solidFill>
                <a:latin typeface="roboto"/>
              </a:rPr>
              <a:t>jednowymiarowa</a:t>
            </a:r>
            <a:endParaRPr lang="pl-PL" b="0" i="0">
              <a:solidFill>
                <a:srgbClr val="595858"/>
              </a:solidFill>
              <a:effectLst/>
              <a:latin typeface="roboto"/>
            </a:endParaRPr>
          </a:p>
          <a:p>
            <a:pPr lvl="2" algn="just">
              <a:buFont typeface="+mj-lt"/>
              <a:buAutoNum type="arabicPeriod"/>
            </a:pPr>
            <a:r>
              <a:rPr lang="en-GB" err="1">
                <a:solidFill>
                  <a:srgbClr val="595858"/>
                </a:solidFill>
                <a:latin typeface="roboto"/>
              </a:rPr>
              <a:t>Analiza</a:t>
            </a:r>
            <a:r>
              <a:rPr lang="en-GB">
                <a:solidFill>
                  <a:srgbClr val="595858"/>
                </a:solidFill>
                <a:latin typeface="roboto"/>
              </a:rPr>
              <a:t> </a:t>
            </a:r>
            <a:r>
              <a:rPr lang="en-GB" err="1">
                <a:solidFill>
                  <a:srgbClr val="595858"/>
                </a:solidFill>
                <a:latin typeface="roboto"/>
              </a:rPr>
              <a:t>dwuwymiarowa</a:t>
            </a:r>
            <a:endParaRPr lang="pl-PL"/>
          </a:p>
          <a:p>
            <a:pPr lvl="2"/>
            <a:r>
              <a:rPr lang="pl-PL"/>
              <a:t>4</a:t>
            </a:r>
            <a:r>
              <a:rPr lang="pl-PL" sz="2800" b="1"/>
              <a:t>. Analiza wielowymiarowa</a:t>
            </a:r>
          </a:p>
          <a:p>
            <a:endParaRPr lang="pl-PL" sz="2800" b="1"/>
          </a:p>
          <a:p>
            <a:r>
              <a:rPr lang="pl-PL" sz="2400"/>
              <a:t>Analiza sieci grafów               </a:t>
            </a:r>
            <a:r>
              <a:rPr lang="pl-PL" sz="2400" b="1"/>
              <a:t>Modelowanie strukturalne </a:t>
            </a:r>
          </a:p>
          <a:p>
            <a:r>
              <a:rPr lang="pl-PL" sz="2400" b="1"/>
              <a:t>                                              </a:t>
            </a:r>
            <a:r>
              <a:rPr lang="pl-PL" sz="2000" b="1" err="1"/>
              <a:t>Structural</a:t>
            </a:r>
            <a:r>
              <a:rPr lang="pl-PL" sz="2000" b="1"/>
              <a:t> </a:t>
            </a:r>
            <a:r>
              <a:rPr lang="pl-PL" sz="2000" b="1" err="1"/>
              <a:t>Equation</a:t>
            </a:r>
            <a:r>
              <a:rPr lang="pl-PL" sz="2000" b="1"/>
              <a:t> </a:t>
            </a:r>
            <a:r>
              <a:rPr lang="pl-PL" sz="2000" b="1" err="1"/>
              <a:t>Modelling</a:t>
            </a:r>
            <a:r>
              <a:rPr lang="pl-PL" sz="2000" b="1"/>
              <a:t> (SEM)</a:t>
            </a:r>
          </a:p>
          <a:p>
            <a:r>
              <a:rPr lang="pl-PL"/>
              <a:t>        </a:t>
            </a:r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BF2DDE95-F0C1-46BA-996D-931C2F25589C}"/>
              </a:ext>
            </a:extLst>
          </p:cNvPr>
          <p:cNvSpPr/>
          <p:nvPr/>
        </p:nvSpPr>
        <p:spPr>
          <a:xfrm>
            <a:off x="5647513" y="3813931"/>
            <a:ext cx="4181381" cy="11407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E4C7548E-C8FC-4F4E-AFCE-0817F2FCE7E5}"/>
              </a:ext>
            </a:extLst>
          </p:cNvPr>
          <p:cNvCxnSpPr/>
          <p:nvPr/>
        </p:nvCxnSpPr>
        <p:spPr>
          <a:xfrm flipH="1">
            <a:off x="4734321" y="3577616"/>
            <a:ext cx="541538" cy="470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CA2EE9BF-FA2C-4012-B41A-E785ECC7D1EF}"/>
              </a:ext>
            </a:extLst>
          </p:cNvPr>
          <p:cNvCxnSpPr/>
          <p:nvPr/>
        </p:nvCxnSpPr>
        <p:spPr>
          <a:xfrm>
            <a:off x="5978082" y="3577616"/>
            <a:ext cx="479395" cy="470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6BDC4D9D-A121-4E4F-A586-268C42BAC7F8}"/>
              </a:ext>
            </a:extLst>
          </p:cNvPr>
          <p:cNvSpPr txBox="1"/>
          <p:nvPr/>
        </p:nvSpPr>
        <p:spPr>
          <a:xfrm>
            <a:off x="1312752" y="327835"/>
            <a:ext cx="9477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>
                <a:solidFill>
                  <a:srgbClr val="FF0000"/>
                </a:solidFill>
              </a:rPr>
              <a:t>Modelowanie Równań Strukturalnych (</a:t>
            </a:r>
            <a:r>
              <a:rPr lang="pl-PL" sz="3200" b="1" i="1" err="1">
                <a:solidFill>
                  <a:srgbClr val="FF0000"/>
                </a:solidFill>
              </a:rPr>
              <a:t>Structural</a:t>
            </a:r>
            <a:r>
              <a:rPr lang="pl-PL" sz="3200" b="1" i="1">
                <a:solidFill>
                  <a:srgbClr val="FF0000"/>
                </a:solidFill>
              </a:rPr>
              <a:t> </a:t>
            </a:r>
            <a:r>
              <a:rPr lang="pl-PL" sz="3200" b="1" i="1" err="1">
                <a:solidFill>
                  <a:srgbClr val="FF0000"/>
                </a:solidFill>
              </a:rPr>
              <a:t>Equation</a:t>
            </a:r>
            <a:r>
              <a:rPr lang="pl-PL" sz="3200" b="1" i="1">
                <a:solidFill>
                  <a:srgbClr val="FF0000"/>
                </a:solidFill>
              </a:rPr>
              <a:t> </a:t>
            </a:r>
            <a:r>
              <a:rPr lang="pl-PL" sz="3200" b="1" i="1" err="1">
                <a:solidFill>
                  <a:srgbClr val="FF0000"/>
                </a:solidFill>
              </a:rPr>
              <a:t>Modelling</a:t>
            </a:r>
            <a:r>
              <a:rPr lang="pl-PL" sz="3200" b="1" i="1">
                <a:solidFill>
                  <a:srgbClr val="FF0000"/>
                </a:solidFill>
              </a:rPr>
              <a:t> - SEM</a:t>
            </a:r>
            <a:r>
              <a:rPr lang="pl-PL" sz="3200" b="1">
                <a:solidFill>
                  <a:srgbClr val="FF0000"/>
                </a:solidFill>
              </a:rPr>
              <a:t>) w eksploracji danych
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A0C8DEC7-FE56-4D8B-83D2-14076F86CF8D}"/>
              </a:ext>
            </a:extLst>
          </p:cNvPr>
          <p:cNvSpPr txBox="1"/>
          <p:nvPr/>
        </p:nvSpPr>
        <p:spPr>
          <a:xfrm>
            <a:off x="150920" y="3429000"/>
            <a:ext cx="24813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>
                <a:solidFill>
                  <a:srgbClr val="FF0000"/>
                </a:solidFill>
              </a:rPr>
              <a:t>Tematy:</a:t>
            </a:r>
          </a:p>
          <a:p>
            <a:endParaRPr lang="pl-PL"/>
          </a:p>
          <a:p>
            <a:pPr marL="342900" indent="-342900">
              <a:buAutoNum type="arabicPeriod"/>
            </a:pPr>
            <a:r>
              <a:rPr lang="pl-PL"/>
              <a:t>Co to jest SEM?
Matematyka SEM
Definicje komponentów SEM
Budowanie modelu SEM
Oprogramowanie z SEM</a:t>
            </a:r>
          </a:p>
          <a:p>
            <a:pPr marL="342900" indent="-342900">
              <a:buAutoNum type="arabicPeriod"/>
            </a:pPr>
            <a:endParaRPr lang="pl-PL"/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991DF49A-DBB0-8287-F43E-BBDE44AB7CA7}"/>
              </a:ext>
            </a:extLst>
          </p:cNvPr>
          <p:cNvCxnSpPr/>
          <p:nvPr/>
        </p:nvCxnSpPr>
        <p:spPr>
          <a:xfrm>
            <a:off x="3467478" y="5350598"/>
            <a:ext cx="1103881" cy="606582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661C9E54-2DB4-C0E7-6A36-3C0E9F2E3541}"/>
              </a:ext>
            </a:extLst>
          </p:cNvPr>
          <p:cNvCxnSpPr>
            <a:cxnSpLocks/>
          </p:cNvCxnSpPr>
          <p:nvPr/>
        </p:nvCxnSpPr>
        <p:spPr>
          <a:xfrm>
            <a:off x="4571359" y="5957180"/>
            <a:ext cx="272245" cy="457200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7472AF59-1F2E-F7A7-0913-9DC9DFF3D7DF}"/>
              </a:ext>
            </a:extLst>
          </p:cNvPr>
          <p:cNvCxnSpPr>
            <a:cxnSpLocks/>
          </p:cNvCxnSpPr>
          <p:nvPr/>
        </p:nvCxnSpPr>
        <p:spPr>
          <a:xfrm flipV="1">
            <a:off x="3467478" y="5182424"/>
            <a:ext cx="1256281" cy="163787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FCE1C179-2FFD-44CC-0A59-8D5281577ED3}"/>
              </a:ext>
            </a:extLst>
          </p:cNvPr>
          <p:cNvCxnSpPr>
            <a:cxnSpLocks/>
          </p:cNvCxnSpPr>
          <p:nvPr/>
        </p:nvCxnSpPr>
        <p:spPr>
          <a:xfrm flipH="1">
            <a:off x="4571359" y="5182424"/>
            <a:ext cx="162962" cy="774756"/>
          </a:xfrm>
          <a:prstGeom prst="straightConnector1">
            <a:avLst/>
          </a:prstGeom>
          <a:ln>
            <a:solidFill>
              <a:schemeClr val="tx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EC367882-7FF9-DC7E-A095-1BB2609C38AC}"/>
              </a:ext>
            </a:extLst>
          </p:cNvPr>
          <p:cNvSpPr txBox="1"/>
          <p:nvPr/>
        </p:nvSpPr>
        <p:spPr>
          <a:xfrm>
            <a:off x="2722485" y="6029608"/>
            <a:ext cx="1433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Istotne połączenia</a:t>
            </a:r>
            <a:endParaRPr lang="en-GB"/>
          </a:p>
        </p:txBody>
      </p:sp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343CB8C2-99AA-D695-1769-BCF87FCD32FE}"/>
              </a:ext>
            </a:extLst>
          </p:cNvPr>
          <p:cNvCxnSpPr/>
          <p:nvPr/>
        </p:nvCxnSpPr>
        <p:spPr>
          <a:xfrm>
            <a:off x="8957714" y="5279407"/>
            <a:ext cx="1103881" cy="606582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F4039237-7A40-8888-8769-7DB92B76BFD7}"/>
              </a:ext>
            </a:extLst>
          </p:cNvPr>
          <p:cNvCxnSpPr>
            <a:cxnSpLocks/>
          </p:cNvCxnSpPr>
          <p:nvPr/>
        </p:nvCxnSpPr>
        <p:spPr>
          <a:xfrm>
            <a:off x="10061595" y="5885989"/>
            <a:ext cx="272245" cy="457200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604BD8DF-4F18-8853-11D1-7E3898DD9ED1}"/>
              </a:ext>
            </a:extLst>
          </p:cNvPr>
          <p:cNvCxnSpPr>
            <a:cxnSpLocks/>
          </p:cNvCxnSpPr>
          <p:nvPr/>
        </p:nvCxnSpPr>
        <p:spPr>
          <a:xfrm flipV="1">
            <a:off x="8957714" y="5111233"/>
            <a:ext cx="1256281" cy="163787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>
            <a:extLst>
              <a:ext uri="{FF2B5EF4-FFF2-40B4-BE49-F238E27FC236}">
                <a16:creationId xmlns:a16="http://schemas.microsoft.com/office/drawing/2014/main" id="{621FBCEA-0641-D36A-543B-6E5136734C46}"/>
              </a:ext>
            </a:extLst>
          </p:cNvPr>
          <p:cNvCxnSpPr>
            <a:cxnSpLocks/>
          </p:cNvCxnSpPr>
          <p:nvPr/>
        </p:nvCxnSpPr>
        <p:spPr>
          <a:xfrm flipH="1">
            <a:off x="10061595" y="5111233"/>
            <a:ext cx="162962" cy="774756"/>
          </a:xfrm>
          <a:prstGeom prst="straightConnector1">
            <a:avLst/>
          </a:prstGeom>
          <a:ln>
            <a:solidFill>
              <a:schemeClr val="tx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ze strzałką 23">
            <a:extLst>
              <a:ext uri="{FF2B5EF4-FFF2-40B4-BE49-F238E27FC236}">
                <a16:creationId xmlns:a16="http://schemas.microsoft.com/office/drawing/2014/main" id="{DDB57D58-1057-54F0-255E-613251516C30}"/>
              </a:ext>
            </a:extLst>
          </p:cNvPr>
          <p:cNvCxnSpPr>
            <a:cxnSpLocks/>
          </p:cNvCxnSpPr>
          <p:nvPr/>
        </p:nvCxnSpPr>
        <p:spPr>
          <a:xfrm flipV="1">
            <a:off x="3055555" y="5498051"/>
            <a:ext cx="745966" cy="531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ze strzałką 24">
            <a:extLst>
              <a:ext uri="{FF2B5EF4-FFF2-40B4-BE49-F238E27FC236}">
                <a16:creationId xmlns:a16="http://schemas.microsoft.com/office/drawing/2014/main" id="{CBFD799A-249C-B55D-E948-E4E37503B16A}"/>
              </a:ext>
            </a:extLst>
          </p:cNvPr>
          <p:cNvCxnSpPr>
            <a:cxnSpLocks/>
          </p:cNvCxnSpPr>
          <p:nvPr/>
        </p:nvCxnSpPr>
        <p:spPr>
          <a:xfrm flipV="1">
            <a:off x="3207955" y="5275020"/>
            <a:ext cx="1077767" cy="90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74E29BFE-71D4-8371-4ECF-4A82A4A81A6B}"/>
              </a:ext>
            </a:extLst>
          </p:cNvPr>
          <p:cNvCxnSpPr>
            <a:cxnSpLocks/>
          </p:cNvCxnSpPr>
          <p:nvPr/>
        </p:nvCxnSpPr>
        <p:spPr>
          <a:xfrm flipV="1">
            <a:off x="3360355" y="5489947"/>
            <a:ext cx="1303414" cy="84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ze strzałką 26">
            <a:extLst>
              <a:ext uri="{FF2B5EF4-FFF2-40B4-BE49-F238E27FC236}">
                <a16:creationId xmlns:a16="http://schemas.microsoft.com/office/drawing/2014/main" id="{EB6ACE7C-09D1-8575-6314-446989FDE4D2}"/>
              </a:ext>
            </a:extLst>
          </p:cNvPr>
          <p:cNvCxnSpPr>
            <a:cxnSpLocks/>
          </p:cNvCxnSpPr>
          <p:nvPr/>
        </p:nvCxnSpPr>
        <p:spPr>
          <a:xfrm flipV="1">
            <a:off x="3512755" y="6181448"/>
            <a:ext cx="1188785" cy="30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rostokąt 32">
            <a:extLst>
              <a:ext uri="{FF2B5EF4-FFF2-40B4-BE49-F238E27FC236}">
                <a16:creationId xmlns:a16="http://schemas.microsoft.com/office/drawing/2014/main" id="{26D84C95-9D36-3CEA-F231-0E21A3EE21FC}"/>
              </a:ext>
            </a:extLst>
          </p:cNvPr>
          <p:cNvSpPr/>
          <p:nvPr/>
        </p:nvSpPr>
        <p:spPr>
          <a:xfrm>
            <a:off x="8799871" y="4960506"/>
            <a:ext cx="2063595" cy="152630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48ABE7B3-D57F-8DBA-3DD1-08460E35E5F0}"/>
              </a:ext>
            </a:extLst>
          </p:cNvPr>
          <p:cNvSpPr txBox="1"/>
          <p:nvPr/>
        </p:nvSpPr>
        <p:spPr>
          <a:xfrm>
            <a:off x="6992169" y="5582698"/>
            <a:ext cx="1433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Istotne </a:t>
            </a:r>
            <a:r>
              <a:rPr lang="pl-PL" b="1"/>
              <a:t>połączenie</a:t>
            </a:r>
            <a:endParaRPr lang="en-GB" b="1"/>
          </a:p>
        </p:txBody>
      </p:sp>
      <p:cxnSp>
        <p:nvCxnSpPr>
          <p:cNvPr id="35" name="Łącznik prosty ze strzałką 34">
            <a:extLst>
              <a:ext uri="{FF2B5EF4-FFF2-40B4-BE49-F238E27FC236}">
                <a16:creationId xmlns:a16="http://schemas.microsoft.com/office/drawing/2014/main" id="{683795AC-87BD-7E86-5312-08F600807D92}"/>
              </a:ext>
            </a:extLst>
          </p:cNvPr>
          <p:cNvCxnSpPr>
            <a:cxnSpLocks/>
          </p:cNvCxnSpPr>
          <p:nvPr/>
        </p:nvCxnSpPr>
        <p:spPr>
          <a:xfrm flipV="1">
            <a:off x="7615490" y="5620780"/>
            <a:ext cx="1188785" cy="30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68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905692" y="91462"/>
            <a:ext cx="975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>
                <a:solidFill>
                  <a:srgbClr val="FF0000"/>
                </a:solidFill>
              </a:rPr>
              <a:t>Podstawowe pojęcia 
Modelowanie równań strukturalnych </a:t>
            </a:r>
            <a:r>
              <a:rPr lang="pl-PL" sz="4000" b="1">
                <a:solidFill>
                  <a:srgbClr val="FF0000"/>
                </a:solidFill>
              </a:rPr>
              <a:t>(SEM)</a:t>
            </a:r>
            <a:endParaRPr lang="en-US" sz="4000" b="1">
              <a:solidFill>
                <a:srgbClr val="FF0000"/>
              </a:solidFill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E0ABEF50-033A-453E-9D0A-8E961C56879B}"/>
              </a:ext>
            </a:extLst>
          </p:cNvPr>
          <p:cNvSpPr txBox="1"/>
          <p:nvPr/>
        </p:nvSpPr>
        <p:spPr>
          <a:xfrm>
            <a:off x="1275806" y="1295549"/>
            <a:ext cx="10303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/>
              <a:t>Modelowanie równań strukturalnych jest rodzajem </a:t>
            </a:r>
            <a:r>
              <a:rPr lang="pl-PL" sz="2400" b="1"/>
              <a:t>modelowania objaśniającego</a:t>
            </a:r>
            <a:r>
              <a:rPr lang="en-US" sz="2400" u="sng"/>
              <a:t>.</a:t>
            </a:r>
          </a:p>
        </p:txBody>
      </p:sp>
      <p:pic>
        <p:nvPicPr>
          <p:cNvPr id="1026" name="Picture 2" descr="On computational historical linguistics in the 21st century in ...">
            <a:extLst>
              <a:ext uri="{FF2B5EF4-FFF2-40B4-BE49-F238E27FC236}">
                <a16:creationId xmlns:a16="http://schemas.microsoft.com/office/drawing/2014/main" id="{FA2FF2AA-16F0-4696-AE00-4102FFA08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920" y="1893112"/>
            <a:ext cx="5860193" cy="441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550EFAB4-CC5D-44A5-B259-EAA52CB225C6}"/>
              </a:ext>
            </a:extLst>
          </p:cNvPr>
          <p:cNvSpPr txBox="1"/>
          <p:nvPr/>
        </p:nvSpPr>
        <p:spPr>
          <a:xfrm>
            <a:off x="1147665" y="2332653"/>
            <a:ext cx="2043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err="1"/>
              <a:t>Modelowanie</a:t>
            </a:r>
            <a:r>
              <a:rPr lang="en-US" sz="2400" b="1"/>
              <a:t> </a:t>
            </a:r>
            <a:r>
              <a:rPr lang="en-US" sz="2400" b="1" err="1"/>
              <a:t>predykcyjne</a:t>
            </a:r>
            <a:r>
              <a:rPr lang="en-US" sz="2400" b="1"/>
              <a:t>
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3C7466C-D3E2-4C50-BEDD-CE4FF4384CF2}"/>
              </a:ext>
            </a:extLst>
          </p:cNvPr>
          <p:cNvSpPr txBox="1"/>
          <p:nvPr/>
        </p:nvSpPr>
        <p:spPr>
          <a:xfrm>
            <a:off x="1147665" y="5022979"/>
            <a:ext cx="2043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err="1"/>
              <a:t>Modelowanie</a:t>
            </a:r>
            <a:r>
              <a:rPr lang="en-US" sz="2400" b="1"/>
              <a:t> </a:t>
            </a:r>
            <a:r>
              <a:rPr lang="en-US" sz="2400" b="1" err="1"/>
              <a:t>objaśniające</a:t>
            </a:r>
            <a:r>
              <a:rPr lang="en-US" sz="2400" b="1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515976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885524" y="112268"/>
            <a:ext cx="11136430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3200" b="1">
                <a:solidFill>
                  <a:srgbClr val="0070C0"/>
                </a:solidFill>
              </a:rPr>
              <a:t>Modelowanie objaśniające = identyfikacja istotnych zmiennych
</a:t>
            </a:r>
            <a:endParaRPr lang="en-US" sz="2400" b="1">
              <a:solidFill>
                <a:srgbClr val="0070C0"/>
              </a:solidFill>
            </a:endParaRPr>
          </a:p>
          <a:p>
            <a:r>
              <a:rPr lang="pl-PL"/>
              <a:t>W modelowaniu wyjaśniającym jesteśmy zainteresowani </a:t>
            </a:r>
            <a:r>
              <a:rPr lang="pl-PL" b="1"/>
              <a:t>identyfikacją zmiennych, które mają naukowo znaczący i statystycznie istotny związek z wynikiem.</a:t>
            </a:r>
            <a:r>
              <a:rPr lang="pl-PL"/>
              <a:t>
</a:t>
            </a:r>
            <a:endParaRPr lang="en-US"/>
          </a:p>
          <a:p>
            <a:r>
              <a:rPr lang="pl-PL" b="1"/>
              <a:t>Podstawowym celem jest przetestowanie hipotez teoretycznych jako naszego modelu pojęciowego. 
</a:t>
            </a:r>
            <a:endParaRPr lang="pl-PL" b="1">
              <a:solidFill>
                <a:srgbClr val="FF0000"/>
              </a:solidFill>
            </a:endParaRPr>
          </a:p>
          <a:p>
            <a:r>
              <a:rPr lang="pl-PL"/>
              <a:t>Kładzie się więc nacisk zarówno na teoretycznie znaczące relacje, jak i na określenie, czy każda relacja jest statystycznie istotna. </a:t>
            </a:r>
            <a:r>
              <a:rPr lang="pl-PL" b="1"/>
              <a:t>Modele oparte są na statystycznej analizie regresji.                                         </a:t>
            </a:r>
            <a:r>
              <a:rPr lang="pl-PL"/>
              <a:t>Na przykład: </a:t>
            </a:r>
            <a:r>
              <a:rPr lang="pl-PL" b="1">
                <a:solidFill>
                  <a:srgbClr val="FF0000"/>
                </a:solidFill>
              </a:rPr>
              <a:t>Modelowanie równań strukturalnych (SEM).</a:t>
            </a:r>
            <a:r>
              <a:rPr lang="pl-PL"/>
              <a:t>
</a:t>
            </a:r>
            <a:endParaRPr lang="en-US"/>
          </a:p>
          <a:p>
            <a:r>
              <a:rPr lang="pl-PL"/>
              <a:t>Niektóre z kroków modelowania wyjaśniającego obejmują: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/>
              <a:t>
 dopasowanie potencjalnie teoretycznie istotnych zmiennych niezależnych i zależnych,
 sprawdzanie istotności statystycznej,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/>
              <a:t>
 ocena wielkości efektów, oraz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/>
              <a:t>
 uruchomienie diagnostyki dopasowania całego modelu.
</a:t>
            </a:r>
            <a:endParaRPr lang="en-US"/>
          </a:p>
        </p:txBody>
      </p:sp>
      <p:sp>
        <p:nvSpPr>
          <p:cNvPr id="3" name="Prostokąt 2"/>
          <p:cNvSpPr/>
          <p:nvPr/>
        </p:nvSpPr>
        <p:spPr>
          <a:xfrm>
            <a:off x="885524" y="1048314"/>
            <a:ext cx="10770670" cy="6792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48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D572CB35-B3A6-4074-87E6-AC4C37B8DC1F}"/>
              </a:ext>
            </a:extLst>
          </p:cNvPr>
          <p:cNvSpPr txBox="1"/>
          <p:nvPr/>
        </p:nvSpPr>
        <p:spPr>
          <a:xfrm>
            <a:off x="3226059" y="174563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err="1">
                <a:solidFill>
                  <a:srgbClr val="7030A0"/>
                </a:solidFill>
              </a:rPr>
              <a:t>Struktura</a:t>
            </a:r>
            <a:r>
              <a:rPr lang="en-US" sz="2400" b="1">
                <a:solidFill>
                  <a:srgbClr val="7030A0"/>
                </a:solidFill>
              </a:rPr>
              <a:t> </a:t>
            </a:r>
            <a:r>
              <a:rPr lang="en-US" sz="2400" b="1" err="1">
                <a:solidFill>
                  <a:srgbClr val="7030A0"/>
                </a:solidFill>
              </a:rPr>
              <a:t>modelu</a:t>
            </a:r>
            <a:r>
              <a:rPr lang="en-US" sz="2400" b="1">
                <a:solidFill>
                  <a:srgbClr val="7030A0"/>
                </a:solidFill>
              </a:rPr>
              <a:t> </a:t>
            </a:r>
            <a:r>
              <a:rPr lang="en-US" sz="2400" b="1" err="1">
                <a:solidFill>
                  <a:srgbClr val="7030A0"/>
                </a:solidFill>
              </a:rPr>
              <a:t>koncepcyjnego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7729F92-C080-4B28-9D83-6AD347E25774}"/>
              </a:ext>
            </a:extLst>
          </p:cNvPr>
          <p:cNvSpPr txBox="1"/>
          <p:nvPr/>
        </p:nvSpPr>
        <p:spPr>
          <a:xfrm>
            <a:off x="2295330" y="804179"/>
            <a:ext cx="671804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b="1"/>
              <a:t>Model koncepcyjny </a:t>
            </a:r>
            <a:r>
              <a:rPr lang="pl-PL" sz="2000"/>
              <a:t>powinien mieć charakter teorii lub hipotezy, która zostanie zweryfikowana.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/>
              <a:t>
</a:t>
            </a:r>
            <a:r>
              <a:rPr lang="pl-PL" sz="2000" b="1"/>
              <a:t>Model koncepcyjny </a:t>
            </a:r>
            <a:r>
              <a:rPr lang="pl-PL" sz="2000"/>
              <a:t>powinien pokazywać swobodny charakter relacji między parametrami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/>
              <a:t>
Powinien zawierać więcej niż </a:t>
            </a:r>
            <a:r>
              <a:rPr lang="pl-PL" sz="2000" u="sng"/>
              <a:t>3 zmienne</a:t>
            </a:r>
            <a:r>
              <a:rPr lang="pl-PL" sz="20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/>
              <a:t>
Model koncepcyjny powinien </a:t>
            </a:r>
            <a:r>
              <a:rPr lang="pl-PL" sz="2000" b="1"/>
              <a:t>mieć bezpośrednie i pośrednie relacje między zmiennymi.</a:t>
            </a:r>
            <a:r>
              <a:rPr lang="pl-PL" sz="2000"/>
              <a:t>
</a:t>
            </a:r>
            <a:r>
              <a:rPr lang="en-US" sz="2000"/>
              <a:t> 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EC680D40-2DAE-4DF7-804C-62746DD0E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88" y="4282054"/>
            <a:ext cx="9077325" cy="2409825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6AEEC5CA-DADC-44E5-9BE2-5F037660BA1E}"/>
              </a:ext>
            </a:extLst>
          </p:cNvPr>
          <p:cNvSpPr txBox="1"/>
          <p:nvPr/>
        </p:nvSpPr>
        <p:spPr>
          <a:xfrm>
            <a:off x="4138708" y="5720090"/>
            <a:ext cx="64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?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3898934B-04D1-4ACF-9433-9537CC8597D7}"/>
              </a:ext>
            </a:extLst>
          </p:cNvPr>
          <p:cNvSpPr txBox="1"/>
          <p:nvPr/>
        </p:nvSpPr>
        <p:spPr>
          <a:xfrm>
            <a:off x="4079420" y="5486966"/>
            <a:ext cx="64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?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DE9EF6A7-CCEB-4AC1-8819-7BB2BDBE975A}"/>
              </a:ext>
            </a:extLst>
          </p:cNvPr>
          <p:cNvSpPr txBox="1"/>
          <p:nvPr/>
        </p:nvSpPr>
        <p:spPr>
          <a:xfrm>
            <a:off x="2323322" y="5684489"/>
            <a:ext cx="64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?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C72EACA2-B961-43B3-8B77-B272714D1B56}"/>
              </a:ext>
            </a:extLst>
          </p:cNvPr>
          <p:cNvSpPr txBox="1"/>
          <p:nvPr/>
        </p:nvSpPr>
        <p:spPr>
          <a:xfrm>
            <a:off x="2310881" y="4835204"/>
            <a:ext cx="64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?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E7739D4A-EC0B-415D-A834-C71FDE4F6A5F}"/>
              </a:ext>
            </a:extLst>
          </p:cNvPr>
          <p:cNvSpPr txBox="1"/>
          <p:nvPr/>
        </p:nvSpPr>
        <p:spPr>
          <a:xfrm>
            <a:off x="1553107" y="4853083"/>
            <a:ext cx="64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?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CF6D4889-9330-4E9E-8FFE-64E5A69B915A}"/>
              </a:ext>
            </a:extLst>
          </p:cNvPr>
          <p:cNvSpPr txBox="1"/>
          <p:nvPr/>
        </p:nvSpPr>
        <p:spPr>
          <a:xfrm>
            <a:off x="4431262" y="4550228"/>
            <a:ext cx="64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?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FE425F98-AF74-4B2E-A98C-D880FC9C25BC}"/>
              </a:ext>
            </a:extLst>
          </p:cNvPr>
          <p:cNvSpPr txBox="1"/>
          <p:nvPr/>
        </p:nvSpPr>
        <p:spPr>
          <a:xfrm>
            <a:off x="6274836" y="5019870"/>
            <a:ext cx="64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?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192D9948-7562-4669-8149-FD43AA90C880}"/>
              </a:ext>
            </a:extLst>
          </p:cNvPr>
          <p:cNvSpPr txBox="1"/>
          <p:nvPr/>
        </p:nvSpPr>
        <p:spPr>
          <a:xfrm>
            <a:off x="5654350" y="6053821"/>
            <a:ext cx="64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?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5A353AA6-5D77-4E5B-8BC6-E612D6434321}"/>
              </a:ext>
            </a:extLst>
          </p:cNvPr>
          <p:cNvSpPr txBox="1"/>
          <p:nvPr/>
        </p:nvSpPr>
        <p:spPr>
          <a:xfrm>
            <a:off x="5954095" y="5942352"/>
            <a:ext cx="64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8962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1A4789D4-D7DD-4DA0-9057-69737A9E1327}"/>
              </a:ext>
            </a:extLst>
          </p:cNvPr>
          <p:cNvSpPr txBox="1">
            <a:spLocks noChangeArrowheads="1"/>
          </p:cNvSpPr>
          <p:nvPr/>
        </p:nvSpPr>
        <p:spPr>
          <a:xfrm>
            <a:off x="2308064" y="2532430"/>
            <a:ext cx="7791450" cy="3750906"/>
          </a:xfrm>
          <a:prstGeom prst="rect">
            <a:avLst/>
          </a:prstGeom>
          <a:noFill/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l-PL" altLang="en-US" sz="2000"/>
              <a:t>Obejmuje </a:t>
            </a:r>
            <a:r>
              <a:rPr lang="pl-PL" altLang="en-US" sz="2000" b="1"/>
              <a:t>system zmiennych</a:t>
            </a:r>
            <a:r>
              <a:rPr lang="pl-PL" altLang="en-US" sz="2000"/>
              <a:t>.</a:t>
            </a:r>
          </a:p>
          <a:p>
            <a:pPr lvl="1"/>
            <a:r>
              <a:rPr lang="pl-PL" altLang="en-US" sz="2000"/>
              <a:t>
Zmienne są uporządkowane w sekwencji (strukturze) lub modelu, co </a:t>
            </a:r>
            <a:r>
              <a:rPr lang="pl-PL" altLang="en-US" sz="2000" b="1"/>
              <a:t>implikuje przypuszczalnie związki przyczynowe </a:t>
            </a:r>
            <a:r>
              <a:rPr lang="pl-PL" altLang="en-US" sz="2000"/>
              <a:t>(relacje strukturalne lub ścieżki).</a:t>
            </a:r>
          </a:p>
          <a:p>
            <a:pPr lvl="1"/>
            <a:r>
              <a:rPr lang="pl-PL" altLang="en-US" sz="2000"/>
              <a:t>
</a:t>
            </a:r>
            <a:r>
              <a:rPr lang="pl-PL" altLang="en-US" sz="2000" b="1"/>
              <a:t>Układ relacji między zmiennymi jest określony przez serie równań (struktura</a:t>
            </a:r>
            <a:r>
              <a:rPr lang="pl-PL" altLang="en-US" sz="2000"/>
              <a:t>), podobnie jak analiza regresji wielokrotnej.</a:t>
            </a:r>
          </a:p>
          <a:p>
            <a:pPr lvl="1"/>
            <a:r>
              <a:rPr lang="pl-PL" altLang="en-US" sz="2000"/>
              <a:t>
Równania strukturalne definiują "</a:t>
            </a:r>
            <a:r>
              <a:rPr lang="pl-PL" altLang="en-US" sz="2000" b="1"/>
              <a:t>model"</a:t>
            </a:r>
            <a:r>
              <a:rPr lang="pl-PL" altLang="en-US" sz="2000"/>
              <a:t>, który ma być </a:t>
            </a:r>
            <a:r>
              <a:rPr lang="pl-PL" altLang="en-US" sz="2000" b="1"/>
              <a:t>badany pod kątem "dopasowania" </a:t>
            </a:r>
            <a:r>
              <a:rPr lang="pl-PL" altLang="en-US" sz="2000"/>
              <a:t>
</a:t>
            </a:r>
            <a:r>
              <a:rPr lang="pl-PL" altLang="en-US" sz="1800"/>
              <a:t>Dopasowanie oceniane ogólnie na podstawie danych
Dopasowanie może być oceniane na podstawie alternatywnych modeli</a:t>
            </a:r>
            <a:endParaRPr lang="en-US" altLang="en-US" sz="180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DDCE0782-9F7B-4911-AC65-53303E483727}"/>
              </a:ext>
            </a:extLst>
          </p:cNvPr>
          <p:cNvSpPr txBox="1"/>
          <p:nvPr/>
        </p:nvSpPr>
        <p:spPr>
          <a:xfrm>
            <a:off x="4610500" y="749080"/>
            <a:ext cx="6097554" cy="1421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pl-PL" altLang="en-US" sz="2400" b="1"/>
              <a:t>Modelowanie przyczynowe 
Analiza ścieżek 
Analiza struktury kowariancji
</a:t>
            </a:r>
            <a:endParaRPr lang="en-US" sz="2400" b="1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79C18844-BF46-405B-86E6-92D372DF804B}"/>
              </a:ext>
            </a:extLst>
          </p:cNvPr>
          <p:cNvSpPr txBox="1"/>
          <p:nvPr/>
        </p:nvSpPr>
        <p:spPr>
          <a:xfrm>
            <a:off x="5194735" y="170388"/>
            <a:ext cx="33146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b="1" err="1">
                <a:solidFill>
                  <a:srgbClr val="0070C0"/>
                </a:solidFill>
              </a:rPr>
              <a:t>Pojęcia</a:t>
            </a:r>
            <a:r>
              <a:rPr lang="en-US" altLang="en-US" sz="2800" b="1">
                <a:solidFill>
                  <a:srgbClr val="0070C0"/>
                </a:solidFill>
              </a:rPr>
              <a:t> </a:t>
            </a:r>
            <a:r>
              <a:rPr lang="en-US" altLang="en-US" sz="2800" b="1" err="1">
                <a:solidFill>
                  <a:srgbClr val="0070C0"/>
                </a:solidFill>
              </a:rPr>
              <a:t>pokrewne</a:t>
            </a:r>
            <a:r>
              <a:rPr lang="en-US" altLang="en-US" sz="2800" b="1">
                <a:solidFill>
                  <a:srgbClr val="0070C0"/>
                </a:solidFill>
              </a:rPr>
              <a:t>
</a:t>
            </a:r>
            <a:endParaRPr lang="en-US" sz="2800" b="1">
              <a:solidFill>
                <a:srgbClr val="0070C0"/>
              </a:solidFill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33F4794-F305-456B-84B6-354E4816B165}"/>
              </a:ext>
            </a:extLst>
          </p:cNvPr>
          <p:cNvSpPr txBox="1"/>
          <p:nvPr/>
        </p:nvSpPr>
        <p:spPr>
          <a:xfrm>
            <a:off x="2308064" y="1997812"/>
            <a:ext cx="4208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err="1">
                <a:solidFill>
                  <a:srgbClr val="0070C0"/>
                </a:solidFill>
              </a:rPr>
              <a:t>Podstawowe</a:t>
            </a:r>
            <a:r>
              <a:rPr lang="en-US" sz="2800" b="1">
                <a:solidFill>
                  <a:srgbClr val="0070C0"/>
                </a:solidFill>
              </a:rPr>
              <a:t> </a:t>
            </a:r>
            <a:r>
              <a:rPr lang="en-US" sz="2800" b="1" err="1">
                <a:solidFill>
                  <a:srgbClr val="0070C0"/>
                </a:solidFill>
              </a:rPr>
              <a:t>funkcje</a:t>
            </a:r>
            <a:endParaRPr lang="en-US" sz="2800" b="1">
              <a:solidFill>
                <a:srgbClr val="0070C0"/>
              </a:solidFill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1A7C6D1-4D3A-47BE-B6EB-8A6F20F5FEFC}"/>
              </a:ext>
            </a:extLst>
          </p:cNvPr>
          <p:cNvSpPr txBox="1"/>
          <p:nvPr/>
        </p:nvSpPr>
        <p:spPr>
          <a:xfrm>
            <a:off x="513183" y="148411"/>
            <a:ext cx="40973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>
                <a:solidFill>
                  <a:srgbClr val="FF0000"/>
                </a:solidFill>
              </a:rPr>
              <a:t>Modelowanie równań strukturalnych (SEM)</a:t>
            </a:r>
            <a:endParaRPr lang="en-US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35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tructural equation modeling to identify the risk factors of ...">
            <a:extLst>
              <a:ext uri="{FF2B5EF4-FFF2-40B4-BE49-F238E27FC236}">
                <a16:creationId xmlns:a16="http://schemas.microsoft.com/office/drawing/2014/main" id="{7560C05E-5912-4E63-A87B-F9F5AC48F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65" y="379639"/>
            <a:ext cx="4220255" cy="343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1A06B963-B172-49FD-95E9-2E318E174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913" y="226664"/>
            <a:ext cx="4567334" cy="3382760"/>
          </a:xfrm>
          <a:prstGeom prst="rect">
            <a:avLst/>
          </a:prstGeom>
        </p:spPr>
      </p:pic>
      <p:pic>
        <p:nvPicPr>
          <p:cNvPr id="3076" name="Picture 4" descr="SEM estimation results (to simplify the presentation, indicators ...">
            <a:extLst>
              <a:ext uri="{FF2B5EF4-FFF2-40B4-BE49-F238E27FC236}">
                <a16:creationId xmlns:a16="http://schemas.microsoft.com/office/drawing/2014/main" id="{CE48AD33-46B7-4E96-B51A-BE19A1641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683" y="3899747"/>
            <a:ext cx="5948460" cy="272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AB9094A1-77DE-4F02-B5E9-FC18C7346CC1}"/>
              </a:ext>
            </a:extLst>
          </p:cNvPr>
          <p:cNvSpPr/>
          <p:nvPr/>
        </p:nvSpPr>
        <p:spPr>
          <a:xfrm>
            <a:off x="10273004" y="1660849"/>
            <a:ext cx="811763" cy="354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ACCC4DA6-A576-4431-B42B-C1018FAA2326}"/>
              </a:ext>
            </a:extLst>
          </p:cNvPr>
          <p:cNvSpPr/>
          <p:nvPr/>
        </p:nvSpPr>
        <p:spPr>
          <a:xfrm>
            <a:off x="6351853" y="4826190"/>
            <a:ext cx="1007735" cy="6064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wal 6">
            <a:extLst>
              <a:ext uri="{FF2B5EF4-FFF2-40B4-BE49-F238E27FC236}">
                <a16:creationId xmlns:a16="http://schemas.microsoft.com/office/drawing/2014/main" id="{4065F02A-E897-4B48-9B18-83A732FAD946}"/>
              </a:ext>
            </a:extLst>
          </p:cNvPr>
          <p:cNvSpPr/>
          <p:nvPr/>
        </p:nvSpPr>
        <p:spPr>
          <a:xfrm>
            <a:off x="8780015" y="3926663"/>
            <a:ext cx="1017127" cy="6064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8EC3724E-D32F-4CF3-8715-3180EE199FA9}"/>
              </a:ext>
            </a:extLst>
          </p:cNvPr>
          <p:cNvSpPr/>
          <p:nvPr/>
        </p:nvSpPr>
        <p:spPr>
          <a:xfrm>
            <a:off x="8780015" y="4904790"/>
            <a:ext cx="1017128" cy="6064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E60C7734-D982-431F-856F-11369B88467D}"/>
              </a:ext>
            </a:extLst>
          </p:cNvPr>
          <p:cNvSpPr/>
          <p:nvPr/>
        </p:nvSpPr>
        <p:spPr>
          <a:xfrm>
            <a:off x="8780015" y="5868953"/>
            <a:ext cx="1017128" cy="6064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D4182ADD-CB34-498C-9405-676F2E0717A2}"/>
              </a:ext>
            </a:extLst>
          </p:cNvPr>
          <p:cNvSpPr txBox="1"/>
          <p:nvPr/>
        </p:nvSpPr>
        <p:spPr>
          <a:xfrm>
            <a:off x="4730620" y="226664"/>
            <a:ext cx="1894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>
                <a:solidFill>
                  <a:srgbClr val="FF0000"/>
                </a:solidFill>
              </a:rPr>
              <a:t>Przykłady modeli SEM</a:t>
            </a:r>
            <a:endParaRPr lang="en-US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11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8BBDE69-64AB-4652-BD92-8256449CFFBC}"/>
              </a:ext>
            </a:extLst>
          </p:cNvPr>
          <p:cNvSpPr txBox="1">
            <a:spLocks noChangeArrowheads="1"/>
          </p:cNvSpPr>
          <p:nvPr/>
        </p:nvSpPr>
        <p:spPr>
          <a:xfrm>
            <a:off x="670560" y="240477"/>
            <a:ext cx="11521440" cy="1143000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altLang="en-US" sz="280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Modelowanie strukturalne polega na testowaniu hipotetycznego (koncepcyjnego) modelu</a:t>
            </a:r>
            <a:r>
              <a:rPr lang="en-US" altLang="en-US" sz="2800" u="sng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8077788-8D0A-4045-B407-C27869A5F5E3}"/>
              </a:ext>
            </a:extLst>
          </p:cNvPr>
          <p:cNvSpPr txBox="1"/>
          <p:nvPr/>
        </p:nvSpPr>
        <p:spPr>
          <a:xfrm>
            <a:off x="1906166" y="1104096"/>
            <a:ext cx="837966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/>
              <a:t>	</a:t>
            </a:r>
            <a:r>
              <a:rPr lang="en-US" altLang="en-US" sz="2800" b="1" err="1">
                <a:solidFill>
                  <a:srgbClr val="0070C0"/>
                </a:solidFill>
              </a:rPr>
              <a:t>Dwa</a:t>
            </a:r>
            <a:r>
              <a:rPr lang="en-US" altLang="en-US" sz="2800" b="1">
                <a:solidFill>
                  <a:srgbClr val="0070C0"/>
                </a:solidFill>
              </a:rPr>
              <a:t> </a:t>
            </a:r>
            <a:r>
              <a:rPr lang="en-US" altLang="en-US" sz="2800" b="1" err="1">
                <a:solidFill>
                  <a:srgbClr val="0070C0"/>
                </a:solidFill>
              </a:rPr>
              <a:t>poziomy</a:t>
            </a:r>
            <a:r>
              <a:rPr lang="en-US" altLang="en-US" sz="2800" b="1">
                <a:solidFill>
                  <a:srgbClr val="0070C0"/>
                </a:solidFill>
              </a:rPr>
              <a:t> </a:t>
            </a:r>
            <a:r>
              <a:rPr lang="en-US" altLang="en-US" sz="2800" b="1" err="1">
                <a:solidFill>
                  <a:srgbClr val="0070C0"/>
                </a:solidFill>
              </a:rPr>
              <a:t>testowania</a:t>
            </a:r>
            <a:r>
              <a:rPr lang="en-US" altLang="en-US" sz="2800" b="1">
                <a:solidFill>
                  <a:srgbClr val="0070C0"/>
                </a:solidFill>
              </a:rPr>
              <a:t> </a:t>
            </a:r>
            <a:r>
              <a:rPr lang="en-US" altLang="en-US" sz="2800" b="1" err="1">
                <a:solidFill>
                  <a:srgbClr val="0070C0"/>
                </a:solidFill>
              </a:rPr>
              <a:t>istotności</a:t>
            </a:r>
            <a:r>
              <a:rPr lang="en-US" altLang="en-US" sz="2800" b="1">
                <a:solidFill>
                  <a:srgbClr val="0070C0"/>
                </a:solidFill>
              </a:rPr>
              <a:t>:
</a:t>
            </a:r>
            <a:endParaRPr lang="en-US" altLang="en-US" sz="2800"/>
          </a:p>
          <a:p>
            <a:pPr lvl="1"/>
            <a:r>
              <a:rPr lang="pl-PL" altLang="en-US" sz="2400"/>
              <a:t>Testowanie poszczególnych parametrów strukturalnych pod kątem istotności
</a:t>
            </a:r>
            <a:endParaRPr lang="pl-PL" altLang="en-US" sz="2000">
              <a:cs typeface="Times New Roman" panose="02020603050405020304" pitchFamily="18" charset="0"/>
            </a:endParaRPr>
          </a:p>
          <a:p>
            <a:pPr lvl="2"/>
            <a:endParaRPr lang="pl-PL" altLang="en-US" sz="2000">
              <a:cs typeface="Times New Roman" panose="02020603050405020304" pitchFamily="18" charset="0"/>
            </a:endParaRPr>
          </a:p>
          <a:p>
            <a:pPr lvl="2"/>
            <a:endParaRPr lang="el-GR" altLang="en-US" sz="2000">
              <a:cs typeface="Times New Roman" panose="02020603050405020304" pitchFamily="18" charset="0"/>
            </a:endParaRPr>
          </a:p>
          <a:p>
            <a:pPr lvl="1"/>
            <a:r>
              <a:rPr lang="pl-PL" altLang="en-US" sz="2400" b="1"/>
              <a:t>Dopasowanie ogólnego "modelu" do danych </a:t>
            </a:r>
            <a:r>
              <a:rPr lang="pl-PL" altLang="en-US" sz="2400"/>
              <a:t>(dobroć dopasowania).  Można założyć różnorodność modeli; jak dobrze pasują?  </a:t>
            </a:r>
          </a:p>
          <a:p>
            <a:pPr lvl="1"/>
            <a:r>
              <a:rPr lang="pl-PL" altLang="en-US" sz="2400"/>
              <a:t>
</a:t>
            </a:r>
            <a:r>
              <a:rPr lang="pl-PL" altLang="en-US" sz="2400" b="1"/>
              <a:t>"Fit" </a:t>
            </a:r>
            <a:r>
              <a:rPr lang="pl-PL" altLang="en-US" sz="2400"/>
              <a:t>jest właściwością systemu zmiennych (tj. modelu).</a:t>
            </a:r>
          </a:p>
          <a:p>
            <a:pPr lvl="1"/>
            <a:r>
              <a:rPr lang="pl-PL" altLang="en-US" sz="2400"/>
              <a:t>
Model implikuje testy obecności i/lub braku ścieżek.
</a:t>
            </a:r>
            <a:endParaRPr lang="en-US" altLang="en-US" sz="240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FA14922D-9FC9-40A7-968E-8247545D4070}"/>
              </a:ext>
            </a:extLst>
          </p:cNvPr>
          <p:cNvSpPr txBox="1"/>
          <p:nvPr/>
        </p:nvSpPr>
        <p:spPr>
          <a:xfrm>
            <a:off x="1315616" y="1940767"/>
            <a:ext cx="951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C00000"/>
                </a:solidFill>
              </a:rPr>
              <a:t>1 level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DDD051D2-0D98-46E5-BC45-DDB422A1955E}"/>
              </a:ext>
            </a:extLst>
          </p:cNvPr>
          <p:cNvSpPr txBox="1"/>
          <p:nvPr/>
        </p:nvSpPr>
        <p:spPr>
          <a:xfrm>
            <a:off x="1243188" y="3546928"/>
            <a:ext cx="951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C00000"/>
                </a:solidFill>
              </a:rPr>
              <a:t>2 level</a:t>
            </a:r>
          </a:p>
        </p:txBody>
      </p:sp>
    </p:spTree>
    <p:extLst>
      <p:ext uri="{BB962C8B-B14F-4D97-AF65-F5344CB8AC3E}">
        <p14:creationId xmlns:p14="http://schemas.microsoft.com/office/powerpoint/2010/main" val="139416710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C02A7296B43274A9902EEFE6B56D06D" ma:contentTypeVersion="4" ma:contentTypeDescription="Utwórz nowy dokument." ma:contentTypeScope="" ma:versionID="ade2107371280a0cad3311aa023f9e03">
  <xsd:schema xmlns:xsd="http://www.w3.org/2001/XMLSchema" xmlns:xs="http://www.w3.org/2001/XMLSchema" xmlns:p="http://schemas.microsoft.com/office/2006/metadata/properties" xmlns:ns2="9813fa07-d397-4831-b286-f81540cf046a" targetNamespace="http://schemas.microsoft.com/office/2006/metadata/properties" ma:root="true" ma:fieldsID="11d090665d10b4431f292b0290fd0da2" ns2:_="">
    <xsd:import namespace="9813fa07-d397-4831-b286-f81540cf04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13fa07-d397-4831-b286-f81540cf0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774D65-E742-4833-B73E-4E97658859E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FF2909A-A3AB-4931-AB52-BDCF1F4A21F7}">
  <ds:schemaRefs>
    <ds:schemaRef ds:uri="9813fa07-d397-4831-b286-f81540cf046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1AF5E22-86E8-417C-A0E5-F70DAF6BA4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Marek Kruk</dc:creator>
  <cp:revision>1</cp:revision>
  <dcterms:created xsi:type="dcterms:W3CDTF">2025-01-05T12:24:03Z</dcterms:created>
  <dcterms:modified xsi:type="dcterms:W3CDTF">2025-01-08T17:38:44Z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0x010100EC02A7296B43274A9902EEFE6B56D06D</vt:lpwstr>
  </property>
</Properties>
</file>