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9F0470-75E5-2D46-55A3-ACDF53E5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76113A-BD30-5FB7-2FF9-37A9AEBC5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71CF3C-C9C3-04FB-0DDE-0CCE88E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44CD1C-068E-5293-458C-27A4FA8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DD05A6-FEC6-25E6-9686-449E6DA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9E4AA-8607-463E-9E0D-D58E097D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DA4AF1C-BF73-924C-2B8E-51BFECB5D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9FA4408-C9D2-800D-0221-FC7B9117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279C4B-E427-9140-1CBC-5759BCD7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7A0488-02F9-1ADD-196F-2CBC2170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44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FB7F74E-314A-0093-30A8-28F516DA2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8CF485-2EAA-4059-F3D7-0A58FE3E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E1E48F-7B61-7D97-804F-21C5AD23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81AD7D-3978-FE52-DFAE-C6EABF51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50623A3-A50A-7EC8-880A-B626301C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9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F0F129-8A6C-D53F-07AF-066533B6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707A02-9111-4D52-D9D8-68BA4EE7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6E5E0F-04EA-2BCE-53B8-14D60219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88E44D-8F7F-CEFA-F2C9-5CF9BAAC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F54F60-99FB-D739-0FBB-06E63E3B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5BA01C-C634-1AAE-D720-6D7A25A7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9F7BC6-8257-A327-F6DF-E3E9F355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C63092-1B89-A633-8623-C17D5C7D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1D3A7A-6D5F-9028-93AF-28C1988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B93B61-5D9C-CADA-BC9C-21C35D35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22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97672-AF78-66A5-8161-FA738E0B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DEBEF-8BD3-5F35-2E5A-EF50440C8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858AEA0-B87B-D1EA-DCB1-E197C1BE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BBDCE2-9B30-A11A-0051-63115C66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F5EB9D5-24E8-FCCE-9203-D7A97CD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1DD22C-F464-2719-A40A-23405CBD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6FFB32-1B08-5510-A5D4-9B3A3BF5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9FDF44-BEA4-737E-E11F-94A54AD1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AFD31B-1F04-E112-E765-9F00045F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323C44-2B8B-F193-0827-49E96A216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33508FD-38A9-E450-613E-120DC9BA3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B88F636-E6C4-C016-630B-8EF82B8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F4A76CE-865B-AEFF-B778-3D019A92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151379-27BA-E316-A508-BDA2AB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A2DD6-569E-1430-0BA3-32C64835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422068B-5158-16E8-FC43-C18F8DCB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B6752B-BA8A-7C07-E225-361CE526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11E2719-D1C6-6BBD-BF35-D3A9E8C3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352B19A-25F8-B446-B607-77F5A802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C41983-D63F-98D4-1065-695B830A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3B936BB-ADC0-92D5-6D4E-D140939C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3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A196D5-C4A0-6D64-B6B4-84B62F11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835A8A-83E9-D874-C82E-2032014A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3FA4E1-C4C6-0E70-5E52-8BC9B552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FDE8B-1B18-6BD7-D753-6FBDBA3E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AF6AA5-9217-B871-FB30-DA08252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E83979C-9AB9-80CF-D8C9-42B207DE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3BB452-3380-3393-7D2F-DCD07FA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04344E4-E9AD-03DB-B0B6-90AE8ED6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4C92B82-521D-EC3C-1163-FAA2F60A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A47CCD-5558-F3D6-D63C-61C31B16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D6DA16A-5B4C-74D3-871F-D6587CCA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D00AE14-E33B-7671-CAA4-C9FE98D3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6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18299EC-79AC-686E-8E67-D3A618CE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1946E45-55DA-DFB0-4CA7-74ADFB21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5C4353-2C64-A85B-A3E6-16191ECAC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A5D44-7B55-445E-8145-70E7ECFC19AE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65EE03-B463-B03B-1005-FDF251CB3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57307D-BB19-D5EE-7DB2-6D8764AF5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96AC4-222C-40B3-9D90-B1A5881B1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22479052-B536-4D70-14ED-E51874CABE66}"/>
              </a:ext>
            </a:extLst>
          </p:cNvPr>
          <p:cNvSpPr txBox="1"/>
          <p:nvPr/>
        </p:nvSpPr>
        <p:spPr>
          <a:xfrm>
            <a:off x="3259247" y="162158"/>
            <a:ext cx="591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>
                <a:solidFill>
                  <a:srgbClr val="FF0000"/>
                </a:solidFill>
              </a:rPr>
              <a:t>ANALIZA REDUNDANCJI (RDA)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0549B99-0295-32E3-1F51-F09A6EF1D1F2}"/>
              </a:ext>
            </a:extLst>
          </p:cNvPr>
          <p:cNvSpPr txBox="1"/>
          <p:nvPr/>
        </p:nvSpPr>
        <p:spPr>
          <a:xfrm>
            <a:off x="1388197" y="684839"/>
            <a:ext cx="948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g_d0_f6"/>
              </a:rPr>
              <a:t>Analiza redundancji (</a:t>
            </a:r>
            <a:r>
              <a:rPr lang="pl-PL" i="1" dirty="0" err="1">
                <a:effectLst/>
                <a:latin typeface="g_d0_f7"/>
              </a:rPr>
              <a:t>Redundancy</a:t>
            </a:r>
            <a:r>
              <a:rPr lang="pl-PL" i="1" dirty="0">
                <a:effectLst/>
                <a:latin typeface="g_d0_f7"/>
              </a:rPr>
              <a:t> Analysis </a:t>
            </a:r>
            <a:r>
              <a:rPr lang="pl-PL" dirty="0">
                <a:effectLst/>
                <a:latin typeface="g_d0_f6"/>
              </a:rPr>
              <a:t>– RDA [van den </a:t>
            </a:r>
            <a:r>
              <a:rPr lang="pl-PL" dirty="0" err="1">
                <a:effectLst/>
                <a:latin typeface="g_d0_f6"/>
              </a:rPr>
              <a:t>Wollenberg</a:t>
            </a:r>
            <a:r>
              <a:rPr lang="pl-PL" dirty="0">
                <a:effectLst/>
                <a:latin typeface="g_d0_f6"/>
              </a:rPr>
              <a:t> 1977]) jest </a:t>
            </a:r>
            <a:r>
              <a:rPr lang="pl-PL" b="1" dirty="0">
                <a:effectLst/>
                <a:latin typeface="g_d0_f6"/>
              </a:rPr>
              <a:t>kanoniczną formą analizy głównych składowych</a:t>
            </a:r>
            <a:r>
              <a:rPr lang="pl-PL" dirty="0">
                <a:effectLst/>
                <a:latin typeface="g_d0_f6"/>
              </a:rPr>
              <a:t> (</a:t>
            </a:r>
            <a:r>
              <a:rPr lang="pl-PL" i="1" dirty="0">
                <a:effectLst/>
                <a:latin typeface="g_d0_f7"/>
              </a:rPr>
              <a:t>Principal Components Analysis </a:t>
            </a:r>
            <a:r>
              <a:rPr lang="pl-PL" dirty="0">
                <a:effectLst/>
                <a:latin typeface="g_d0_f6"/>
              </a:rPr>
              <a:t>–PCA) i należy do metod redukcji wymiarowości danych wielowymiarowych przez wprowadzenie mniejszej liczby nowych zmiennych, które wyjaśniają zmienność zmiennych pierwotnych z niewielką utratą informacji.</a:t>
            </a:r>
            <a:r>
              <a:rPr lang="pl-PL" dirty="0"/>
              <a:t> </a:t>
            </a:r>
            <a:br>
              <a:rPr lang="pl-PL" dirty="0"/>
            </a:b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895BBCD-0B05-FC18-AE64-6765DB246581}"/>
              </a:ext>
            </a:extLst>
          </p:cNvPr>
          <p:cNvSpPr txBox="1"/>
          <p:nvPr/>
        </p:nvSpPr>
        <p:spPr>
          <a:xfrm>
            <a:off x="1388197" y="1901970"/>
            <a:ext cx="97656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  <a:latin typeface="g_d0_f6"/>
              </a:rPr>
              <a:t>W analizie redundancji (RDA) wykorzystuje się dwa zbiory danych opisujące ten sam obiekt badania (np. Klasy jakości win: </a:t>
            </a:r>
            <a:r>
              <a:rPr lang="pl-PL" dirty="0">
                <a:effectLst/>
                <a:latin typeface="g_d0_f5"/>
              </a:rPr>
              <a:t>D = [X1, X2…</a:t>
            </a:r>
            <a:r>
              <a:rPr lang="pl-PL" dirty="0" err="1">
                <a:effectLst/>
                <a:latin typeface="g_d0_f5"/>
              </a:rPr>
              <a:t>Xm|</a:t>
            </a:r>
            <a:r>
              <a:rPr lang="pl-PL" dirty="0" err="1">
                <a:latin typeface="g_d0_f5"/>
              </a:rPr>
              <a:t>Y</a:t>
            </a:r>
            <a:r>
              <a:rPr lang="pl-PL" dirty="0">
                <a:effectLst/>
                <a:latin typeface="g_d0_f5"/>
              </a:rPr>
              <a:t>]</a:t>
            </a:r>
            <a:r>
              <a:rPr lang="pl-PL" dirty="0">
                <a:effectLst/>
                <a:latin typeface="g_d0_f6"/>
              </a:rPr>
              <a:t>. </a:t>
            </a:r>
          </a:p>
          <a:p>
            <a:endParaRPr lang="pl-PL" dirty="0">
              <a:latin typeface="g_d0_f6"/>
            </a:endParaRPr>
          </a:p>
          <a:p>
            <a:r>
              <a:rPr lang="pl-PL" dirty="0">
                <a:latin typeface="g_d0_f6"/>
              </a:rPr>
              <a:t>P</a:t>
            </a:r>
            <a:r>
              <a:rPr lang="pl-PL" dirty="0">
                <a:effectLst/>
                <a:latin typeface="g_d0_f6"/>
              </a:rPr>
              <a:t>ierwszych </a:t>
            </a:r>
            <a:r>
              <a:rPr lang="pl-PL" dirty="0">
                <a:effectLst/>
                <a:latin typeface="g_d0_f7"/>
              </a:rPr>
              <a:t>m </a:t>
            </a:r>
            <a:r>
              <a:rPr lang="pl-PL" dirty="0">
                <a:effectLst/>
                <a:latin typeface="g_d0_f6"/>
              </a:rPr>
              <a:t>kolumn reprezentuje zmienne niezależne (objaśniające), a </a:t>
            </a:r>
            <a:r>
              <a:rPr lang="pl-PL" dirty="0">
                <a:latin typeface="g_d0_f6"/>
              </a:rPr>
              <a:t>ostatnia</a:t>
            </a:r>
            <a:r>
              <a:rPr lang="pl-PL" dirty="0">
                <a:effectLst/>
                <a:latin typeface="g_d0_f7"/>
              </a:rPr>
              <a:t> </a:t>
            </a:r>
            <a:r>
              <a:rPr lang="pl-PL" dirty="0">
                <a:effectLst/>
                <a:latin typeface="g_d0_f6"/>
              </a:rPr>
              <a:t>kolumna – zmien</a:t>
            </a:r>
            <a:r>
              <a:rPr lang="pl-PL" dirty="0">
                <a:effectLst/>
                <a:latin typeface="g_d0_f8"/>
              </a:rPr>
              <a:t>ną</a:t>
            </a:r>
            <a:r>
              <a:rPr lang="pl-PL" dirty="0">
                <a:effectLst/>
                <a:latin typeface="g_d0_f6"/>
              </a:rPr>
              <a:t> zależną Y. </a:t>
            </a:r>
          </a:p>
          <a:p>
            <a:endParaRPr lang="pl-PL" dirty="0">
              <a:latin typeface="g_d0_f6"/>
            </a:endParaRPr>
          </a:p>
          <a:p>
            <a:r>
              <a:rPr lang="pl-PL" dirty="0">
                <a:effectLst/>
                <a:latin typeface="g_d0_f6"/>
              </a:rPr>
              <a:t>Analiza redundancji przeprowadzana jest w dwóch krokach. </a:t>
            </a:r>
          </a:p>
          <a:p>
            <a:endParaRPr lang="pl-PL" dirty="0">
              <a:latin typeface="g_d0_f6"/>
            </a:endParaRPr>
          </a:p>
          <a:p>
            <a:r>
              <a:rPr lang="pl-PL" dirty="0">
                <a:effectLst/>
                <a:latin typeface="g_d0_f6"/>
              </a:rPr>
              <a:t>Krok 1 polega na zbudowaniu wielowymiarowych modeli regresji liniowej </a:t>
            </a:r>
            <a:r>
              <a:rPr lang="pl-PL" dirty="0">
                <a:effectLst/>
                <a:latin typeface="g_d0_f5"/>
              </a:rPr>
              <a:t>Y </a:t>
            </a:r>
            <a:r>
              <a:rPr lang="pl-PL" dirty="0">
                <a:effectLst/>
                <a:latin typeface="g_d0_f6"/>
              </a:rPr>
              <a:t>względem </a:t>
            </a:r>
            <a:r>
              <a:rPr lang="pl-PL" dirty="0">
                <a:effectLst/>
                <a:latin typeface="g_d0_f5"/>
              </a:rPr>
              <a:t>X-ów</a:t>
            </a:r>
            <a:r>
              <a:rPr lang="pl-PL" dirty="0">
                <a:effectLst/>
                <a:latin typeface="g_d0_f6"/>
              </a:rPr>
              <a:t>, tak aby uzyskać macierz wartości teoretycznych </a:t>
            </a:r>
            <a:r>
              <a:rPr lang="pl-PL" dirty="0">
                <a:effectLst/>
                <a:latin typeface="g_d0_f10"/>
              </a:rPr>
              <a:t>ˆ</a:t>
            </a:r>
            <a:r>
              <a:rPr lang="pl-PL" dirty="0">
                <a:effectLst/>
                <a:latin typeface="g_d0_f11"/>
              </a:rPr>
              <a:t>Y </a:t>
            </a:r>
            <a:r>
              <a:rPr lang="pl-PL" dirty="0">
                <a:effectLst/>
                <a:latin typeface="g_d0_f6"/>
              </a:rPr>
              <a:t>. </a:t>
            </a:r>
          </a:p>
          <a:p>
            <a:endParaRPr lang="pl-PL" dirty="0">
              <a:latin typeface="g_d0_f6"/>
            </a:endParaRPr>
          </a:p>
          <a:p>
            <a:r>
              <a:rPr lang="pl-PL" dirty="0">
                <a:effectLst/>
                <a:latin typeface="g_d0_f6"/>
              </a:rPr>
              <a:t>W kroku 2 dla macierzy </a:t>
            </a:r>
            <a:r>
              <a:rPr lang="pl-PL" dirty="0">
                <a:effectLst/>
                <a:latin typeface="g_d0_f10"/>
              </a:rPr>
              <a:t>ˆ</a:t>
            </a:r>
            <a:r>
              <a:rPr lang="pl-PL" dirty="0">
                <a:effectLst/>
                <a:latin typeface="g_d0_f11"/>
              </a:rPr>
              <a:t>Y </a:t>
            </a:r>
            <a:r>
              <a:rPr lang="pl-PL" dirty="0">
                <a:effectLst/>
                <a:latin typeface="g_d0_f6"/>
              </a:rPr>
              <a:t>przeprowadzana jest analiza głównych składowych (PCA). </a:t>
            </a:r>
          </a:p>
          <a:p>
            <a:endParaRPr lang="pl-PL" dirty="0">
              <a:latin typeface="g_d0_f6"/>
            </a:endParaRPr>
          </a:p>
          <a:p>
            <a:r>
              <a:rPr lang="pl-PL" dirty="0">
                <a:effectLst/>
                <a:latin typeface="g_d0_f6"/>
              </a:rPr>
              <a:t>Uzyskane osie kanoniczne są liniowymi kombinacjami zmiennych objaśniających </a:t>
            </a:r>
            <a:r>
              <a:rPr lang="pl-PL" dirty="0">
                <a:effectLst/>
                <a:latin typeface="g_d0_f5"/>
              </a:rPr>
              <a:t>X</a:t>
            </a:r>
            <a:r>
              <a:rPr lang="pl-PL" dirty="0">
                <a:effectLst/>
                <a:latin typeface="g_d0_f6"/>
              </a:rPr>
              <a:t>. Zaletą analizy redundancji jest możliwość prezentacji graficznej uzyskanych wyników w przestrzeni dwuwymiarowej.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A2A4E8F-A067-4199-2263-122450EDBB14}"/>
              </a:ext>
            </a:extLst>
          </p:cNvPr>
          <p:cNvSpPr txBox="1"/>
          <p:nvPr/>
        </p:nvSpPr>
        <p:spPr>
          <a:xfrm>
            <a:off x="1563987" y="6173161"/>
            <a:ext cx="609750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Na podstawie: https://www.researchgate.net/publication/327076395_O_ZASTOSOWANIU_ANALIZY_REDUNDANCJI_DO_BADANIA_POZIOMU_PRZESTEPCZOSCI_PRZECIWKO_MIENIU_W_POLSCE_W_LATACH_2002-2015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2662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DCD87197-7953-3BE2-AE6D-818A2808EB19}"/>
              </a:ext>
            </a:extLst>
          </p:cNvPr>
          <p:cNvSpPr txBox="1"/>
          <p:nvPr/>
        </p:nvSpPr>
        <p:spPr>
          <a:xfrm>
            <a:off x="2218099" y="425513"/>
            <a:ext cx="71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C00000"/>
                </a:solidFill>
              </a:rPr>
              <a:t>ZADANIE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CD3D897-6702-CB2F-4E47-405A1EAE21EA}"/>
              </a:ext>
            </a:extLst>
          </p:cNvPr>
          <p:cNvSpPr txBox="1"/>
          <p:nvPr/>
        </p:nvSpPr>
        <p:spPr>
          <a:xfrm>
            <a:off x="1285592" y="1213164"/>
            <a:ext cx="9949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/>
              <a:t>Otwórz środowisko programistyczne dla języka R (</a:t>
            </a:r>
            <a:r>
              <a:rPr lang="pl-PL" dirty="0" err="1"/>
              <a:t>Rgui</a:t>
            </a:r>
            <a:r>
              <a:rPr lang="pl-PL" dirty="0"/>
              <a:t>, </a:t>
            </a:r>
            <a:r>
              <a:rPr lang="pl-PL" dirty="0" err="1"/>
              <a:t>Rstudio</a:t>
            </a:r>
            <a:r>
              <a:rPr lang="pl-PL" dirty="0"/>
              <a:t> lub inne)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Zapoznaj się z bazą danych </a:t>
            </a:r>
            <a:r>
              <a:rPr lang="pl-PL" b="1" dirty="0">
                <a:solidFill>
                  <a:srgbClr val="0070C0"/>
                </a:solidFill>
              </a:rPr>
              <a:t>wine.csv</a:t>
            </a:r>
          </a:p>
          <a:p>
            <a:pPr marL="342900" indent="-342900">
              <a:buAutoNum type="arabicPeriod"/>
            </a:pPr>
            <a:endParaRPr lang="pl-PL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pl-PL" dirty="0"/>
              <a:t>Przepisz podany niżej kod w R zwracając uwagę na poszczególne etapy analizy, ładowanie potrzebnych pakietów i uzyskiwanie </a:t>
            </a:r>
            <a:r>
              <a:rPr lang="pl-PL" dirty="0" err="1"/>
              <a:t>output</a:t>
            </a:r>
            <a:r>
              <a:rPr lang="pl-PL" dirty="0"/>
              <a:t>, w tym wizualizacji.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Kod i wyniki analizy zapakuj do pliku (</a:t>
            </a:r>
            <a:r>
              <a:rPr lang="pl-PL" dirty="0" err="1"/>
              <a:t>html</a:t>
            </a:r>
            <a:r>
              <a:rPr lang="pl-PL" dirty="0"/>
              <a:t>, pdf, inny) i prześlij do „Zadania” w TEAMS.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4E02695-CA5D-D31C-D7AB-DEFCA345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2" y="654679"/>
            <a:ext cx="7934325" cy="30861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EB7723D-9ADE-7F87-F848-7B30FB4CEC0C}"/>
              </a:ext>
            </a:extLst>
          </p:cNvPr>
          <p:cNvSpPr txBox="1"/>
          <p:nvPr/>
        </p:nvSpPr>
        <p:spPr>
          <a:xfrm>
            <a:off x="923453" y="316871"/>
            <a:ext cx="345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Ładowanie bazy danych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9DF2A86-858B-6BF3-0715-A1A86589A465}"/>
              </a:ext>
            </a:extLst>
          </p:cNvPr>
          <p:cNvSpPr txBox="1"/>
          <p:nvPr/>
        </p:nvSpPr>
        <p:spPr>
          <a:xfrm>
            <a:off x="190124" y="2037030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5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493BEDCE-137F-3191-74DB-A48CBFC6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9" y="1564221"/>
            <a:ext cx="11597018" cy="3729557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B202E487-576C-9715-2B20-FB3BD72235B0}"/>
              </a:ext>
            </a:extLst>
          </p:cNvPr>
          <p:cNvSpPr txBox="1"/>
          <p:nvPr/>
        </p:nvSpPr>
        <p:spPr>
          <a:xfrm>
            <a:off x="534154" y="778598"/>
            <a:ext cx="564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Statystyka głównych składowych (PCA)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9310B48-6C20-0BC6-7291-2312168287CA}"/>
              </a:ext>
            </a:extLst>
          </p:cNvPr>
          <p:cNvSpPr txBox="1"/>
          <p:nvPr/>
        </p:nvSpPr>
        <p:spPr>
          <a:xfrm>
            <a:off x="8292975" y="2761307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4F68E7D-FAA8-5EBB-165A-B043CB140636}"/>
              </a:ext>
            </a:extLst>
          </p:cNvPr>
          <p:cNvSpPr txBox="1"/>
          <p:nvPr/>
        </p:nvSpPr>
        <p:spPr>
          <a:xfrm>
            <a:off x="11591216" y="4888871"/>
            <a:ext cx="600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>
                <a:latin typeface="Consolas" panose="020B0609020204030204" pitchFamily="49" charset="0"/>
              </a:rPr>
              <a:t>ne</a:t>
            </a:r>
            <a:r>
              <a:rPr lang="pl-PL" sz="1000" dirty="0">
                <a:latin typeface="Consolas" panose="020B0609020204030204" pitchFamily="49" charset="0"/>
              </a:rPr>
              <a:t>”)</a:t>
            </a:r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2964EFD-D97D-2C25-1FB0-4D017B9C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64" y="1108596"/>
            <a:ext cx="9288855" cy="464080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198A8D1-BF48-33E5-7A32-354C1EAB4A32}"/>
              </a:ext>
            </a:extLst>
          </p:cNvPr>
          <p:cNvSpPr txBox="1"/>
          <p:nvPr/>
        </p:nvSpPr>
        <p:spPr>
          <a:xfrm>
            <a:off x="869132" y="380246"/>
            <a:ext cx="96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Ładowanie biblioteki </a:t>
            </a:r>
            <a:r>
              <a:rPr lang="pl-PL" dirty="0" err="1">
                <a:solidFill>
                  <a:srgbClr val="00B0F0"/>
                </a:solidFill>
              </a:rPr>
              <a:t>vegan</a:t>
            </a:r>
            <a:r>
              <a:rPr lang="pl-PL" dirty="0">
                <a:solidFill>
                  <a:srgbClr val="00B0F0"/>
                </a:solidFill>
              </a:rPr>
              <a:t> i niezbędnych pakietów do analizy RDA. Wyniki modelowania RDA (wartości własne RDA zmiennych, korelacja r</a:t>
            </a:r>
            <a:r>
              <a:rPr lang="pl-PL" baseline="30000" dirty="0">
                <a:solidFill>
                  <a:srgbClr val="00B0F0"/>
                </a:solidFill>
              </a:rPr>
              <a:t>2</a:t>
            </a:r>
            <a:r>
              <a:rPr lang="pl-PL" dirty="0">
                <a:solidFill>
                  <a:srgbClr val="00B0F0"/>
                </a:solidFill>
              </a:rPr>
              <a:t> z osią PC1 i całego modelu RDA )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D172F43-1BF2-052F-3792-F7FD03D26DF3}"/>
              </a:ext>
            </a:extLst>
          </p:cNvPr>
          <p:cNvSpPr txBox="1"/>
          <p:nvPr/>
        </p:nvSpPr>
        <p:spPr>
          <a:xfrm>
            <a:off x="379609" y="3684759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B3B96C2-8F94-1F0D-B90E-CF60E3B34437}"/>
              </a:ext>
            </a:extLst>
          </p:cNvPr>
          <p:cNvSpPr txBox="1"/>
          <p:nvPr/>
        </p:nvSpPr>
        <p:spPr>
          <a:xfrm>
            <a:off x="1312752" y="298764"/>
            <a:ext cx="627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Wykres osypiska RDA i miary modelu RDA (test permutacji, wariancja, </a:t>
            </a:r>
            <a:r>
              <a:rPr lang="pl-PL" dirty="0" err="1">
                <a:solidFill>
                  <a:srgbClr val="00B0F0"/>
                </a:solidFill>
              </a:rPr>
              <a:t>wspłczynnik</a:t>
            </a:r>
            <a:r>
              <a:rPr lang="pl-PL" dirty="0">
                <a:solidFill>
                  <a:srgbClr val="00B0F0"/>
                </a:solidFill>
              </a:rPr>
              <a:t> F i poziom istotności).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42BEA68-515C-FB3E-7381-110506CE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65" y="1047656"/>
            <a:ext cx="11534775" cy="25717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C2ED177-53FC-95C6-C8D0-18B67361B5CA}"/>
              </a:ext>
            </a:extLst>
          </p:cNvPr>
          <p:cNvSpPr txBox="1"/>
          <p:nvPr/>
        </p:nvSpPr>
        <p:spPr>
          <a:xfrm>
            <a:off x="0" y="1186003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0B6E50E-DCA0-CD75-8F71-5519F925204B}"/>
              </a:ext>
            </a:extLst>
          </p:cNvPr>
          <p:cNvSpPr txBox="1"/>
          <p:nvPr/>
        </p:nvSpPr>
        <p:spPr>
          <a:xfrm>
            <a:off x="0" y="2814117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338AC8-D00E-B2EA-158F-D8D86709326A}"/>
              </a:ext>
            </a:extLst>
          </p:cNvPr>
          <p:cNvSpPr txBox="1"/>
          <p:nvPr/>
        </p:nvSpPr>
        <p:spPr>
          <a:xfrm>
            <a:off x="1917071" y="3821554"/>
            <a:ext cx="7444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Diagnostyka modelu. Funkcja </a:t>
            </a:r>
            <a:r>
              <a:rPr lang="pl-PL" dirty="0" err="1">
                <a:solidFill>
                  <a:srgbClr val="00B0F0"/>
                </a:solidFill>
              </a:rPr>
              <a:t>vif.cca</a:t>
            </a:r>
            <a:r>
              <a:rPr lang="pl-PL" dirty="0">
                <a:solidFill>
                  <a:srgbClr val="00B0F0"/>
                </a:solidFill>
              </a:rPr>
              <a:t> podaje współczynniki inflacji wariancji dla każdej zmiennej w modelu. Powinny być &lt; 10.. 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5909CF0-5AD3-8F8E-0C4E-39F2A7C5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87" y="4588976"/>
            <a:ext cx="4876800" cy="2057400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D167095-76D0-0970-CFAE-304958CEA5FA}"/>
              </a:ext>
            </a:extLst>
          </p:cNvPr>
          <p:cNvSpPr txBox="1"/>
          <p:nvPr/>
        </p:nvSpPr>
        <p:spPr>
          <a:xfrm>
            <a:off x="237442" y="5248344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7A983B67-EA72-2E2D-C2D3-0AF6C0F6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52" y="6249298"/>
            <a:ext cx="9048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11B65FB-9A19-9EB9-4698-D69C6033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54" y="1078494"/>
            <a:ext cx="6734175" cy="2057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3819E47-297F-513F-A668-F87337A49541}"/>
              </a:ext>
            </a:extLst>
          </p:cNvPr>
          <p:cNvSpPr txBox="1"/>
          <p:nvPr/>
        </p:nvSpPr>
        <p:spPr>
          <a:xfrm>
            <a:off x="1448554" y="271604"/>
            <a:ext cx="707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F0"/>
                </a:solidFill>
              </a:rPr>
              <a:t>Wykres osi współrzędnych i ordynacji RDA oraz histogramy poszczególnych ordynacji RDA1 - ….RDA13 (zamieść tylko 2 pierwsze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69CA70B-8EBE-EBD2-E769-BFFADE925993}"/>
              </a:ext>
            </a:extLst>
          </p:cNvPr>
          <p:cNvSpPr txBox="1"/>
          <p:nvPr/>
        </p:nvSpPr>
        <p:spPr>
          <a:xfrm>
            <a:off x="435981" y="2251622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F45C00-1401-0353-148E-B90A11415BEF}"/>
              </a:ext>
            </a:extLst>
          </p:cNvPr>
          <p:cNvSpPr txBox="1"/>
          <p:nvPr/>
        </p:nvSpPr>
        <p:spPr>
          <a:xfrm>
            <a:off x="469508" y="2693758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23CAE2E-BF7E-478A-7EA4-B67ED6BA163B}"/>
              </a:ext>
            </a:extLst>
          </p:cNvPr>
          <p:cNvSpPr txBox="1"/>
          <p:nvPr/>
        </p:nvSpPr>
        <p:spPr>
          <a:xfrm>
            <a:off x="499992" y="1078494"/>
            <a:ext cx="9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523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9F39B6-7C11-4A72-815F-296AB0E377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47EDA-C8B7-42E4-87FB-5FFDE3537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C0731-F7AD-4EA7-A2AB-AD13B3C73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13fa07-d397-4831-b286-f81540cf0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398</Words>
  <Application>Microsoft Office PowerPoint</Application>
  <PresentationFormat>Panoramiczny</PresentationFormat>
  <Paragraphs>38</Paragraphs>
  <Slides>7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8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Marek Kruk</cp:lastModifiedBy>
  <cp:revision>5</cp:revision>
  <dcterms:created xsi:type="dcterms:W3CDTF">2024-11-19T17:56:30Z</dcterms:created>
  <dcterms:modified xsi:type="dcterms:W3CDTF">2024-11-20T16:02:15Z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