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59" r:id="rId8"/>
    <p:sldId id="260" r:id="rId9"/>
    <p:sldId id="261" r:id="rId10"/>
    <p:sldId id="262" r:id="rId11"/>
    <p:sldId id="263" r:id="rId12"/>
    <p:sldId id="264" r:id="rId13"/>
    <p:sldId id="265" r:id="rId14"/>
    <p:sldId id="266" r:id="rId15"/>
    <p:sldId id="26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0BA6BA-84A1-C4A7-7964-20DA25B8729C}"/>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8514BE87-06F9-B0D7-E460-ECC66667F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A71DB98B-F8A7-5E75-6396-003614505A1B}"/>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5" name="Symbol zastępczy stopki 4">
            <a:extLst>
              <a:ext uri="{FF2B5EF4-FFF2-40B4-BE49-F238E27FC236}">
                <a16:creationId xmlns:a16="http://schemas.microsoft.com/office/drawing/2014/main" id="{51D0ACFC-377C-3956-74C7-F0B36E64B7C0}"/>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7560516A-FFE2-8D23-A9E6-48601411BA1A}"/>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70767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BDF8B0-1396-92E0-0616-50F46D654E5B}"/>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D18F40C6-FCDE-E662-AD96-99F6580B69D5}"/>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A7BD15C6-8E70-180F-2D3A-7D3916401EDB}"/>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5" name="Symbol zastępczy stopki 4">
            <a:extLst>
              <a:ext uri="{FF2B5EF4-FFF2-40B4-BE49-F238E27FC236}">
                <a16:creationId xmlns:a16="http://schemas.microsoft.com/office/drawing/2014/main" id="{C65B0434-840F-A5CC-4F5E-71612C13A9F6}"/>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8DE5F951-96B4-EEEC-86AF-9C7CD8F15BB3}"/>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159828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3146A45A-318B-EDD1-755B-D15D8345DC6D}"/>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4D93A1B5-F5F1-BC69-F6DB-FB8DBF6428DB}"/>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6B205567-57AF-C3F0-C86E-E70EF555DC89}"/>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5" name="Symbol zastępczy stopki 4">
            <a:extLst>
              <a:ext uri="{FF2B5EF4-FFF2-40B4-BE49-F238E27FC236}">
                <a16:creationId xmlns:a16="http://schemas.microsoft.com/office/drawing/2014/main" id="{DE2260F7-1823-3762-5D0A-6A3DFF665DA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790B5F5A-183D-A3DC-3BA1-710BE11D9834}"/>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24633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419A25-6D66-6DB7-C6D5-939BC899802B}"/>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FCF6E0D9-96C8-3086-8E4F-7C9FD353549E}"/>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736E4121-55F7-5160-0067-D8F991A8B74C}"/>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5" name="Symbol zastępczy stopki 4">
            <a:extLst>
              <a:ext uri="{FF2B5EF4-FFF2-40B4-BE49-F238E27FC236}">
                <a16:creationId xmlns:a16="http://schemas.microsoft.com/office/drawing/2014/main" id="{7DA4FAA3-E42B-DD00-C555-8E6E8BF75BDB}"/>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0700E71F-4520-8C3A-B045-6D69DB455DCD}"/>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45645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5E66F8B-3720-E7A5-73CB-D5F2F0462AB9}"/>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11B5CC76-918E-DFDB-7DD0-C9A0D91F7E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084C2FA-EC98-CBD8-DE1A-8D1FC637F7F3}"/>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5" name="Symbol zastępczy stopki 4">
            <a:extLst>
              <a:ext uri="{FF2B5EF4-FFF2-40B4-BE49-F238E27FC236}">
                <a16:creationId xmlns:a16="http://schemas.microsoft.com/office/drawing/2014/main" id="{1F7DC31D-F792-7103-D182-E080C0F89396}"/>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6C8FEA6B-8C69-FD29-8CD9-DD6D81FD9148}"/>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95537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1086BA-8DEB-87A5-CA08-0115BE8F0A4D}"/>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9C0B3680-FB27-C8CA-33C9-397C35B6CC14}"/>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35783900-B9D7-8B76-6AC7-9E3792A07288}"/>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0DF21DF1-6812-AFAB-F518-53EB2A1BFDD5}"/>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6" name="Symbol zastępczy stopki 5">
            <a:extLst>
              <a:ext uri="{FF2B5EF4-FFF2-40B4-BE49-F238E27FC236}">
                <a16:creationId xmlns:a16="http://schemas.microsoft.com/office/drawing/2014/main" id="{B1A0C21A-B4CA-4499-49DF-0343756402F4}"/>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2847DEB6-36D3-3DE0-BD3E-137281F4DA66}"/>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62235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C2A2BA-ED21-1F93-8AF8-CE314A472262}"/>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A73C19A4-CA6D-B0DE-4980-799357A780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DCD622DB-4815-76C6-5BA4-F3341199C8CC}"/>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7CBD831B-1848-BCD7-A7CD-F391B7D478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0FE1D128-403B-890E-5793-BB219B81F8CF}"/>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186D0ACC-4D61-BF1F-280A-04035F52AE6C}"/>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8" name="Symbol zastępczy stopki 7">
            <a:extLst>
              <a:ext uri="{FF2B5EF4-FFF2-40B4-BE49-F238E27FC236}">
                <a16:creationId xmlns:a16="http://schemas.microsoft.com/office/drawing/2014/main" id="{9E0883FC-1ECF-2EB8-6DA0-B49882D43F26}"/>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0BA95CBD-5A82-4BAD-CD9C-2ED32DF9BC4A}"/>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3394970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3750C0D-C695-0EDA-5830-6735C2670830}"/>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216ED6C9-BCCE-DD08-644B-160EDD9ABCD7}"/>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4" name="Symbol zastępczy stopki 3">
            <a:extLst>
              <a:ext uri="{FF2B5EF4-FFF2-40B4-BE49-F238E27FC236}">
                <a16:creationId xmlns:a16="http://schemas.microsoft.com/office/drawing/2014/main" id="{8299385B-EE42-31AE-ACB4-6D5C2F63310E}"/>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ED09EF0A-AA38-4BC5-FA64-AA7296AA91C2}"/>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26559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19484F27-E72C-1515-8014-621898496E08}"/>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3" name="Symbol zastępczy stopki 2">
            <a:extLst>
              <a:ext uri="{FF2B5EF4-FFF2-40B4-BE49-F238E27FC236}">
                <a16:creationId xmlns:a16="http://schemas.microsoft.com/office/drawing/2014/main" id="{8DC772B9-BF7A-4092-2B8D-F36ECD0872D8}"/>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E731790C-8A77-BB2D-2AD1-2BAADE9EE008}"/>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971282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2FDF98-BFB1-270F-07B4-29E46EABC05D}"/>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4FF1A251-3FBB-15E5-4C83-05BC8E659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27C86850-181F-D9D4-8CF4-B06BC7282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B045CAB1-3A07-FCC6-8108-29812BD7FF76}"/>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6" name="Symbol zastępczy stopki 5">
            <a:extLst>
              <a:ext uri="{FF2B5EF4-FFF2-40B4-BE49-F238E27FC236}">
                <a16:creationId xmlns:a16="http://schemas.microsoft.com/office/drawing/2014/main" id="{AF24A05C-D982-69A4-A40C-268C5D3FE413}"/>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1747328D-7686-7825-04C1-9CC126051929}"/>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593383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2969E7-1154-1D97-7ECC-48D61AF81691}"/>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8600939B-7ABB-137A-9022-11DD8F86C6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0DEADC96-CE8A-00ED-9B27-DD69C7A77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F5DF104-E828-3562-994C-9BD2F2550090}"/>
              </a:ext>
            </a:extLst>
          </p:cNvPr>
          <p:cNvSpPr>
            <a:spLocks noGrp="1"/>
          </p:cNvSpPr>
          <p:nvPr>
            <p:ph type="dt" sz="half" idx="10"/>
          </p:nvPr>
        </p:nvSpPr>
        <p:spPr/>
        <p:txBody>
          <a:bodyPr/>
          <a:lstStyle/>
          <a:p>
            <a:fld id="{306EC8FB-74C2-4767-963E-894D3045A6D3}" type="datetimeFigureOut">
              <a:rPr lang="en-GB" smtClean="0"/>
              <a:t>06/12/2024</a:t>
            </a:fld>
            <a:endParaRPr lang="en-GB"/>
          </a:p>
        </p:txBody>
      </p:sp>
      <p:sp>
        <p:nvSpPr>
          <p:cNvPr id="6" name="Symbol zastępczy stopki 5">
            <a:extLst>
              <a:ext uri="{FF2B5EF4-FFF2-40B4-BE49-F238E27FC236}">
                <a16:creationId xmlns:a16="http://schemas.microsoft.com/office/drawing/2014/main" id="{5B813F75-566D-CD35-C494-41D4773E2988}"/>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994E6864-AA7A-A000-0F53-A1EDA6897E53}"/>
              </a:ext>
            </a:extLst>
          </p:cNvPr>
          <p:cNvSpPr>
            <a:spLocks noGrp="1"/>
          </p:cNvSpPr>
          <p:nvPr>
            <p:ph type="sldNum" sz="quarter" idx="12"/>
          </p:nvPr>
        </p:nvSpPr>
        <p:spPr/>
        <p:txBody>
          <a:bodyPr/>
          <a:lstStyle/>
          <a:p>
            <a:fld id="{9E81606D-2370-40F9-89B7-8C2066486BB1}" type="slidenum">
              <a:rPr lang="en-GB" smtClean="0"/>
              <a:t>‹#›</a:t>
            </a:fld>
            <a:endParaRPr lang="en-GB"/>
          </a:p>
        </p:txBody>
      </p:sp>
    </p:spTree>
    <p:extLst>
      <p:ext uri="{BB962C8B-B14F-4D97-AF65-F5344CB8AC3E}">
        <p14:creationId xmlns:p14="http://schemas.microsoft.com/office/powerpoint/2010/main" val="79230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D9BDB1FD-CEC3-2A9D-16DA-658FC24513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FF138393-686B-49F7-1820-2431713F8C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851A4BD8-FC23-8F6A-3CD9-E73A20434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6EC8FB-74C2-4767-963E-894D3045A6D3}" type="datetimeFigureOut">
              <a:rPr lang="en-GB" smtClean="0"/>
              <a:t>06/12/2024</a:t>
            </a:fld>
            <a:endParaRPr lang="en-GB"/>
          </a:p>
        </p:txBody>
      </p:sp>
      <p:sp>
        <p:nvSpPr>
          <p:cNvPr id="5" name="Symbol zastępczy stopki 4">
            <a:extLst>
              <a:ext uri="{FF2B5EF4-FFF2-40B4-BE49-F238E27FC236}">
                <a16:creationId xmlns:a16="http://schemas.microsoft.com/office/drawing/2014/main" id="{175AF7E1-A6FA-182B-1566-41BF572E3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ymbol zastępczy numeru slajdu 5">
            <a:extLst>
              <a:ext uri="{FF2B5EF4-FFF2-40B4-BE49-F238E27FC236}">
                <a16:creationId xmlns:a16="http://schemas.microsoft.com/office/drawing/2014/main" id="{733DB48C-12F6-C97E-ABC1-B83602362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81606D-2370-40F9-89B7-8C2066486BB1}" type="slidenum">
              <a:rPr lang="en-GB" smtClean="0"/>
              <a:t>‹#›</a:t>
            </a:fld>
            <a:endParaRPr lang="en-GB"/>
          </a:p>
        </p:txBody>
      </p:sp>
    </p:spTree>
    <p:extLst>
      <p:ext uri="{BB962C8B-B14F-4D97-AF65-F5344CB8AC3E}">
        <p14:creationId xmlns:p14="http://schemas.microsoft.com/office/powerpoint/2010/main" val="1056877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D8C60497-9AA3-E3E6-7DBD-34D3CDEC5E9C}"/>
              </a:ext>
            </a:extLst>
          </p:cNvPr>
          <p:cNvPicPr>
            <a:picLocks noChangeAspect="1"/>
          </p:cNvPicPr>
          <p:nvPr/>
        </p:nvPicPr>
        <p:blipFill>
          <a:blip r:embed="rId2"/>
          <a:stretch>
            <a:fillRect/>
          </a:stretch>
        </p:blipFill>
        <p:spPr>
          <a:xfrm>
            <a:off x="2862262" y="1776412"/>
            <a:ext cx="6467475" cy="3305175"/>
          </a:xfrm>
          <a:prstGeom prst="rect">
            <a:avLst/>
          </a:prstGeom>
        </p:spPr>
      </p:pic>
    </p:spTree>
    <p:extLst>
      <p:ext uri="{BB962C8B-B14F-4D97-AF65-F5344CB8AC3E}">
        <p14:creationId xmlns:p14="http://schemas.microsoft.com/office/powerpoint/2010/main" val="1814861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B199779E-5D94-8CBB-B6AC-377AE8FA4D02}"/>
              </a:ext>
            </a:extLst>
          </p:cNvPr>
          <p:cNvPicPr>
            <a:picLocks noChangeAspect="1"/>
          </p:cNvPicPr>
          <p:nvPr/>
        </p:nvPicPr>
        <p:blipFill>
          <a:blip r:embed="rId2"/>
          <a:stretch>
            <a:fillRect/>
          </a:stretch>
        </p:blipFill>
        <p:spPr>
          <a:xfrm>
            <a:off x="250479" y="2897079"/>
            <a:ext cx="8603810" cy="2759537"/>
          </a:xfrm>
          <a:prstGeom prst="rect">
            <a:avLst/>
          </a:prstGeom>
        </p:spPr>
      </p:pic>
      <p:sp>
        <p:nvSpPr>
          <p:cNvPr id="4" name="pole tekstowe 3">
            <a:extLst>
              <a:ext uri="{FF2B5EF4-FFF2-40B4-BE49-F238E27FC236}">
                <a16:creationId xmlns:a16="http://schemas.microsoft.com/office/drawing/2014/main" id="{314F21A3-775E-3884-AD20-BC23BF7234FC}"/>
              </a:ext>
            </a:extLst>
          </p:cNvPr>
          <p:cNvSpPr txBox="1"/>
          <p:nvPr/>
        </p:nvSpPr>
        <p:spPr>
          <a:xfrm>
            <a:off x="8755243" y="4138347"/>
            <a:ext cx="321870" cy="276999"/>
          </a:xfrm>
          <a:prstGeom prst="rect">
            <a:avLst/>
          </a:prstGeom>
          <a:noFill/>
        </p:spPr>
        <p:txBody>
          <a:bodyPr wrap="square" rtlCol="0">
            <a:spAutoFit/>
          </a:bodyPr>
          <a:lstStyle/>
          <a:p>
            <a:r>
              <a:rPr lang="pl-PL" sz="1200" dirty="0">
                <a:solidFill>
                  <a:srgbClr val="92D050"/>
                </a:solidFill>
              </a:rPr>
              <a:t>])</a:t>
            </a:r>
            <a:endParaRPr lang="en-GB" sz="1200" dirty="0">
              <a:solidFill>
                <a:srgbClr val="92D050"/>
              </a:solidFill>
            </a:endParaRPr>
          </a:p>
        </p:txBody>
      </p:sp>
      <p:sp>
        <p:nvSpPr>
          <p:cNvPr id="6" name="pole tekstowe 5">
            <a:extLst>
              <a:ext uri="{FF2B5EF4-FFF2-40B4-BE49-F238E27FC236}">
                <a16:creationId xmlns:a16="http://schemas.microsoft.com/office/drawing/2014/main" id="{D3F43A85-091A-8F34-C4A2-9C02E9239F75}"/>
              </a:ext>
            </a:extLst>
          </p:cNvPr>
          <p:cNvSpPr txBox="1"/>
          <p:nvPr/>
        </p:nvSpPr>
        <p:spPr>
          <a:xfrm>
            <a:off x="407406" y="143184"/>
            <a:ext cx="11534115" cy="2753895"/>
          </a:xfrm>
          <a:prstGeom prst="rect">
            <a:avLst/>
          </a:prstGeom>
          <a:noFill/>
        </p:spPr>
        <p:txBody>
          <a:bodyPr wrap="square">
            <a:spAutoFit/>
          </a:bodyPr>
          <a:lstStyle/>
          <a:p>
            <a:pPr algn="l">
              <a:lnSpc>
                <a:spcPts val="2700"/>
              </a:lnSpc>
            </a:pPr>
            <a:r>
              <a:rPr lang="pl-PL" sz="1400" b="0" i="0" dirty="0">
                <a:solidFill>
                  <a:srgbClr val="383838"/>
                </a:solidFill>
                <a:effectLst/>
                <a:latin typeface="Inter"/>
              </a:rPr>
              <a:t>Poniżej przedstawiono dwa najczęściej stosowane testy stacjonarne pierwiastka jednostkowego:</a:t>
            </a:r>
          </a:p>
          <a:p>
            <a:pPr algn="l"/>
            <a:r>
              <a:rPr lang="pl-PL" b="0" i="0" dirty="0">
                <a:solidFill>
                  <a:srgbClr val="00B0F0"/>
                </a:solidFill>
                <a:effectLst/>
                <a:latin typeface="Inter"/>
              </a:rPr>
              <a:t>Test ADF (Rozszerzony Test </a:t>
            </a:r>
            <a:r>
              <a:rPr lang="pl-PL" b="0" i="0" dirty="0" err="1">
                <a:solidFill>
                  <a:srgbClr val="00B0F0"/>
                </a:solidFill>
                <a:effectLst/>
                <a:latin typeface="Inter"/>
              </a:rPr>
              <a:t>Dickeya</a:t>
            </a:r>
            <a:r>
              <a:rPr lang="pl-PL" b="0" i="0" dirty="0">
                <a:solidFill>
                  <a:srgbClr val="00B0F0"/>
                </a:solidFill>
                <a:effectLst/>
                <a:latin typeface="Inter"/>
              </a:rPr>
              <a:t> Fullera)</a:t>
            </a:r>
          </a:p>
          <a:p>
            <a:pPr algn="l">
              <a:lnSpc>
                <a:spcPts val="2700"/>
              </a:lnSpc>
            </a:pPr>
            <a:r>
              <a:rPr lang="pl-PL" sz="1400" b="0" i="0" dirty="0">
                <a:solidFill>
                  <a:srgbClr val="383838"/>
                </a:solidFill>
                <a:effectLst/>
                <a:latin typeface="Inter"/>
              </a:rPr>
              <a:t>Test </a:t>
            </a:r>
            <a:r>
              <a:rPr lang="pl-PL" sz="1400" b="0" i="0" dirty="0" err="1">
                <a:solidFill>
                  <a:srgbClr val="383838"/>
                </a:solidFill>
                <a:effectLst/>
                <a:latin typeface="Inter"/>
              </a:rPr>
              <a:t>Dickeya</a:t>
            </a:r>
            <a:r>
              <a:rPr lang="pl-PL" sz="1400" b="0" i="0" dirty="0">
                <a:solidFill>
                  <a:srgbClr val="383838"/>
                </a:solidFill>
                <a:effectLst/>
                <a:latin typeface="Inter"/>
              </a:rPr>
              <a:t> Fullera jest jednym z najpopularniejszych testów statystycznych. Można go użyć do określenia obecności pierwiastka jednostkowego w szeregu, a tym samym pomóc nam zrozumieć, czy szereg jest stacjonarny, czy nie. Hipotezą zerową i alternatywną tego testu są:</a:t>
            </a:r>
          </a:p>
          <a:p>
            <a:pPr algn="l">
              <a:lnSpc>
                <a:spcPts val="2700"/>
              </a:lnSpc>
            </a:pPr>
            <a:r>
              <a:rPr lang="pl-PL" sz="1400" b="1" i="0" dirty="0">
                <a:solidFill>
                  <a:srgbClr val="383838"/>
                </a:solidFill>
                <a:effectLst/>
                <a:latin typeface="Inter"/>
              </a:rPr>
              <a:t>Hipoteza zerowa</a:t>
            </a:r>
            <a:r>
              <a:rPr lang="pl-PL" sz="1400" b="0" i="0" dirty="0">
                <a:solidFill>
                  <a:srgbClr val="383838"/>
                </a:solidFill>
                <a:effectLst/>
                <a:latin typeface="Inter"/>
              </a:rPr>
              <a:t> : szereg ma pierwiastek jednostkowy (wartość a = 1)</a:t>
            </a:r>
          </a:p>
          <a:p>
            <a:pPr algn="l">
              <a:lnSpc>
                <a:spcPts val="2700"/>
              </a:lnSpc>
            </a:pPr>
            <a:r>
              <a:rPr lang="pl-PL" sz="1400" b="1" i="0" dirty="0">
                <a:solidFill>
                  <a:srgbClr val="383838"/>
                </a:solidFill>
                <a:effectLst/>
                <a:latin typeface="Inter"/>
              </a:rPr>
              <a:t>Hipoteza alternatywna</a:t>
            </a:r>
            <a:r>
              <a:rPr lang="pl-PL" sz="1400" b="0" i="0" dirty="0">
                <a:solidFill>
                  <a:srgbClr val="383838"/>
                </a:solidFill>
                <a:effectLst/>
                <a:latin typeface="Inter"/>
              </a:rPr>
              <a:t> : szereg nie ma pierwiastka jednostkowego.</a:t>
            </a:r>
          </a:p>
          <a:p>
            <a:pPr algn="l">
              <a:lnSpc>
                <a:spcPts val="2700"/>
              </a:lnSpc>
            </a:pPr>
            <a:r>
              <a:rPr lang="pl-PL" sz="1400" b="0" i="0" dirty="0">
                <a:solidFill>
                  <a:srgbClr val="383838"/>
                </a:solidFill>
                <a:effectLst/>
                <a:latin typeface="Inter"/>
              </a:rPr>
              <a:t>Jeśli nie uda nam się odrzucić hipotezy zerowej, możemy powiedzieć, że szereg jest niestacjonarny. Oznacza to, że szereg może być liniowy lub różnicowo stacjonarny (więcej o różnicowo stacjonarnym szeregu dowiemy się w następnej sekcji).</a:t>
            </a:r>
          </a:p>
        </p:txBody>
      </p:sp>
      <p:sp>
        <p:nvSpPr>
          <p:cNvPr id="13" name="pole tekstowe 12">
            <a:extLst>
              <a:ext uri="{FF2B5EF4-FFF2-40B4-BE49-F238E27FC236}">
                <a16:creationId xmlns:a16="http://schemas.microsoft.com/office/drawing/2014/main" id="{99074949-D262-E607-1913-B8AFFFF8753D}"/>
              </a:ext>
            </a:extLst>
          </p:cNvPr>
          <p:cNvSpPr txBox="1"/>
          <p:nvPr/>
        </p:nvSpPr>
        <p:spPr>
          <a:xfrm>
            <a:off x="407406" y="5658740"/>
            <a:ext cx="11054281" cy="1054135"/>
          </a:xfrm>
          <a:prstGeom prst="rect">
            <a:avLst/>
          </a:prstGeom>
          <a:noFill/>
        </p:spPr>
        <p:txBody>
          <a:bodyPr wrap="square">
            <a:spAutoFit/>
          </a:bodyPr>
          <a:lstStyle/>
          <a:p>
            <a:pPr algn="l">
              <a:lnSpc>
                <a:spcPts val="1500"/>
              </a:lnSpc>
            </a:pPr>
            <a:r>
              <a:rPr lang="pl-PL" sz="1400" b="1" i="0" dirty="0">
                <a:solidFill>
                  <a:srgbClr val="383838"/>
                </a:solidFill>
                <a:effectLst/>
                <a:latin typeface="Inter"/>
              </a:rPr>
              <a:t>Test stacjonarności</a:t>
            </a:r>
            <a:r>
              <a:rPr lang="pl-PL" sz="1400" b="0" i="0" dirty="0">
                <a:solidFill>
                  <a:srgbClr val="383838"/>
                </a:solidFill>
                <a:effectLst/>
                <a:latin typeface="Inter"/>
              </a:rPr>
              <a:t> </a:t>
            </a:r>
            <a:r>
              <a:rPr lang="pl-PL" sz="1400" b="1" i="0" dirty="0" err="1">
                <a:solidFill>
                  <a:srgbClr val="383838"/>
                </a:solidFill>
                <a:effectLst/>
                <a:latin typeface="Inter"/>
              </a:rPr>
              <a:t>adf</a:t>
            </a:r>
            <a:r>
              <a:rPr lang="pl-PL" sz="1400" b="0" i="0" dirty="0">
                <a:solidFill>
                  <a:srgbClr val="383838"/>
                </a:solidFill>
                <a:effectLst/>
                <a:latin typeface="Inter"/>
              </a:rPr>
              <a:t>: Jeśli statystyka testowa jest mniejsza od wartości krytycznej, możemy odrzucić hipotezę zerową (czyli seria jest stacjonarna). Jeśli statystyka testowa jest większa od wartości krytycznej, nie możemy odrzucić hipotezy zerowej (co oznacza, że ​​seria nie jest stacjonarna).</a:t>
            </a:r>
          </a:p>
          <a:p>
            <a:pPr algn="l">
              <a:lnSpc>
                <a:spcPts val="1500"/>
              </a:lnSpc>
            </a:pPr>
            <a:endParaRPr lang="pl-PL" sz="1400" b="0" i="0" dirty="0">
              <a:solidFill>
                <a:srgbClr val="383838"/>
              </a:solidFill>
              <a:effectLst/>
              <a:latin typeface="Inter"/>
            </a:endParaRPr>
          </a:p>
          <a:p>
            <a:pPr algn="l">
              <a:lnSpc>
                <a:spcPts val="1500"/>
              </a:lnSpc>
            </a:pPr>
            <a:r>
              <a:rPr lang="pl-PL" sz="1400" b="0" i="1" dirty="0">
                <a:solidFill>
                  <a:srgbClr val="383838"/>
                </a:solidFill>
                <a:effectLst/>
                <a:latin typeface="Inter"/>
              </a:rPr>
              <a:t>W naszym powyższym przykładzie statystyka testu &gt; wartość krytyczna, co oznacza, że ​​seria nie jest stacjonarna. Potwierdza to naszą pierwotną obserwację, którą początkowo widzieliśmy w teście wizualnym.</a:t>
            </a:r>
          </a:p>
        </p:txBody>
      </p:sp>
      <p:pic>
        <p:nvPicPr>
          <p:cNvPr id="5" name="Obraz 4">
            <a:extLst>
              <a:ext uri="{FF2B5EF4-FFF2-40B4-BE49-F238E27FC236}">
                <a16:creationId xmlns:a16="http://schemas.microsoft.com/office/drawing/2014/main" id="{7F01356B-5AA1-285F-E2FA-ED2C135F5417}"/>
              </a:ext>
            </a:extLst>
          </p:cNvPr>
          <p:cNvPicPr>
            <a:picLocks noChangeAspect="1"/>
          </p:cNvPicPr>
          <p:nvPr/>
        </p:nvPicPr>
        <p:blipFill>
          <a:blip r:embed="rId3"/>
          <a:stretch>
            <a:fillRect/>
          </a:stretch>
        </p:blipFill>
        <p:spPr>
          <a:xfrm>
            <a:off x="8953500" y="3503518"/>
            <a:ext cx="3238500" cy="1533525"/>
          </a:xfrm>
          <a:prstGeom prst="rect">
            <a:avLst/>
          </a:prstGeom>
        </p:spPr>
      </p:pic>
    </p:spTree>
    <p:extLst>
      <p:ext uri="{BB962C8B-B14F-4D97-AF65-F5344CB8AC3E}">
        <p14:creationId xmlns:p14="http://schemas.microsoft.com/office/powerpoint/2010/main" val="71053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9F5B6715-65D0-8C48-D9DC-497C551D6615}"/>
              </a:ext>
            </a:extLst>
          </p:cNvPr>
          <p:cNvSpPr txBox="1"/>
          <p:nvPr/>
        </p:nvSpPr>
        <p:spPr>
          <a:xfrm>
            <a:off x="479833" y="131728"/>
            <a:ext cx="11416420" cy="3229089"/>
          </a:xfrm>
          <a:prstGeom prst="rect">
            <a:avLst/>
          </a:prstGeom>
          <a:noFill/>
        </p:spPr>
        <p:txBody>
          <a:bodyPr wrap="square">
            <a:spAutoFit/>
          </a:bodyPr>
          <a:lstStyle/>
          <a:p>
            <a:pPr algn="l"/>
            <a:r>
              <a:rPr lang="pl-PL" sz="2400" b="0" i="0" dirty="0">
                <a:solidFill>
                  <a:srgbClr val="00B0F0"/>
                </a:solidFill>
                <a:effectLst/>
                <a:latin typeface="Inter"/>
              </a:rPr>
              <a:t>Test KPSS (</a:t>
            </a:r>
            <a:r>
              <a:rPr lang="pl-PL" sz="2400" b="0" i="0" dirty="0" err="1">
                <a:solidFill>
                  <a:srgbClr val="00B0F0"/>
                </a:solidFill>
                <a:effectLst/>
                <a:latin typeface="Inter"/>
              </a:rPr>
              <a:t>Kwiatkowskiego-Phillipsa-Schmidta-Shina</a:t>
            </a:r>
            <a:r>
              <a:rPr lang="pl-PL" sz="2400" b="0" i="0" dirty="0">
                <a:solidFill>
                  <a:srgbClr val="00B0F0"/>
                </a:solidFill>
                <a:effectLst/>
                <a:latin typeface="Inter"/>
              </a:rPr>
              <a:t>)</a:t>
            </a:r>
          </a:p>
          <a:p>
            <a:pPr algn="l"/>
            <a:endParaRPr lang="pl-PL" sz="2400" b="0" i="0" dirty="0">
              <a:solidFill>
                <a:srgbClr val="00B0F0"/>
              </a:solidFill>
              <a:effectLst/>
              <a:latin typeface="Inter"/>
            </a:endParaRPr>
          </a:p>
          <a:p>
            <a:pPr algn="l">
              <a:lnSpc>
                <a:spcPts val="2700"/>
              </a:lnSpc>
            </a:pPr>
            <a:r>
              <a:rPr lang="pl-PL" sz="1600" b="0" i="0" dirty="0">
                <a:solidFill>
                  <a:srgbClr val="383838"/>
                </a:solidFill>
                <a:effectLst/>
                <a:latin typeface="Inter"/>
              </a:rPr>
              <a:t>KPSS to kolejny test sprawdzający stacjonarność szeregu czasowego (nieco mniej popularny niż test </a:t>
            </a:r>
            <a:r>
              <a:rPr lang="pl-PL" sz="1600" b="0" i="0" dirty="0" err="1">
                <a:solidFill>
                  <a:srgbClr val="383838"/>
                </a:solidFill>
                <a:effectLst/>
                <a:latin typeface="Inter"/>
              </a:rPr>
              <a:t>Dickeya</a:t>
            </a:r>
            <a:r>
              <a:rPr lang="pl-PL" sz="1600" b="0" i="0" dirty="0">
                <a:solidFill>
                  <a:srgbClr val="383838"/>
                </a:solidFill>
                <a:effectLst/>
                <a:latin typeface="Inter"/>
              </a:rPr>
              <a:t> Fullera). Hipoteza zerowa i alternatywna dla testu KPSS są przeciwne do hipotezy testu ADF, co często powoduje zamieszanie.</a:t>
            </a:r>
          </a:p>
          <a:p>
            <a:pPr algn="l">
              <a:lnSpc>
                <a:spcPts val="2700"/>
              </a:lnSpc>
            </a:pPr>
            <a:r>
              <a:rPr lang="pl-PL" sz="1600" b="0" i="0" dirty="0">
                <a:solidFill>
                  <a:srgbClr val="383838"/>
                </a:solidFill>
                <a:effectLst/>
                <a:latin typeface="Inter"/>
              </a:rPr>
              <a:t>Autorzy testu KPSS zdefiniowali hipotezę zerową jako proces stacjonarności trendu, do hipotezy alternatywnej szeregu pierwiastków jednostkowych. </a:t>
            </a:r>
            <a:r>
              <a:rPr lang="pl-PL" sz="1600" b="0" i="1" dirty="0">
                <a:solidFill>
                  <a:srgbClr val="383838"/>
                </a:solidFill>
                <a:effectLst/>
                <a:latin typeface="Inter"/>
              </a:rPr>
              <a:t>Stacjonarność trendu</a:t>
            </a:r>
            <a:r>
              <a:rPr lang="pl-PL" sz="1600" b="0" i="0" dirty="0">
                <a:solidFill>
                  <a:srgbClr val="383838"/>
                </a:solidFill>
                <a:effectLst/>
                <a:latin typeface="Inter"/>
              </a:rPr>
              <a:t> zostanie szczegółowo omówiona w następnej sekcji. Na razie skupmy się na implementacji i zobaczmy wyniki </a:t>
            </a:r>
            <a:r>
              <a:rPr lang="pl-PL" sz="1600" b="1" i="0" u="sng" dirty="0">
                <a:solidFill>
                  <a:srgbClr val="383838"/>
                </a:solidFill>
                <a:effectLst/>
                <a:latin typeface="Inter"/>
              </a:rPr>
              <a:t>testu KPSS</a:t>
            </a:r>
            <a:r>
              <a:rPr lang="pl-PL" sz="1600" b="0" i="0" dirty="0">
                <a:solidFill>
                  <a:srgbClr val="383838"/>
                </a:solidFill>
                <a:effectLst/>
                <a:latin typeface="Inter"/>
              </a:rPr>
              <a:t> .</a:t>
            </a:r>
          </a:p>
          <a:p>
            <a:pPr algn="l">
              <a:lnSpc>
                <a:spcPts val="2700"/>
              </a:lnSpc>
            </a:pPr>
            <a:r>
              <a:rPr lang="pl-PL" sz="1600" b="1" i="0" dirty="0">
                <a:solidFill>
                  <a:srgbClr val="383838"/>
                </a:solidFill>
                <a:effectLst/>
                <a:latin typeface="Inter"/>
              </a:rPr>
              <a:t>Hipoteza zerowa:</a:t>
            </a:r>
            <a:r>
              <a:rPr lang="pl-PL" sz="1600" b="0" i="0" dirty="0">
                <a:solidFill>
                  <a:srgbClr val="383838"/>
                </a:solidFill>
                <a:effectLst/>
                <a:latin typeface="Inter"/>
              </a:rPr>
              <a:t> Proces jest trendowo stacjonarny.</a:t>
            </a:r>
          </a:p>
          <a:p>
            <a:pPr algn="l">
              <a:lnSpc>
                <a:spcPts val="2700"/>
              </a:lnSpc>
            </a:pPr>
            <a:r>
              <a:rPr lang="pl-PL" sz="1600" b="1" i="0" dirty="0">
                <a:solidFill>
                  <a:srgbClr val="383838"/>
                </a:solidFill>
                <a:effectLst/>
                <a:latin typeface="Inter"/>
              </a:rPr>
              <a:t>Hipoteza alternatywna:</a:t>
            </a:r>
            <a:r>
              <a:rPr lang="pl-PL" sz="1600" b="0" i="0" dirty="0">
                <a:solidFill>
                  <a:srgbClr val="383838"/>
                </a:solidFill>
                <a:effectLst/>
                <a:latin typeface="Inter"/>
              </a:rPr>
              <a:t> szereg ma pierwiastek jednostkowy (szereg nie jest stacjonarny).</a:t>
            </a:r>
          </a:p>
        </p:txBody>
      </p:sp>
      <p:sp>
        <p:nvSpPr>
          <p:cNvPr id="14" name="pole tekstowe 13">
            <a:extLst>
              <a:ext uri="{FF2B5EF4-FFF2-40B4-BE49-F238E27FC236}">
                <a16:creationId xmlns:a16="http://schemas.microsoft.com/office/drawing/2014/main" id="{388079EA-7654-5F6A-1A8E-9EF2D1EA23F7}"/>
              </a:ext>
            </a:extLst>
          </p:cNvPr>
          <p:cNvSpPr txBox="1"/>
          <p:nvPr/>
        </p:nvSpPr>
        <p:spPr>
          <a:xfrm>
            <a:off x="576109" y="5646817"/>
            <a:ext cx="10105929" cy="1169551"/>
          </a:xfrm>
          <a:prstGeom prst="rect">
            <a:avLst/>
          </a:prstGeom>
          <a:noFill/>
        </p:spPr>
        <p:txBody>
          <a:bodyPr wrap="square">
            <a:spAutoFit/>
          </a:bodyPr>
          <a:lstStyle/>
          <a:p>
            <a:r>
              <a:rPr lang="pl-PL" sz="1400" b="1" i="0" dirty="0">
                <a:solidFill>
                  <a:srgbClr val="383838"/>
                </a:solidFill>
                <a:effectLst/>
                <a:latin typeface="Inter"/>
              </a:rPr>
              <a:t>Test stacjonarności</a:t>
            </a:r>
            <a:r>
              <a:rPr lang="pl-PL" sz="1400" b="0" i="0" dirty="0">
                <a:solidFill>
                  <a:srgbClr val="383838"/>
                </a:solidFill>
                <a:effectLst/>
                <a:latin typeface="Inter"/>
              </a:rPr>
              <a:t> : Jeśli statystyka testowa jest większa od wartości krytycznej, odrzucamy hipotezę zerową (seria nie jest stacjonarna). Jeśli statystyka testowa jest mniejsza od wartości krytycznej, odrzucamy hipotezę zerową (seria jest stacjonarna). </a:t>
            </a:r>
          </a:p>
          <a:p>
            <a:endParaRPr lang="pl-PL" sz="1400" dirty="0">
              <a:solidFill>
                <a:srgbClr val="383838"/>
              </a:solidFill>
              <a:latin typeface="Inter"/>
            </a:endParaRPr>
          </a:p>
          <a:p>
            <a:r>
              <a:rPr lang="pl-PL" sz="1400" b="0" i="0" dirty="0">
                <a:solidFill>
                  <a:srgbClr val="383838"/>
                </a:solidFill>
                <a:effectLst/>
                <a:latin typeface="Inter"/>
              </a:rPr>
              <a:t>W przypadku danych pasażerów linii lotniczych wartość statystyki testowej jest większa od wartości krytycznej we wszystkich przedziałach ufności, a zatem możemy powiedzieć, że seria nie jest stacjonarna.</a:t>
            </a:r>
            <a:endParaRPr lang="en-GB" sz="1400" dirty="0"/>
          </a:p>
        </p:txBody>
      </p:sp>
      <p:pic>
        <p:nvPicPr>
          <p:cNvPr id="3" name="Obraz 2">
            <a:extLst>
              <a:ext uri="{FF2B5EF4-FFF2-40B4-BE49-F238E27FC236}">
                <a16:creationId xmlns:a16="http://schemas.microsoft.com/office/drawing/2014/main" id="{9CD38AF0-F925-1EAF-EDDC-75296942DFB2}"/>
              </a:ext>
            </a:extLst>
          </p:cNvPr>
          <p:cNvPicPr>
            <a:picLocks noChangeAspect="1"/>
          </p:cNvPicPr>
          <p:nvPr/>
        </p:nvPicPr>
        <p:blipFill>
          <a:blip r:embed="rId2"/>
          <a:stretch>
            <a:fillRect/>
          </a:stretch>
        </p:blipFill>
        <p:spPr>
          <a:xfrm>
            <a:off x="576108" y="3509821"/>
            <a:ext cx="7943531" cy="1980351"/>
          </a:xfrm>
          <a:prstGeom prst="rect">
            <a:avLst/>
          </a:prstGeom>
        </p:spPr>
      </p:pic>
      <p:pic>
        <p:nvPicPr>
          <p:cNvPr id="7" name="Obraz 6">
            <a:extLst>
              <a:ext uri="{FF2B5EF4-FFF2-40B4-BE49-F238E27FC236}">
                <a16:creationId xmlns:a16="http://schemas.microsoft.com/office/drawing/2014/main" id="{892D8B65-E0DD-6131-8C17-F82097331489}"/>
              </a:ext>
            </a:extLst>
          </p:cNvPr>
          <p:cNvPicPr>
            <a:picLocks noChangeAspect="1"/>
          </p:cNvPicPr>
          <p:nvPr/>
        </p:nvPicPr>
        <p:blipFill>
          <a:blip r:embed="rId3"/>
          <a:stretch>
            <a:fillRect/>
          </a:stretch>
        </p:blipFill>
        <p:spPr>
          <a:xfrm>
            <a:off x="8853642" y="4013797"/>
            <a:ext cx="2762250" cy="1476375"/>
          </a:xfrm>
          <a:prstGeom prst="rect">
            <a:avLst/>
          </a:prstGeom>
        </p:spPr>
      </p:pic>
    </p:spTree>
    <p:extLst>
      <p:ext uri="{BB962C8B-B14F-4D97-AF65-F5344CB8AC3E}">
        <p14:creationId xmlns:p14="http://schemas.microsoft.com/office/powerpoint/2010/main" val="2873507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0285DC2E-DA54-578C-7B14-5C3176300FE9}"/>
              </a:ext>
            </a:extLst>
          </p:cNvPr>
          <p:cNvSpPr txBox="1"/>
          <p:nvPr/>
        </p:nvSpPr>
        <p:spPr>
          <a:xfrm>
            <a:off x="537171" y="718398"/>
            <a:ext cx="11298725" cy="5827236"/>
          </a:xfrm>
          <a:prstGeom prst="rect">
            <a:avLst/>
          </a:prstGeom>
          <a:noFill/>
        </p:spPr>
        <p:txBody>
          <a:bodyPr wrap="square">
            <a:spAutoFit/>
          </a:bodyPr>
          <a:lstStyle/>
          <a:p>
            <a:pPr algn="l"/>
            <a:r>
              <a:rPr lang="pl-PL" sz="2800" b="1" i="0" dirty="0">
                <a:solidFill>
                  <a:srgbClr val="00B0F0"/>
                </a:solidFill>
                <a:effectLst/>
                <a:latin typeface="Inter"/>
              </a:rPr>
              <a:t>Rodzaje stacjonarności</a:t>
            </a:r>
          </a:p>
          <a:p>
            <a:pPr algn="l"/>
            <a:endParaRPr lang="pl-PL" sz="2800" b="1" i="0" dirty="0">
              <a:solidFill>
                <a:srgbClr val="00B0F0"/>
              </a:solidFill>
              <a:effectLst/>
              <a:latin typeface="Inter"/>
            </a:endParaRPr>
          </a:p>
          <a:p>
            <a:pPr algn="l">
              <a:lnSpc>
                <a:spcPts val="1800"/>
              </a:lnSpc>
            </a:pPr>
            <a:r>
              <a:rPr lang="pl-PL" sz="1600" b="0" i="0" dirty="0">
                <a:solidFill>
                  <a:srgbClr val="383838"/>
                </a:solidFill>
                <a:effectLst/>
                <a:latin typeface="Inter"/>
              </a:rPr>
              <a:t>Poznajemy różne rodzaje stacjonarności i sposób interpretacji wyników powyższych testów.</a:t>
            </a:r>
          </a:p>
          <a:p>
            <a:pPr algn="l">
              <a:lnSpc>
                <a:spcPts val="1800"/>
              </a:lnSpc>
            </a:pPr>
            <a:endParaRPr lang="pl-PL" sz="1600" b="0" i="0" dirty="0">
              <a:solidFill>
                <a:srgbClr val="383838"/>
              </a:solidFill>
              <a:effectLst/>
              <a:latin typeface="Inter"/>
            </a:endParaRPr>
          </a:p>
          <a:p>
            <a:pPr algn="l">
              <a:lnSpc>
                <a:spcPts val="1800"/>
              </a:lnSpc>
              <a:spcAft>
                <a:spcPts val="750"/>
              </a:spcAft>
              <a:buFont typeface="Arial" panose="020B0604020202020204" pitchFamily="34" charset="0"/>
              <a:buChar char="•"/>
            </a:pPr>
            <a:r>
              <a:rPr lang="pl-PL" sz="1600" b="1" i="0" dirty="0">
                <a:solidFill>
                  <a:srgbClr val="383838"/>
                </a:solidFill>
                <a:effectLst/>
                <a:latin typeface="Inter"/>
              </a:rPr>
              <a:t>Ściśle stacjonarna</a:t>
            </a:r>
            <a:r>
              <a:rPr lang="pl-PL" sz="1600" b="0" i="0" dirty="0">
                <a:solidFill>
                  <a:srgbClr val="383838"/>
                </a:solidFill>
                <a:effectLst/>
                <a:latin typeface="Inter"/>
              </a:rPr>
              <a:t> : Ściśle stacjonarna seria spełnia matematyczną definicję procesu stacjonarnego. W przypadku ściśle stacjonarnej serii średnia, wariancja i kowariancja nie są funkcjami czasu. Celem jest przekształcenie niestacjonarnej serii w ściśle stacjonarną serię w celu dokonywania przewidywań.</a:t>
            </a:r>
          </a:p>
          <a:p>
            <a:pPr algn="l">
              <a:lnSpc>
                <a:spcPts val="1800"/>
              </a:lnSpc>
              <a:spcAft>
                <a:spcPts val="750"/>
              </a:spcAft>
              <a:buFont typeface="Arial" panose="020B0604020202020204" pitchFamily="34" charset="0"/>
              <a:buChar char="•"/>
            </a:pPr>
            <a:r>
              <a:rPr lang="pl-PL" sz="1600" b="1" i="0" dirty="0">
                <a:solidFill>
                  <a:srgbClr val="383838"/>
                </a:solidFill>
                <a:effectLst/>
                <a:latin typeface="Inter"/>
              </a:rPr>
              <a:t>Trend stacjonarny</a:t>
            </a:r>
            <a:r>
              <a:rPr lang="pl-PL" sz="1600" b="0" i="0" dirty="0">
                <a:solidFill>
                  <a:srgbClr val="383838"/>
                </a:solidFill>
                <a:effectLst/>
                <a:latin typeface="Inter"/>
              </a:rPr>
              <a:t> : szereg, który nie ma pierwiastka jednostkowego, ale wykazuje trend, jest określany jako trend stacjonarny szereg. Po usunięciu trendu, wynikowy szereg będzie ściśle stacjonarny. Test KPSS klasyfikuje szereg jako stacjonarny przy braku pierwiastka jednostkowego. Oznacza to, że szereg może być ściśle stacjonarny lub trend stacjonarny.</a:t>
            </a:r>
          </a:p>
          <a:p>
            <a:pPr algn="l">
              <a:lnSpc>
                <a:spcPts val="1800"/>
              </a:lnSpc>
              <a:spcAft>
                <a:spcPts val="750"/>
              </a:spcAft>
              <a:buFont typeface="Arial" panose="020B0604020202020204" pitchFamily="34" charset="0"/>
              <a:buChar char="•"/>
            </a:pPr>
            <a:r>
              <a:rPr lang="pl-PL" sz="1600" b="1" i="0" dirty="0">
                <a:solidFill>
                  <a:srgbClr val="383838"/>
                </a:solidFill>
                <a:effectLst/>
                <a:latin typeface="Inter"/>
              </a:rPr>
              <a:t>Stacjonarny różnicowy</a:t>
            </a:r>
            <a:r>
              <a:rPr lang="pl-PL" sz="1600" b="0" i="0" dirty="0">
                <a:solidFill>
                  <a:srgbClr val="383838"/>
                </a:solidFill>
                <a:effectLst/>
                <a:latin typeface="Inter"/>
              </a:rPr>
              <a:t> : szereg czasowy, który można uczynić ściśle stacjonarnym poprzez różnicowanie, podlega stacjonarności różnicowej. Test ADF jest również znany jako test stacjonarności różnicowej.</a:t>
            </a:r>
          </a:p>
          <a:p>
            <a:pPr algn="l">
              <a:lnSpc>
                <a:spcPts val="1800"/>
              </a:lnSpc>
              <a:spcAft>
                <a:spcPts val="750"/>
              </a:spcAft>
              <a:buFont typeface="Arial" panose="020B0604020202020204" pitchFamily="34" charset="0"/>
              <a:buChar char="•"/>
            </a:pPr>
            <a:endParaRPr lang="pl-PL" sz="1600" b="0" i="0" dirty="0">
              <a:solidFill>
                <a:srgbClr val="383838"/>
              </a:solidFill>
              <a:effectLst/>
              <a:latin typeface="Inter"/>
            </a:endParaRPr>
          </a:p>
          <a:p>
            <a:pPr algn="l">
              <a:lnSpc>
                <a:spcPts val="1800"/>
              </a:lnSpc>
            </a:pPr>
            <a:r>
              <a:rPr lang="pl-PL" sz="1600" b="0" i="0" dirty="0">
                <a:solidFill>
                  <a:srgbClr val="383838"/>
                </a:solidFill>
                <a:effectLst/>
                <a:latin typeface="Inter"/>
              </a:rPr>
              <a:t>Zawsze lepiej jest zastosować oba testy, abyśmy byli pewni, że seria jest rzeczywiście stacjonarna. Przyjrzyjmy się możliwym wynikom zastosowania tych stacjonarnych testów.</a:t>
            </a:r>
          </a:p>
          <a:p>
            <a:pPr algn="l">
              <a:lnSpc>
                <a:spcPts val="1800"/>
              </a:lnSpc>
            </a:pPr>
            <a:endParaRPr lang="pl-PL" sz="1600" b="0" i="0" dirty="0">
              <a:solidFill>
                <a:srgbClr val="383838"/>
              </a:solidFill>
              <a:effectLst/>
              <a:latin typeface="Inter"/>
            </a:endParaRPr>
          </a:p>
          <a:p>
            <a:pPr algn="l">
              <a:lnSpc>
                <a:spcPts val="1800"/>
              </a:lnSpc>
              <a:spcAft>
                <a:spcPts val="750"/>
              </a:spcAft>
              <a:buFont typeface="Arial" panose="020B0604020202020204" pitchFamily="34" charset="0"/>
              <a:buChar char="•"/>
            </a:pPr>
            <a:r>
              <a:rPr lang="pl-PL" sz="1600" b="1" i="0" dirty="0">
                <a:solidFill>
                  <a:srgbClr val="383838"/>
                </a:solidFill>
                <a:effectLst/>
                <a:latin typeface="Inter"/>
              </a:rPr>
              <a:t>Przypadek 1</a:t>
            </a:r>
            <a:r>
              <a:rPr lang="pl-PL" sz="1600" b="0" i="0" dirty="0">
                <a:solidFill>
                  <a:srgbClr val="383838"/>
                </a:solidFill>
                <a:effectLst/>
                <a:latin typeface="Inter"/>
              </a:rPr>
              <a:t> : Oba testy dochodzą do wniosku, że szereg nie jest stacjonarny -&gt; szereg nie jest stacjonarny</a:t>
            </a:r>
          </a:p>
          <a:p>
            <a:pPr algn="l">
              <a:lnSpc>
                <a:spcPts val="1800"/>
              </a:lnSpc>
              <a:spcAft>
                <a:spcPts val="750"/>
              </a:spcAft>
              <a:buFont typeface="Arial" panose="020B0604020202020204" pitchFamily="34" charset="0"/>
              <a:buChar char="•"/>
            </a:pPr>
            <a:r>
              <a:rPr lang="pl-PL" sz="1600" b="1" i="0" dirty="0">
                <a:solidFill>
                  <a:srgbClr val="383838"/>
                </a:solidFill>
                <a:effectLst/>
                <a:latin typeface="Inter"/>
              </a:rPr>
              <a:t>Przypadek 2</a:t>
            </a:r>
            <a:r>
              <a:rPr lang="pl-PL" sz="1600" b="0" i="0" dirty="0">
                <a:solidFill>
                  <a:srgbClr val="383838"/>
                </a:solidFill>
                <a:effectLst/>
                <a:latin typeface="Inter"/>
              </a:rPr>
              <a:t> : Oba testy dochodzą do wniosku, że szereg jest stacjonarny -&gt; szereg jest stacjonarny</a:t>
            </a:r>
          </a:p>
          <a:p>
            <a:pPr algn="l">
              <a:lnSpc>
                <a:spcPts val="1800"/>
              </a:lnSpc>
              <a:spcAft>
                <a:spcPts val="750"/>
              </a:spcAft>
              <a:buFont typeface="Arial" panose="020B0604020202020204" pitchFamily="34" charset="0"/>
              <a:buChar char="•"/>
            </a:pPr>
            <a:r>
              <a:rPr lang="pl-PL" sz="1600" b="1" i="0" dirty="0">
                <a:solidFill>
                  <a:srgbClr val="383838"/>
                </a:solidFill>
                <a:effectLst/>
                <a:latin typeface="Inter"/>
              </a:rPr>
              <a:t>Przypadek 3</a:t>
            </a:r>
            <a:r>
              <a:rPr lang="pl-PL" sz="1600" b="0" i="0" dirty="0">
                <a:solidFill>
                  <a:srgbClr val="383838"/>
                </a:solidFill>
                <a:effectLst/>
                <a:latin typeface="Inter"/>
              </a:rPr>
              <a:t> : KPSS = stacjonarny i ADF = niestacjonarny -&gt; trend stacjonarny, usuń trend, aby seria była ściśle stacjonarna</a:t>
            </a:r>
          </a:p>
          <a:p>
            <a:pPr algn="l">
              <a:lnSpc>
                <a:spcPts val="1800"/>
              </a:lnSpc>
              <a:spcAft>
                <a:spcPts val="750"/>
              </a:spcAft>
              <a:buFont typeface="Arial" panose="020B0604020202020204" pitchFamily="34" charset="0"/>
              <a:buChar char="•"/>
            </a:pPr>
            <a:r>
              <a:rPr lang="pl-PL" sz="1600" b="1" i="0" dirty="0">
                <a:solidFill>
                  <a:srgbClr val="383838"/>
                </a:solidFill>
                <a:effectLst/>
                <a:latin typeface="Inter"/>
              </a:rPr>
              <a:t>Przypadek 4</a:t>
            </a:r>
            <a:r>
              <a:rPr lang="pl-PL" sz="1600" b="0" i="0" dirty="0">
                <a:solidFill>
                  <a:srgbClr val="383838"/>
                </a:solidFill>
                <a:effectLst/>
                <a:latin typeface="Inter"/>
              </a:rPr>
              <a:t> : KPSS = niestacjonarny i ADF = stacjonarny -&gt; </a:t>
            </a:r>
            <a:r>
              <a:rPr lang="pl-PL" sz="1600" dirty="0">
                <a:solidFill>
                  <a:srgbClr val="383838"/>
                </a:solidFill>
                <a:latin typeface="Inter"/>
              </a:rPr>
              <a:t>stacjonarny </a:t>
            </a:r>
            <a:r>
              <a:rPr lang="pl-PL" sz="1600" dirty="0" err="1">
                <a:solidFill>
                  <a:srgbClr val="383838"/>
                </a:solidFill>
                <a:latin typeface="Inter"/>
              </a:rPr>
              <a:t>róznicowy</a:t>
            </a:r>
            <a:r>
              <a:rPr lang="pl-PL" sz="1600" b="0" i="0" dirty="0">
                <a:solidFill>
                  <a:srgbClr val="383838"/>
                </a:solidFill>
                <a:effectLst/>
                <a:latin typeface="Inter"/>
              </a:rPr>
              <a:t>, użyj różnicowania, aby szereg stał się stacjonarny</a:t>
            </a:r>
          </a:p>
        </p:txBody>
      </p:sp>
    </p:spTree>
    <p:extLst>
      <p:ext uri="{BB962C8B-B14F-4D97-AF65-F5344CB8AC3E}">
        <p14:creationId xmlns:p14="http://schemas.microsoft.com/office/powerpoint/2010/main" val="231001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C6CFCBC5-7A2A-C70F-F6F5-08D0604D34F5}"/>
              </a:ext>
            </a:extLst>
          </p:cNvPr>
          <p:cNvSpPr txBox="1"/>
          <p:nvPr/>
        </p:nvSpPr>
        <p:spPr>
          <a:xfrm>
            <a:off x="470780" y="133650"/>
            <a:ext cx="10963747" cy="3890809"/>
          </a:xfrm>
          <a:prstGeom prst="rect">
            <a:avLst/>
          </a:prstGeom>
          <a:noFill/>
        </p:spPr>
        <p:txBody>
          <a:bodyPr wrap="square">
            <a:spAutoFit/>
          </a:bodyPr>
          <a:lstStyle/>
          <a:p>
            <a:pPr algn="l"/>
            <a:r>
              <a:rPr lang="pl-PL" sz="2800" b="1" i="0" dirty="0">
                <a:solidFill>
                  <a:srgbClr val="00B0F0"/>
                </a:solidFill>
                <a:effectLst/>
                <a:latin typeface="Inter"/>
              </a:rPr>
              <a:t>Tworzenie szeregu czasowego stacjonarnego</a:t>
            </a:r>
          </a:p>
          <a:p>
            <a:pPr algn="l">
              <a:lnSpc>
                <a:spcPts val="2700"/>
              </a:lnSpc>
            </a:pPr>
            <a:r>
              <a:rPr lang="pl-PL" b="0" i="0" dirty="0">
                <a:solidFill>
                  <a:srgbClr val="383838"/>
                </a:solidFill>
                <a:effectLst/>
                <a:latin typeface="Inter"/>
              </a:rPr>
              <a:t>Teraz, gdy znamy już koncepcję stacjonarności i jej różne typy, możemy wreszcie przejść do faktycznego uczynienia naszych szeregów stacjonarnymi. Zawsze pamiętaj, że aby używać modeli prognozowania szeregów czasowych, konieczne jest najpierw przekształcenie wszelkich szeregów niestacjonarnych w szeregi stacjonarne.</a:t>
            </a:r>
          </a:p>
          <a:p>
            <a:pPr algn="l">
              <a:lnSpc>
                <a:spcPts val="2700"/>
              </a:lnSpc>
            </a:pPr>
            <a:endParaRPr lang="pl-PL" b="0" i="0" dirty="0">
              <a:solidFill>
                <a:srgbClr val="383838"/>
              </a:solidFill>
              <a:effectLst/>
              <a:latin typeface="Inter"/>
            </a:endParaRPr>
          </a:p>
          <a:p>
            <a:pPr algn="l"/>
            <a:r>
              <a:rPr lang="pl-PL" b="0" i="0" dirty="0">
                <a:solidFill>
                  <a:srgbClr val="00B0F0"/>
                </a:solidFill>
                <a:effectLst/>
                <a:latin typeface="Inter"/>
              </a:rPr>
              <a:t>Różnicowanie</a:t>
            </a:r>
          </a:p>
          <a:p>
            <a:pPr algn="l">
              <a:lnSpc>
                <a:spcPts val="2700"/>
              </a:lnSpc>
            </a:pPr>
            <a:r>
              <a:rPr lang="pl-PL" b="0" i="0" dirty="0">
                <a:solidFill>
                  <a:srgbClr val="383838"/>
                </a:solidFill>
                <a:effectLst/>
                <a:latin typeface="Inter"/>
              </a:rPr>
              <a:t>W tej metodzie obliczamy różnicę kolejnych wyrazów w serii. Różnicowanie jest zazwyczaj wykonywane w celu pozbycia się zmiennej średniej. Matematycznie różnicowanie można zapisać jako:</a:t>
            </a:r>
          </a:p>
          <a:p>
            <a:pPr algn="l">
              <a:lnSpc>
                <a:spcPts val="2700"/>
              </a:lnSpc>
            </a:pPr>
            <a:r>
              <a:rPr lang="pl-PL" b="0" i="0" dirty="0" err="1">
                <a:solidFill>
                  <a:srgbClr val="383838"/>
                </a:solidFill>
                <a:effectLst/>
                <a:latin typeface="Inter"/>
              </a:rPr>
              <a:t>yt</a:t>
            </a:r>
            <a:r>
              <a:rPr lang="pl-PL" b="0" i="0" dirty="0">
                <a:solidFill>
                  <a:srgbClr val="383838"/>
                </a:solidFill>
                <a:effectLst/>
                <a:latin typeface="Inter"/>
              </a:rPr>
              <a:t> </a:t>
            </a:r>
            <a:r>
              <a:rPr lang="pl-PL" b="0" i="0" baseline="-25000" dirty="0">
                <a:solidFill>
                  <a:srgbClr val="383838"/>
                </a:solidFill>
                <a:effectLst/>
                <a:latin typeface="Inter"/>
              </a:rPr>
              <a:t>' </a:t>
            </a:r>
            <a:r>
              <a:rPr lang="pl-PL" b="0" i="0" baseline="30000" dirty="0">
                <a:solidFill>
                  <a:srgbClr val="383838"/>
                </a:solidFill>
                <a:effectLst/>
                <a:latin typeface="Inter"/>
              </a:rPr>
              <a:t>=</a:t>
            </a:r>
            <a:r>
              <a:rPr lang="pl-PL" b="0" i="0" dirty="0">
                <a:solidFill>
                  <a:srgbClr val="383838"/>
                </a:solidFill>
                <a:effectLst/>
                <a:latin typeface="Inter"/>
              </a:rPr>
              <a:t> </a:t>
            </a:r>
            <a:r>
              <a:rPr lang="pl-PL" b="0" i="0" dirty="0" err="1">
                <a:solidFill>
                  <a:srgbClr val="383838"/>
                </a:solidFill>
                <a:effectLst/>
                <a:latin typeface="Inter"/>
              </a:rPr>
              <a:t>yt</a:t>
            </a:r>
            <a:r>
              <a:rPr lang="pl-PL" b="0" i="0" dirty="0">
                <a:solidFill>
                  <a:srgbClr val="383838"/>
                </a:solidFill>
                <a:effectLst/>
                <a:latin typeface="Inter"/>
              </a:rPr>
              <a:t> </a:t>
            </a:r>
            <a:r>
              <a:rPr lang="pl-PL" b="0" i="0" baseline="-25000" dirty="0">
                <a:solidFill>
                  <a:srgbClr val="383838"/>
                </a:solidFill>
                <a:effectLst/>
                <a:latin typeface="Inter"/>
              </a:rPr>
              <a:t>–</a:t>
            </a:r>
            <a:r>
              <a:rPr lang="pl-PL" b="0" i="0" dirty="0">
                <a:solidFill>
                  <a:srgbClr val="383838"/>
                </a:solidFill>
                <a:effectLst/>
                <a:latin typeface="Inter"/>
              </a:rPr>
              <a:t> y </a:t>
            </a:r>
            <a:r>
              <a:rPr lang="pl-PL" b="0" i="0" baseline="-25000" dirty="0">
                <a:solidFill>
                  <a:srgbClr val="383838"/>
                </a:solidFill>
                <a:effectLst/>
                <a:latin typeface="Inter"/>
              </a:rPr>
              <a:t>(t-1)</a:t>
            </a:r>
            <a:endParaRPr lang="pl-PL" b="0" i="0" dirty="0">
              <a:solidFill>
                <a:srgbClr val="383838"/>
              </a:solidFill>
              <a:effectLst/>
              <a:latin typeface="Inter"/>
            </a:endParaRPr>
          </a:p>
          <a:p>
            <a:pPr algn="l">
              <a:lnSpc>
                <a:spcPts val="2700"/>
              </a:lnSpc>
            </a:pPr>
            <a:r>
              <a:rPr lang="pl-PL" b="0" i="1" dirty="0">
                <a:solidFill>
                  <a:srgbClr val="383838"/>
                </a:solidFill>
                <a:effectLst/>
                <a:latin typeface="Inter"/>
              </a:rPr>
              <a:t>gdzie y </a:t>
            </a:r>
            <a:r>
              <a:rPr lang="pl-PL" b="0" i="1" baseline="-25000" dirty="0">
                <a:solidFill>
                  <a:srgbClr val="383838"/>
                </a:solidFill>
                <a:effectLst/>
                <a:latin typeface="Inter"/>
              </a:rPr>
              <a:t>t</a:t>
            </a:r>
            <a:r>
              <a:rPr lang="pl-PL" b="0" i="1" dirty="0">
                <a:solidFill>
                  <a:srgbClr val="383838"/>
                </a:solidFill>
                <a:effectLst/>
                <a:latin typeface="Inter"/>
              </a:rPr>
              <a:t> jest wartością w czasie t</a:t>
            </a:r>
            <a:endParaRPr lang="pl-PL" b="0" i="0" dirty="0">
              <a:solidFill>
                <a:srgbClr val="383838"/>
              </a:solidFill>
              <a:effectLst/>
              <a:latin typeface="Inter"/>
            </a:endParaRPr>
          </a:p>
          <a:p>
            <a:pPr algn="l">
              <a:lnSpc>
                <a:spcPts val="2700"/>
              </a:lnSpc>
            </a:pPr>
            <a:r>
              <a:rPr lang="pl-PL" b="0" i="0" dirty="0">
                <a:solidFill>
                  <a:srgbClr val="383838"/>
                </a:solidFill>
                <a:effectLst/>
                <a:latin typeface="Inter"/>
              </a:rPr>
              <a:t>Stosujemy różnicowanie w naszych szeregach i przedstawiamy wyniki na wykresie:</a:t>
            </a:r>
          </a:p>
        </p:txBody>
      </p:sp>
      <p:pic>
        <p:nvPicPr>
          <p:cNvPr id="4" name="Obraz 3">
            <a:extLst>
              <a:ext uri="{FF2B5EF4-FFF2-40B4-BE49-F238E27FC236}">
                <a16:creationId xmlns:a16="http://schemas.microsoft.com/office/drawing/2014/main" id="{CF7260E7-D8BF-27C7-1854-DCBF9F38F0BE}"/>
              </a:ext>
            </a:extLst>
          </p:cNvPr>
          <p:cNvPicPr>
            <a:picLocks noChangeAspect="1"/>
          </p:cNvPicPr>
          <p:nvPr/>
        </p:nvPicPr>
        <p:blipFill>
          <a:blip r:embed="rId2"/>
          <a:srcRect r="18255"/>
          <a:stretch/>
        </p:blipFill>
        <p:spPr>
          <a:xfrm>
            <a:off x="470780" y="4385507"/>
            <a:ext cx="6563763" cy="676275"/>
          </a:xfrm>
          <a:prstGeom prst="rect">
            <a:avLst/>
          </a:prstGeom>
        </p:spPr>
      </p:pic>
      <p:pic>
        <p:nvPicPr>
          <p:cNvPr id="4098" name="Picture 2">
            <a:extLst>
              <a:ext uri="{FF2B5EF4-FFF2-40B4-BE49-F238E27FC236}">
                <a16:creationId xmlns:a16="http://schemas.microsoft.com/office/drawing/2014/main" id="{1BF72C97-52CE-54EE-65C8-00C37CE8DD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786" y="4195570"/>
            <a:ext cx="4630093" cy="234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59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5609111D-423B-208A-71C8-B708EBD49B9F}"/>
              </a:ext>
            </a:extLst>
          </p:cNvPr>
          <p:cNvSpPr txBox="1"/>
          <p:nvPr/>
        </p:nvSpPr>
        <p:spPr>
          <a:xfrm>
            <a:off x="615635" y="363607"/>
            <a:ext cx="10040293" cy="1721882"/>
          </a:xfrm>
          <a:prstGeom prst="rect">
            <a:avLst/>
          </a:prstGeom>
          <a:noFill/>
        </p:spPr>
        <p:txBody>
          <a:bodyPr wrap="square">
            <a:spAutoFit/>
          </a:bodyPr>
          <a:lstStyle/>
          <a:p>
            <a:pPr algn="l"/>
            <a:r>
              <a:rPr lang="pl-PL" b="0" i="0" dirty="0">
                <a:solidFill>
                  <a:srgbClr val="00B0F0"/>
                </a:solidFill>
                <a:effectLst/>
                <a:latin typeface="Inter"/>
              </a:rPr>
              <a:t>Różnicowanie sezonowe</a:t>
            </a:r>
          </a:p>
          <a:p>
            <a:pPr algn="l">
              <a:lnSpc>
                <a:spcPts val="2700"/>
              </a:lnSpc>
            </a:pPr>
            <a:r>
              <a:rPr lang="pl-PL" sz="1600" b="0" i="0" dirty="0">
                <a:solidFill>
                  <a:srgbClr val="383838"/>
                </a:solidFill>
                <a:effectLst/>
                <a:latin typeface="Inter"/>
              </a:rPr>
              <a:t>W różnicowaniu sezonowym zamiast obliczać różnicę między kolejnymi wartościami, obliczamy różnicę między obserwacją a poprzednią obserwacją z tego samego sezonu. Na przykład obserwacja wykonana w poniedziałek zostanie odjęta od obserwacji wykonanej w poprzedni poniedziałek. Matematycznie można to zapisać jako:</a:t>
            </a:r>
          </a:p>
          <a:p>
            <a:pPr algn="l">
              <a:lnSpc>
                <a:spcPts val="2700"/>
              </a:lnSpc>
            </a:pPr>
            <a:r>
              <a:rPr lang="pl-PL" sz="1600" b="0" i="0" dirty="0" err="1">
                <a:solidFill>
                  <a:srgbClr val="383838"/>
                </a:solidFill>
                <a:effectLst/>
                <a:latin typeface="Inter"/>
              </a:rPr>
              <a:t>yt</a:t>
            </a:r>
            <a:r>
              <a:rPr lang="pl-PL" sz="1600" b="0" i="0" dirty="0">
                <a:solidFill>
                  <a:srgbClr val="383838"/>
                </a:solidFill>
                <a:effectLst/>
                <a:latin typeface="Inter"/>
              </a:rPr>
              <a:t> </a:t>
            </a:r>
            <a:r>
              <a:rPr lang="pl-PL" sz="1600" b="0" i="0" baseline="-25000" dirty="0">
                <a:solidFill>
                  <a:srgbClr val="383838"/>
                </a:solidFill>
                <a:effectLst/>
                <a:latin typeface="Inter"/>
              </a:rPr>
              <a:t>'</a:t>
            </a:r>
            <a:r>
              <a:rPr lang="pl-PL" sz="1600" b="0" i="0" dirty="0">
                <a:solidFill>
                  <a:srgbClr val="383838"/>
                </a:solidFill>
                <a:effectLst/>
                <a:latin typeface="Inter"/>
              </a:rPr>
              <a:t> = </a:t>
            </a:r>
            <a:r>
              <a:rPr lang="pl-PL" sz="1600" b="0" i="0" dirty="0" err="1">
                <a:solidFill>
                  <a:srgbClr val="383838"/>
                </a:solidFill>
                <a:effectLst/>
                <a:latin typeface="Inter"/>
              </a:rPr>
              <a:t>yt</a:t>
            </a:r>
            <a:r>
              <a:rPr lang="pl-PL" sz="1600" b="0" i="0" dirty="0">
                <a:solidFill>
                  <a:srgbClr val="383838"/>
                </a:solidFill>
                <a:effectLst/>
                <a:latin typeface="Inter"/>
              </a:rPr>
              <a:t> </a:t>
            </a:r>
            <a:r>
              <a:rPr lang="pl-PL" sz="1600" b="0" i="0" baseline="-25000" dirty="0">
                <a:solidFill>
                  <a:srgbClr val="383838"/>
                </a:solidFill>
                <a:effectLst/>
                <a:latin typeface="Inter"/>
              </a:rPr>
              <a:t>–</a:t>
            </a:r>
            <a:r>
              <a:rPr lang="pl-PL" sz="1600" b="0" i="0" dirty="0">
                <a:solidFill>
                  <a:srgbClr val="383838"/>
                </a:solidFill>
                <a:effectLst/>
                <a:latin typeface="Inter"/>
              </a:rPr>
              <a:t> y </a:t>
            </a:r>
            <a:r>
              <a:rPr lang="pl-PL" sz="1600" b="0" i="0" baseline="30000" dirty="0">
                <a:solidFill>
                  <a:srgbClr val="383838"/>
                </a:solidFill>
                <a:effectLst/>
                <a:latin typeface="Inter"/>
              </a:rPr>
              <a:t>( </a:t>
            </a:r>
            <a:r>
              <a:rPr lang="pl-PL" sz="1600" b="0" i="0" baseline="-25000" dirty="0" err="1">
                <a:solidFill>
                  <a:srgbClr val="383838"/>
                </a:solidFill>
                <a:effectLst/>
                <a:latin typeface="Inter"/>
              </a:rPr>
              <a:t>tn</a:t>
            </a:r>
            <a:r>
              <a:rPr lang="pl-PL" sz="1600" b="0" i="0" baseline="-25000" dirty="0">
                <a:solidFill>
                  <a:srgbClr val="383838"/>
                </a:solidFill>
                <a:effectLst/>
                <a:latin typeface="Inter"/>
              </a:rPr>
              <a:t>)</a:t>
            </a:r>
            <a:endParaRPr lang="pl-PL" sz="1600" b="0" i="0" dirty="0">
              <a:solidFill>
                <a:srgbClr val="383838"/>
              </a:solidFill>
              <a:effectLst/>
              <a:latin typeface="Inter"/>
            </a:endParaRPr>
          </a:p>
        </p:txBody>
      </p:sp>
      <p:pic>
        <p:nvPicPr>
          <p:cNvPr id="6" name="Obraz 5">
            <a:extLst>
              <a:ext uri="{FF2B5EF4-FFF2-40B4-BE49-F238E27FC236}">
                <a16:creationId xmlns:a16="http://schemas.microsoft.com/office/drawing/2014/main" id="{A94CC5A2-7087-6632-7BE6-3035479ED3F2}"/>
              </a:ext>
            </a:extLst>
          </p:cNvPr>
          <p:cNvPicPr>
            <a:picLocks noChangeAspect="1"/>
          </p:cNvPicPr>
          <p:nvPr/>
        </p:nvPicPr>
        <p:blipFill>
          <a:blip r:embed="rId2"/>
          <a:stretch>
            <a:fillRect/>
          </a:stretch>
        </p:blipFill>
        <p:spPr>
          <a:xfrm>
            <a:off x="868613" y="2129581"/>
            <a:ext cx="6543675" cy="647700"/>
          </a:xfrm>
          <a:prstGeom prst="rect">
            <a:avLst/>
          </a:prstGeom>
        </p:spPr>
      </p:pic>
      <p:sp>
        <p:nvSpPr>
          <p:cNvPr id="8" name="pole tekstowe 7">
            <a:extLst>
              <a:ext uri="{FF2B5EF4-FFF2-40B4-BE49-F238E27FC236}">
                <a16:creationId xmlns:a16="http://schemas.microsoft.com/office/drawing/2014/main" id="{E25C3407-DD67-2C16-9657-F9AD998965AC}"/>
              </a:ext>
            </a:extLst>
          </p:cNvPr>
          <p:cNvSpPr txBox="1"/>
          <p:nvPr/>
        </p:nvSpPr>
        <p:spPr>
          <a:xfrm>
            <a:off x="868612" y="2777281"/>
            <a:ext cx="6543675" cy="276999"/>
          </a:xfrm>
          <a:prstGeom prst="rect">
            <a:avLst/>
          </a:prstGeom>
          <a:solidFill>
            <a:schemeClr val="tx1"/>
          </a:solidFill>
        </p:spPr>
        <p:txBody>
          <a:bodyPr wrap="square">
            <a:spAutoFit/>
          </a:bodyPr>
          <a:lstStyle/>
          <a:p>
            <a:r>
              <a:rPr lang="fr-FR" sz="1200" b="0" i="0" dirty="0">
                <a:solidFill>
                  <a:srgbClr val="9AA5CE"/>
                </a:solidFill>
                <a:effectLst/>
                <a:latin typeface="SFMono-Regular"/>
              </a:rPr>
              <a:t>train[</a:t>
            </a:r>
            <a:r>
              <a:rPr lang="fr-FR" sz="1200" b="0" i="0" dirty="0">
                <a:solidFill>
                  <a:srgbClr val="9ECE6A"/>
                </a:solidFill>
                <a:effectLst/>
                <a:latin typeface="SFMono-Regular"/>
              </a:rPr>
              <a:t>'#Passengers_diff'</a:t>
            </a:r>
            <a:r>
              <a:rPr lang="fr-FR" sz="1200" b="0" i="0" dirty="0">
                <a:solidFill>
                  <a:srgbClr val="9AA5CE"/>
                </a:solidFill>
                <a:effectLst/>
                <a:latin typeface="SFMono-Regular"/>
              </a:rPr>
              <a:t>].dropna().plot()</a:t>
            </a:r>
            <a:endParaRPr lang="en-GB" sz="1200" dirty="0"/>
          </a:p>
        </p:txBody>
      </p:sp>
      <p:sp>
        <p:nvSpPr>
          <p:cNvPr id="10" name="pole tekstowe 9">
            <a:extLst>
              <a:ext uri="{FF2B5EF4-FFF2-40B4-BE49-F238E27FC236}">
                <a16:creationId xmlns:a16="http://schemas.microsoft.com/office/drawing/2014/main" id="{CAF7D261-C71B-3BB1-2D98-B5D6ED86CD2B}"/>
              </a:ext>
            </a:extLst>
          </p:cNvPr>
          <p:cNvSpPr txBox="1"/>
          <p:nvPr/>
        </p:nvSpPr>
        <p:spPr>
          <a:xfrm>
            <a:off x="688061" y="3424981"/>
            <a:ext cx="10619715" cy="1382430"/>
          </a:xfrm>
          <a:prstGeom prst="rect">
            <a:avLst/>
          </a:prstGeom>
          <a:noFill/>
        </p:spPr>
        <p:txBody>
          <a:bodyPr wrap="square">
            <a:spAutoFit/>
          </a:bodyPr>
          <a:lstStyle/>
          <a:p>
            <a:pPr algn="l"/>
            <a:r>
              <a:rPr lang="pl-PL" b="0" i="0" dirty="0">
                <a:solidFill>
                  <a:srgbClr val="00B0F0"/>
                </a:solidFill>
                <a:effectLst/>
                <a:latin typeface="Inter"/>
              </a:rPr>
              <a:t>Transformacja</a:t>
            </a:r>
          </a:p>
          <a:p>
            <a:pPr algn="l">
              <a:lnSpc>
                <a:spcPts val="2700"/>
              </a:lnSpc>
            </a:pPr>
            <a:r>
              <a:rPr lang="pl-PL" sz="1600" b="0" i="0" dirty="0">
                <a:solidFill>
                  <a:srgbClr val="383838"/>
                </a:solidFill>
                <a:effectLst/>
                <a:latin typeface="Inter"/>
              </a:rPr>
              <a:t>Transformacje służą do stabilizacji niestałej wariancji szeregu. Typowe metody transformacji obejmują transformację potęgową, pierwiastkową i logarytmiczną. Wykonajmy szybką transformację logarytmiczną i różnicowanie w naszym zestawie danych pasażerów lotniczych:</a:t>
            </a:r>
          </a:p>
        </p:txBody>
      </p:sp>
      <p:pic>
        <p:nvPicPr>
          <p:cNvPr id="11" name="Obraz 10">
            <a:extLst>
              <a:ext uri="{FF2B5EF4-FFF2-40B4-BE49-F238E27FC236}">
                <a16:creationId xmlns:a16="http://schemas.microsoft.com/office/drawing/2014/main" id="{EADB68EC-5B30-74BD-5028-F8C78AAEDF03}"/>
              </a:ext>
            </a:extLst>
          </p:cNvPr>
          <p:cNvPicPr>
            <a:picLocks noChangeAspect="1"/>
          </p:cNvPicPr>
          <p:nvPr/>
        </p:nvPicPr>
        <p:blipFill>
          <a:blip r:embed="rId3"/>
          <a:stretch>
            <a:fillRect/>
          </a:stretch>
        </p:blipFill>
        <p:spPr>
          <a:xfrm>
            <a:off x="615635" y="4886393"/>
            <a:ext cx="7639050" cy="847725"/>
          </a:xfrm>
          <a:prstGeom prst="rect">
            <a:avLst/>
          </a:prstGeom>
        </p:spPr>
      </p:pic>
      <p:pic>
        <p:nvPicPr>
          <p:cNvPr id="5122" name="Picture 2" descr="Szeregi czasowe niestacjonarne">
            <a:extLst>
              <a:ext uri="{FF2B5EF4-FFF2-40B4-BE49-F238E27FC236}">
                <a16:creationId xmlns:a16="http://schemas.microsoft.com/office/drawing/2014/main" id="{2D1A50F9-EADD-375D-FF22-31C0AB051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4685" y="4762379"/>
            <a:ext cx="3824579" cy="1943477"/>
          </a:xfrm>
          <a:prstGeom prst="rect">
            <a:avLst/>
          </a:prstGeom>
          <a:noFill/>
          <a:extLst>
            <a:ext uri="{909E8E84-426E-40DD-AFC4-6F175D3DCCD1}">
              <a14:hiddenFill xmlns:a14="http://schemas.microsoft.com/office/drawing/2010/main">
                <a:solidFill>
                  <a:srgbClr val="FFFFFF"/>
                </a:solidFill>
              </a14:hiddenFill>
            </a:ext>
          </a:extLst>
        </p:spPr>
      </p:pic>
      <p:sp>
        <p:nvSpPr>
          <p:cNvPr id="13" name="pole tekstowe 12">
            <a:extLst>
              <a:ext uri="{FF2B5EF4-FFF2-40B4-BE49-F238E27FC236}">
                <a16:creationId xmlns:a16="http://schemas.microsoft.com/office/drawing/2014/main" id="{224A7513-EA96-95EF-7447-0A20F6D24CF3}"/>
              </a:ext>
            </a:extLst>
          </p:cNvPr>
          <p:cNvSpPr txBox="1"/>
          <p:nvPr/>
        </p:nvSpPr>
        <p:spPr>
          <a:xfrm>
            <a:off x="287447" y="5874859"/>
            <a:ext cx="8159435" cy="830997"/>
          </a:xfrm>
          <a:prstGeom prst="rect">
            <a:avLst/>
          </a:prstGeom>
          <a:noFill/>
        </p:spPr>
        <p:txBody>
          <a:bodyPr wrap="square">
            <a:spAutoFit/>
          </a:bodyPr>
          <a:lstStyle/>
          <a:p>
            <a:r>
              <a:rPr lang="pl-PL" sz="1600" b="0" i="0" dirty="0">
                <a:solidFill>
                  <a:srgbClr val="383838"/>
                </a:solidFill>
                <a:effectLst/>
                <a:latin typeface="Inter"/>
              </a:rPr>
              <a:t>Jak widać, ten wykres jest znaczącą poprawą w stosunku do poprzednich wykresów. Możesz użyć pierwiastka kwadratowego lub transformacji potęgowej w szeregu i sprawdzić, czy przyniosą lepsze wyniki. </a:t>
            </a:r>
            <a:endParaRPr lang="en-GB" sz="1600" dirty="0"/>
          </a:p>
        </p:txBody>
      </p:sp>
      <p:pic>
        <p:nvPicPr>
          <p:cNvPr id="3" name="Obraz 2">
            <a:extLst>
              <a:ext uri="{FF2B5EF4-FFF2-40B4-BE49-F238E27FC236}">
                <a16:creationId xmlns:a16="http://schemas.microsoft.com/office/drawing/2014/main" id="{98F47C26-0FC6-5840-30FB-081A3039C9A0}"/>
              </a:ext>
            </a:extLst>
          </p:cNvPr>
          <p:cNvPicPr>
            <a:picLocks noChangeAspect="1"/>
          </p:cNvPicPr>
          <p:nvPr/>
        </p:nvPicPr>
        <p:blipFill>
          <a:blip r:embed="rId5"/>
          <a:stretch>
            <a:fillRect/>
          </a:stretch>
        </p:blipFill>
        <p:spPr>
          <a:xfrm>
            <a:off x="8254685" y="1674220"/>
            <a:ext cx="3249254" cy="2242324"/>
          </a:xfrm>
          <a:prstGeom prst="rect">
            <a:avLst/>
          </a:prstGeom>
        </p:spPr>
      </p:pic>
    </p:spTree>
    <p:extLst>
      <p:ext uri="{BB962C8B-B14F-4D97-AF65-F5344CB8AC3E}">
        <p14:creationId xmlns:p14="http://schemas.microsoft.com/office/powerpoint/2010/main" val="405871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BBDA94DF-F9B0-CB35-29D2-820163BDA24C}"/>
              </a:ext>
            </a:extLst>
          </p:cNvPr>
          <p:cNvSpPr txBox="1"/>
          <p:nvPr/>
        </p:nvSpPr>
        <p:spPr>
          <a:xfrm>
            <a:off x="433057" y="0"/>
            <a:ext cx="11325885" cy="6104235"/>
          </a:xfrm>
          <a:prstGeom prst="rect">
            <a:avLst/>
          </a:prstGeom>
          <a:noFill/>
        </p:spPr>
        <p:txBody>
          <a:bodyPr wrap="square">
            <a:spAutoFit/>
          </a:bodyPr>
          <a:lstStyle/>
          <a:p>
            <a:pPr algn="l"/>
            <a:r>
              <a:rPr lang="pl-PL" sz="2800" b="1" i="0" dirty="0">
                <a:solidFill>
                  <a:srgbClr val="00B0F0"/>
                </a:solidFill>
                <a:effectLst/>
                <a:latin typeface="Inter"/>
              </a:rPr>
              <a:t>Wniosek</a:t>
            </a:r>
          </a:p>
          <a:p>
            <a:pPr algn="l"/>
            <a:endParaRPr lang="pl-PL" sz="2800" b="1" i="0" dirty="0">
              <a:solidFill>
                <a:srgbClr val="00B0F0"/>
              </a:solidFill>
              <a:effectLst/>
              <a:latin typeface="Inter"/>
            </a:endParaRPr>
          </a:p>
          <a:p>
            <a:pPr algn="l"/>
            <a:r>
              <a:rPr lang="pl-PL" sz="1600" b="0" i="0" dirty="0">
                <a:solidFill>
                  <a:srgbClr val="383838"/>
                </a:solidFill>
                <a:effectLst/>
                <a:latin typeface="Inter"/>
              </a:rPr>
              <a:t>Opanowanie analizy szeregów czasowych jest niezbędne do skutecznego prognozowania i modelowania danych czasowych. W tym przewodniku zbadaliśmy znaczenie stacjonarności i metod jej oceny, takich jak inspekcja wizualna i testy statystyczne, takie jak ADF i KPSS. Omówiliśmy również różne typy stacjonarności i to, jak niestacjonarne szeregi czasowe można przekształcać za pomocą technik, takich jak różnicowanie i transformacja, aby dane nadawały się do modelowania. Zrozumienie </a:t>
            </a:r>
            <a:r>
              <a:rPr lang="pl-PL" sz="1600" i="0" dirty="0">
                <a:solidFill>
                  <a:srgbClr val="383838"/>
                </a:solidFill>
                <a:effectLst/>
                <a:latin typeface="Inter"/>
              </a:rPr>
              <a:t>autokorelacji </a:t>
            </a:r>
            <a:r>
              <a:rPr lang="pl-PL" sz="1600" b="0" i="0" dirty="0">
                <a:solidFill>
                  <a:srgbClr val="383838"/>
                </a:solidFill>
                <a:effectLst/>
                <a:latin typeface="Inter"/>
              </a:rPr>
              <a:t>, analizy resztkowej i walidacji modelu jest niezbędne do dokładnego prognozowania. Stosując te techniki, analitycy mogą wyodrębnić cenne spostrzeżenia z danych szeregów czasowych i podejmować świadome decyzje.</a:t>
            </a:r>
          </a:p>
          <a:p>
            <a:pPr algn="l"/>
            <a:endParaRPr lang="pl-PL" sz="1600" b="0" i="0" dirty="0">
              <a:solidFill>
                <a:srgbClr val="383838"/>
              </a:solidFill>
              <a:effectLst/>
              <a:latin typeface="Inter"/>
            </a:endParaRPr>
          </a:p>
          <a:p>
            <a:pPr algn="l"/>
            <a:r>
              <a:rPr lang="pl-PL" b="0" i="0" dirty="0">
                <a:solidFill>
                  <a:srgbClr val="00B0F0"/>
                </a:solidFill>
                <a:effectLst/>
                <a:latin typeface="Inter"/>
              </a:rPr>
              <a:t>Najważniejsze wnioski</a:t>
            </a:r>
          </a:p>
          <a:p>
            <a:pPr algn="l"/>
            <a:endParaRPr lang="pl-PL" b="0" i="0" dirty="0">
              <a:solidFill>
                <a:srgbClr val="00B0F0"/>
              </a:solidFill>
              <a:effectLst/>
              <a:latin typeface="Inter"/>
            </a:endParaRPr>
          </a:p>
          <a:p>
            <a:pPr algn="l">
              <a:spcAft>
                <a:spcPts val="750"/>
              </a:spcAft>
              <a:buFont typeface="Arial" panose="020B0604020202020204" pitchFamily="34" charset="0"/>
              <a:buChar char="•"/>
            </a:pPr>
            <a:r>
              <a:rPr lang="pl-PL" sz="1600" b="0" i="0" dirty="0">
                <a:solidFill>
                  <a:srgbClr val="383838"/>
                </a:solidFill>
                <a:effectLst/>
                <a:latin typeface="Inter"/>
              </a:rPr>
              <a:t>Analiza szeregów czasowych odgrywa kluczową rolę w zrozumieniu i prognozowaniu zmian cen akcji, umożliwiając analitykom danych identyfikację składników i trendów sezonowych.</a:t>
            </a:r>
          </a:p>
          <a:p>
            <a:pPr algn="l">
              <a:spcAft>
                <a:spcPts val="750"/>
              </a:spcAft>
              <a:buFont typeface="Arial" panose="020B0604020202020204" pitchFamily="34" charset="0"/>
              <a:buChar char="•"/>
            </a:pPr>
            <a:r>
              <a:rPr lang="pl-PL" sz="1600" b="0" i="0" dirty="0">
                <a:solidFill>
                  <a:srgbClr val="383838"/>
                </a:solidFill>
                <a:effectLst/>
                <a:latin typeface="Inter"/>
              </a:rPr>
              <a:t>Identyfikacja stacjonarności drugiego rzędu pomaga odróżnić szeregi stacjonarne bez trendu od szeregów wykazujących wzorce nieliniowe, co ułatwia wybór modelu i jego interpretację.</a:t>
            </a:r>
          </a:p>
          <a:p>
            <a:pPr algn="l">
              <a:spcAft>
                <a:spcPts val="750"/>
              </a:spcAft>
              <a:buFont typeface="Arial" panose="020B0604020202020204" pitchFamily="34" charset="0"/>
              <a:buChar char="•"/>
            </a:pPr>
            <a:r>
              <a:rPr lang="pl-PL" sz="1600" b="0" i="0" dirty="0">
                <a:solidFill>
                  <a:srgbClr val="383838"/>
                </a:solidFill>
                <a:effectLst/>
                <a:latin typeface="Inter"/>
              </a:rPr>
              <a:t>Wykorzystanie testów statystycznych, takich jak ADF i KPSS, pomaga określić stacjonarność danych szeregów czasowych i ustalić poziomy istotności dla walidacji modelu.</a:t>
            </a:r>
          </a:p>
          <a:p>
            <a:pPr algn="l">
              <a:spcAft>
                <a:spcPts val="750"/>
              </a:spcAft>
              <a:buFont typeface="Arial" panose="020B0604020202020204" pitchFamily="34" charset="0"/>
              <a:buChar char="•"/>
            </a:pPr>
            <a:r>
              <a:rPr lang="pl-PL" sz="1600" b="0" i="0" dirty="0">
                <a:solidFill>
                  <a:srgbClr val="383838"/>
                </a:solidFill>
                <a:effectLst/>
                <a:latin typeface="Inter"/>
              </a:rPr>
              <a:t>Techniki takie jak różnicowanie i transformacja są niezbędne do analizy trendów nieliniowych i dostosowania danych szeregów czasowych do modelowania i analizy.</a:t>
            </a:r>
          </a:p>
          <a:p>
            <a:pPr algn="l">
              <a:spcAft>
                <a:spcPts val="750"/>
              </a:spcAft>
              <a:buFont typeface="Arial" panose="020B0604020202020204" pitchFamily="34" charset="0"/>
              <a:buChar char="•"/>
            </a:pPr>
            <a:r>
              <a:rPr lang="pl-PL" sz="1600" b="0" i="0" dirty="0">
                <a:solidFill>
                  <a:srgbClr val="383838"/>
                </a:solidFill>
                <a:effectLst/>
                <a:latin typeface="Inter"/>
              </a:rPr>
              <a:t>Umiejętność rozpoznawania białego szumu w danych szeregów czasowych jest kluczowa dla odróżnienia losowych wahań od znaczących wzorców, co zwiększa skuteczność procesów podejmowania decyzji opartych na danych.</a:t>
            </a:r>
          </a:p>
        </p:txBody>
      </p:sp>
    </p:spTree>
    <p:extLst>
      <p:ext uri="{BB962C8B-B14F-4D97-AF65-F5344CB8AC3E}">
        <p14:creationId xmlns:p14="http://schemas.microsoft.com/office/powerpoint/2010/main" val="52760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0F9EBD41-7152-F88E-59AC-EC9A7148DEA7}"/>
              </a:ext>
            </a:extLst>
          </p:cNvPr>
          <p:cNvSpPr txBox="1"/>
          <p:nvPr/>
        </p:nvSpPr>
        <p:spPr>
          <a:xfrm>
            <a:off x="2616451" y="398352"/>
            <a:ext cx="5902860" cy="584775"/>
          </a:xfrm>
          <a:prstGeom prst="rect">
            <a:avLst/>
          </a:prstGeom>
          <a:noFill/>
        </p:spPr>
        <p:txBody>
          <a:bodyPr wrap="square" rtlCol="0">
            <a:spAutoFit/>
          </a:bodyPr>
          <a:lstStyle/>
          <a:p>
            <a:r>
              <a:rPr lang="pl-PL" sz="3200" b="1" dirty="0">
                <a:solidFill>
                  <a:srgbClr val="FF0000"/>
                </a:solidFill>
              </a:rPr>
              <a:t>ZADANIE </a:t>
            </a:r>
            <a:endParaRPr lang="en-GB" sz="3200" b="1" dirty="0">
              <a:solidFill>
                <a:srgbClr val="FF0000"/>
              </a:solidFill>
            </a:endParaRPr>
          </a:p>
        </p:txBody>
      </p:sp>
      <p:sp>
        <p:nvSpPr>
          <p:cNvPr id="5" name="pole tekstowe 4">
            <a:extLst>
              <a:ext uri="{FF2B5EF4-FFF2-40B4-BE49-F238E27FC236}">
                <a16:creationId xmlns:a16="http://schemas.microsoft.com/office/drawing/2014/main" id="{0A944C43-F341-4300-8E0B-402CB8738ACB}"/>
              </a:ext>
            </a:extLst>
          </p:cNvPr>
          <p:cNvSpPr txBox="1"/>
          <p:nvPr/>
        </p:nvSpPr>
        <p:spPr>
          <a:xfrm>
            <a:off x="1439501" y="1548143"/>
            <a:ext cx="8627952" cy="923330"/>
          </a:xfrm>
          <a:prstGeom prst="rect">
            <a:avLst/>
          </a:prstGeom>
          <a:noFill/>
        </p:spPr>
        <p:txBody>
          <a:bodyPr wrap="square" rtlCol="0">
            <a:spAutoFit/>
          </a:bodyPr>
          <a:lstStyle/>
          <a:p>
            <a:r>
              <a:rPr lang="pl-PL" dirty="0"/>
              <a:t>Wykonaj dokładnie taką jak wyżej analizę stacjonarności szeregu czasowego dla:</a:t>
            </a:r>
          </a:p>
          <a:p>
            <a:endParaRPr lang="pl-PL" dirty="0"/>
          </a:p>
          <a:p>
            <a:endParaRPr lang="en-GB" dirty="0"/>
          </a:p>
        </p:txBody>
      </p:sp>
      <p:pic>
        <p:nvPicPr>
          <p:cNvPr id="7" name="Obraz 6">
            <a:extLst>
              <a:ext uri="{FF2B5EF4-FFF2-40B4-BE49-F238E27FC236}">
                <a16:creationId xmlns:a16="http://schemas.microsoft.com/office/drawing/2014/main" id="{F540B9DB-514F-4978-448A-A3F40E951890}"/>
              </a:ext>
            </a:extLst>
          </p:cNvPr>
          <p:cNvPicPr>
            <a:picLocks noChangeAspect="1"/>
          </p:cNvPicPr>
          <p:nvPr/>
        </p:nvPicPr>
        <p:blipFill>
          <a:blip r:embed="rId2"/>
          <a:srcRect t="43866"/>
          <a:stretch/>
        </p:blipFill>
        <p:spPr>
          <a:xfrm>
            <a:off x="2941907" y="2449036"/>
            <a:ext cx="3130758" cy="451906"/>
          </a:xfrm>
          <a:prstGeom prst="rect">
            <a:avLst/>
          </a:prstGeom>
        </p:spPr>
      </p:pic>
      <p:sp>
        <p:nvSpPr>
          <p:cNvPr id="8" name="pole tekstowe 7">
            <a:extLst>
              <a:ext uri="{FF2B5EF4-FFF2-40B4-BE49-F238E27FC236}">
                <a16:creationId xmlns:a16="http://schemas.microsoft.com/office/drawing/2014/main" id="{6C29F761-5503-A790-6516-1ECC710F136C}"/>
              </a:ext>
            </a:extLst>
          </p:cNvPr>
          <p:cNvSpPr txBox="1"/>
          <p:nvPr/>
        </p:nvSpPr>
        <p:spPr>
          <a:xfrm>
            <a:off x="7941166" y="2089169"/>
            <a:ext cx="2571184" cy="369332"/>
          </a:xfrm>
          <a:prstGeom prst="rect">
            <a:avLst/>
          </a:prstGeom>
          <a:noFill/>
        </p:spPr>
        <p:txBody>
          <a:bodyPr wrap="square" rtlCol="0">
            <a:spAutoFit/>
          </a:bodyPr>
          <a:lstStyle/>
          <a:p>
            <a:r>
              <a:rPr lang="pl-PL" dirty="0"/>
              <a:t>Pliki w folderze</a:t>
            </a:r>
            <a:endParaRPr lang="en-GB" dirty="0"/>
          </a:p>
        </p:txBody>
      </p:sp>
      <p:sp>
        <p:nvSpPr>
          <p:cNvPr id="9" name="pole tekstowe 8">
            <a:extLst>
              <a:ext uri="{FF2B5EF4-FFF2-40B4-BE49-F238E27FC236}">
                <a16:creationId xmlns:a16="http://schemas.microsoft.com/office/drawing/2014/main" id="{7580C0F0-D02A-3C7A-37F1-71370A460D11}"/>
              </a:ext>
            </a:extLst>
          </p:cNvPr>
          <p:cNvSpPr txBox="1"/>
          <p:nvPr/>
        </p:nvSpPr>
        <p:spPr>
          <a:xfrm>
            <a:off x="1656784" y="3078178"/>
            <a:ext cx="8184333" cy="369332"/>
          </a:xfrm>
          <a:prstGeom prst="rect">
            <a:avLst/>
          </a:prstGeom>
          <a:noFill/>
        </p:spPr>
        <p:txBody>
          <a:bodyPr wrap="square" rtlCol="0">
            <a:spAutoFit/>
          </a:bodyPr>
          <a:lstStyle/>
          <a:p>
            <a:r>
              <a:rPr lang="pl-PL" b="1" dirty="0"/>
              <a:t>Starannie opisuj poszczególne elementy analizy i formułuj własne wnioski </a:t>
            </a:r>
            <a:endParaRPr lang="en-GB" b="1" dirty="0"/>
          </a:p>
        </p:txBody>
      </p:sp>
      <p:sp>
        <p:nvSpPr>
          <p:cNvPr id="10" name="pole tekstowe 9">
            <a:extLst>
              <a:ext uri="{FF2B5EF4-FFF2-40B4-BE49-F238E27FC236}">
                <a16:creationId xmlns:a16="http://schemas.microsoft.com/office/drawing/2014/main" id="{908C7E83-7F30-234F-2C88-32D02820A0B2}"/>
              </a:ext>
            </a:extLst>
          </p:cNvPr>
          <p:cNvSpPr txBox="1"/>
          <p:nvPr/>
        </p:nvSpPr>
        <p:spPr>
          <a:xfrm>
            <a:off x="1656784" y="3720974"/>
            <a:ext cx="7405735" cy="369332"/>
          </a:xfrm>
          <a:prstGeom prst="rect">
            <a:avLst/>
          </a:prstGeom>
          <a:noFill/>
        </p:spPr>
        <p:txBody>
          <a:bodyPr wrap="square" rtlCol="0">
            <a:spAutoFit/>
          </a:bodyPr>
          <a:lstStyle/>
          <a:p>
            <a:r>
              <a:rPr lang="pl-PL" dirty="0"/>
              <a:t>Wykonane analizy w dwóch plikach prześlij do TEAMS</a:t>
            </a:r>
            <a:endParaRPr lang="en-GB" dirty="0"/>
          </a:p>
        </p:txBody>
      </p:sp>
      <p:sp>
        <p:nvSpPr>
          <p:cNvPr id="11" name="pole tekstowe 10">
            <a:extLst>
              <a:ext uri="{FF2B5EF4-FFF2-40B4-BE49-F238E27FC236}">
                <a16:creationId xmlns:a16="http://schemas.microsoft.com/office/drawing/2014/main" id="{96037950-3509-8978-F40A-48EE2DF8AD25}"/>
              </a:ext>
            </a:extLst>
          </p:cNvPr>
          <p:cNvSpPr txBox="1"/>
          <p:nvPr/>
        </p:nvSpPr>
        <p:spPr>
          <a:xfrm>
            <a:off x="1439501" y="1113576"/>
            <a:ext cx="8401616" cy="369332"/>
          </a:xfrm>
          <a:prstGeom prst="rect">
            <a:avLst/>
          </a:prstGeom>
          <a:noFill/>
        </p:spPr>
        <p:txBody>
          <a:bodyPr wrap="square" rtlCol="0">
            <a:spAutoFit/>
          </a:bodyPr>
          <a:lstStyle/>
          <a:p>
            <a:r>
              <a:rPr lang="pl-PL" dirty="0"/>
              <a:t>Przeanalizuj przykład podany jako wzór.</a:t>
            </a:r>
            <a:endParaRPr lang="en-GB" dirty="0"/>
          </a:p>
        </p:txBody>
      </p:sp>
      <p:pic>
        <p:nvPicPr>
          <p:cNvPr id="3" name="Obraz 2">
            <a:extLst>
              <a:ext uri="{FF2B5EF4-FFF2-40B4-BE49-F238E27FC236}">
                <a16:creationId xmlns:a16="http://schemas.microsoft.com/office/drawing/2014/main" id="{3BDB907C-6AE6-1651-8264-4FF6479D8155}"/>
              </a:ext>
            </a:extLst>
          </p:cNvPr>
          <p:cNvPicPr>
            <a:picLocks noChangeAspect="1"/>
          </p:cNvPicPr>
          <p:nvPr/>
        </p:nvPicPr>
        <p:blipFill>
          <a:blip r:embed="rId3"/>
          <a:srcRect t="14218" b="22038"/>
          <a:stretch/>
        </p:blipFill>
        <p:spPr>
          <a:xfrm>
            <a:off x="2965242" y="1906457"/>
            <a:ext cx="3107423" cy="410218"/>
          </a:xfrm>
          <a:prstGeom prst="rect">
            <a:avLst/>
          </a:prstGeom>
        </p:spPr>
      </p:pic>
    </p:spTree>
    <p:extLst>
      <p:ext uri="{BB962C8B-B14F-4D97-AF65-F5344CB8AC3E}">
        <p14:creationId xmlns:p14="http://schemas.microsoft.com/office/powerpoint/2010/main" val="30338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160EB7EB-7B38-F399-7CBD-13988DF32C8D}"/>
              </a:ext>
            </a:extLst>
          </p:cNvPr>
          <p:cNvSpPr txBox="1"/>
          <p:nvPr/>
        </p:nvSpPr>
        <p:spPr>
          <a:xfrm>
            <a:off x="289711" y="331484"/>
            <a:ext cx="11316832" cy="6301982"/>
          </a:xfrm>
          <a:prstGeom prst="rect">
            <a:avLst/>
          </a:prstGeom>
          <a:noFill/>
        </p:spPr>
        <p:txBody>
          <a:bodyPr wrap="square">
            <a:spAutoFit/>
          </a:bodyPr>
          <a:lstStyle/>
          <a:p>
            <a:pPr algn="l">
              <a:lnSpc>
                <a:spcPts val="1800"/>
              </a:lnSpc>
            </a:pPr>
            <a:r>
              <a:rPr lang="pl-PL" sz="1600" b="1" i="0" dirty="0">
                <a:solidFill>
                  <a:srgbClr val="242424"/>
                </a:solidFill>
                <a:effectLst/>
                <a:latin typeface="sohne"/>
              </a:rPr>
              <a:t>SEZONOWOŚĆ</a:t>
            </a:r>
          </a:p>
          <a:p>
            <a:pPr algn="l">
              <a:lnSpc>
                <a:spcPts val="2400"/>
              </a:lnSpc>
              <a:buFont typeface="Arial" panose="020B0604020202020204" pitchFamily="34" charset="0"/>
              <a:buChar char="•"/>
            </a:pPr>
            <a:r>
              <a:rPr lang="pl-PL" sz="1600" b="0" i="0" dirty="0">
                <a:solidFill>
                  <a:srgbClr val="242424"/>
                </a:solidFill>
                <a:effectLst/>
                <a:latin typeface="source-serif-pro"/>
              </a:rPr>
              <a:t>Odnosi się do wzorców, które powtarzają się w ustalonym i znanym okresie, zazwyczaj w ciągu roku lub krócej.</a:t>
            </a:r>
          </a:p>
          <a:p>
            <a:pPr algn="l">
              <a:lnSpc>
                <a:spcPts val="2400"/>
              </a:lnSpc>
              <a:buFont typeface="Arial" panose="020B0604020202020204" pitchFamily="34" charset="0"/>
              <a:buChar char="•"/>
            </a:pPr>
            <a:r>
              <a:rPr lang="pl-PL" sz="1600" b="0" i="0" dirty="0">
                <a:solidFill>
                  <a:srgbClr val="242424"/>
                </a:solidFill>
                <a:effectLst/>
                <a:latin typeface="source-serif-pro"/>
              </a:rPr>
              <a:t>Wzory są często powiązane ze zdarzeniami naturalnymi lub kulturowymi, takimi jak święta, warunki pogodowe lub roczne cykle koniunkturalne. Przykładami mogą być: większa sprzedaż zimowych płaszczy zimą i wzrost sprzedaży kostiumów kąpielowych latem.</a:t>
            </a:r>
          </a:p>
          <a:p>
            <a:pPr algn="l">
              <a:lnSpc>
                <a:spcPts val="2400"/>
              </a:lnSpc>
              <a:buFont typeface="Arial" panose="020B0604020202020204" pitchFamily="34" charset="0"/>
              <a:buChar char="•"/>
            </a:pPr>
            <a:r>
              <a:rPr lang="pl-PL" sz="1600" b="0" i="0" dirty="0">
                <a:solidFill>
                  <a:srgbClr val="242424"/>
                </a:solidFill>
                <a:effectLst/>
                <a:latin typeface="source-serif-pro"/>
              </a:rPr>
              <a:t>Wzory sezonowe wykazują regularne, </a:t>
            </a:r>
            <a:r>
              <a:rPr lang="pl-PL" sz="1600" b="1" i="0" dirty="0">
                <a:solidFill>
                  <a:srgbClr val="242424"/>
                </a:solidFill>
                <a:effectLst/>
                <a:latin typeface="source-serif-pro"/>
              </a:rPr>
              <a:t>przewidywalne</a:t>
            </a:r>
            <a:r>
              <a:rPr lang="pl-PL" sz="1600" b="0" i="0" dirty="0">
                <a:solidFill>
                  <a:srgbClr val="242424"/>
                </a:solidFill>
                <a:effectLst/>
                <a:latin typeface="source-serif-pro"/>
              </a:rPr>
              <a:t> wahania o stałym kształcie i amplitudzie każdego roku.</a:t>
            </a:r>
          </a:p>
          <a:p>
            <a:pPr algn="l">
              <a:lnSpc>
                <a:spcPts val="2400"/>
              </a:lnSpc>
              <a:buFont typeface="Arial" panose="020B0604020202020204" pitchFamily="34" charset="0"/>
              <a:buChar char="•"/>
            </a:pPr>
            <a:r>
              <a:rPr lang="pl-PL" sz="1600" b="0" i="0" dirty="0">
                <a:solidFill>
                  <a:srgbClr val="242424"/>
                </a:solidFill>
                <a:effectLst/>
                <a:latin typeface="source-serif-pro"/>
              </a:rPr>
              <a:t>Metody takie jak dekompozycja sezonowa lub sezonowe modele ARIMA są skuteczne w wychwytywaniu i modelowaniu sezonowości.</a:t>
            </a:r>
          </a:p>
          <a:p>
            <a:pPr algn="l">
              <a:lnSpc>
                <a:spcPts val="2400"/>
              </a:lnSpc>
              <a:buFont typeface="Arial" panose="020B0604020202020204" pitchFamily="34" charset="0"/>
              <a:buChar char="•"/>
            </a:pPr>
            <a:endParaRPr lang="pl-PL" sz="1600" b="0" i="0" dirty="0">
              <a:solidFill>
                <a:srgbClr val="242424"/>
              </a:solidFill>
              <a:effectLst/>
              <a:latin typeface="source-serif-pro"/>
            </a:endParaRPr>
          </a:p>
          <a:p>
            <a:pPr algn="l">
              <a:lnSpc>
                <a:spcPts val="1800"/>
              </a:lnSpc>
            </a:pPr>
            <a:r>
              <a:rPr lang="pl-PL" sz="1600" b="1" i="0" dirty="0">
                <a:solidFill>
                  <a:srgbClr val="242424"/>
                </a:solidFill>
                <a:effectLst/>
                <a:latin typeface="sohne"/>
              </a:rPr>
              <a:t>CYKLICZNOŚĆ</a:t>
            </a:r>
          </a:p>
          <a:p>
            <a:pPr algn="l">
              <a:lnSpc>
                <a:spcPts val="2400"/>
              </a:lnSpc>
              <a:buFont typeface="Arial" panose="020B0604020202020204" pitchFamily="34" charset="0"/>
              <a:buChar char="•"/>
            </a:pPr>
            <a:r>
              <a:rPr lang="pl-PL" sz="1600" b="0" i="0" dirty="0">
                <a:solidFill>
                  <a:srgbClr val="242424"/>
                </a:solidFill>
                <a:effectLst/>
                <a:latin typeface="source-serif-pro"/>
              </a:rPr>
              <a:t>Dotyczy wzorców powtarzających się w nieznanym lub nieregularnym okresie, często trwających dłużej niż rok.</a:t>
            </a:r>
          </a:p>
          <a:p>
            <a:pPr algn="l">
              <a:lnSpc>
                <a:spcPts val="2400"/>
              </a:lnSpc>
              <a:buFont typeface="Arial" panose="020B0604020202020204" pitchFamily="34" charset="0"/>
              <a:buChar char="•"/>
            </a:pPr>
            <a:r>
              <a:rPr lang="pl-PL" sz="1600" b="0" i="0" dirty="0">
                <a:solidFill>
                  <a:srgbClr val="242424"/>
                </a:solidFill>
                <a:effectLst/>
                <a:latin typeface="source-serif-pro"/>
              </a:rPr>
              <a:t>Na cykle mogą wpływać cykle gospodarcze lub biznesowe, postęp technologiczny lub długoterminowe trendy.</a:t>
            </a:r>
          </a:p>
          <a:p>
            <a:pPr algn="l">
              <a:lnSpc>
                <a:spcPts val="2400"/>
              </a:lnSpc>
              <a:buFont typeface="Arial" panose="020B0604020202020204" pitchFamily="34" charset="0"/>
              <a:buChar char="•"/>
            </a:pPr>
            <a:r>
              <a:rPr lang="pl-PL" sz="1600" b="0" i="0" dirty="0">
                <a:solidFill>
                  <a:srgbClr val="242424"/>
                </a:solidFill>
                <a:effectLst/>
                <a:latin typeface="source-serif-pro"/>
              </a:rPr>
              <a:t>W przeciwieństwie do sezonowości cykliczność jest mniej przewidywalna i trudniejsza do modelowania ze względu na zmienną długość cyklu i jego czas trwania.</a:t>
            </a:r>
          </a:p>
          <a:p>
            <a:pPr algn="l">
              <a:lnSpc>
                <a:spcPts val="2400"/>
              </a:lnSpc>
              <a:buFont typeface="Arial" panose="020B0604020202020204" pitchFamily="34" charset="0"/>
              <a:buChar char="•"/>
            </a:pPr>
            <a:r>
              <a:rPr lang="pl-PL" sz="1600" b="0" i="0" dirty="0">
                <a:solidFill>
                  <a:srgbClr val="242424"/>
                </a:solidFill>
                <a:effectLst/>
                <a:latin typeface="source-serif-pro"/>
              </a:rPr>
              <a:t>Cykle giełdowe (rozkwit i kryzys) trwające latami lub dziesięcioleciami są przykładem cykliczności.</a:t>
            </a:r>
          </a:p>
          <a:p>
            <a:pPr algn="l">
              <a:lnSpc>
                <a:spcPts val="2400"/>
              </a:lnSpc>
              <a:buFont typeface="Arial" panose="020B0604020202020204" pitchFamily="34" charset="0"/>
              <a:buChar char="•"/>
            </a:pPr>
            <a:r>
              <a:rPr lang="pl-PL" sz="1600" b="0" i="0" dirty="0">
                <a:solidFill>
                  <a:srgbClr val="242424"/>
                </a:solidFill>
                <a:effectLst/>
                <a:latin typeface="source-serif-pro"/>
              </a:rPr>
              <a:t>Modelowanie cykliczności wymaga zaawansowanych technik, takich jak analiza widmowa i modele przestrzeni stanów.</a:t>
            </a:r>
          </a:p>
          <a:p>
            <a:pPr algn="l">
              <a:lnSpc>
                <a:spcPts val="2400"/>
              </a:lnSpc>
              <a:buFont typeface="Arial" panose="020B0604020202020204" pitchFamily="34" charset="0"/>
              <a:buChar char="•"/>
            </a:pPr>
            <a:endParaRPr lang="pl-PL" sz="1600" b="0" i="0" dirty="0">
              <a:solidFill>
                <a:srgbClr val="242424"/>
              </a:solidFill>
              <a:effectLst/>
              <a:latin typeface="source-serif-pro"/>
            </a:endParaRPr>
          </a:p>
          <a:p>
            <a:pPr algn="l">
              <a:lnSpc>
                <a:spcPts val="1800"/>
              </a:lnSpc>
            </a:pPr>
            <a:r>
              <a:rPr lang="pl-PL" sz="1600" b="1" i="0" dirty="0">
                <a:solidFill>
                  <a:srgbClr val="242424"/>
                </a:solidFill>
                <a:effectLst/>
                <a:latin typeface="sohne"/>
              </a:rPr>
              <a:t>CECHY CHARAKTERYSTYCZNE:</a:t>
            </a:r>
          </a:p>
          <a:p>
            <a:pPr algn="l">
              <a:lnSpc>
                <a:spcPts val="2400"/>
              </a:lnSpc>
              <a:buFont typeface="Arial" panose="020B0604020202020204" pitchFamily="34" charset="0"/>
              <a:buChar char="•"/>
            </a:pPr>
            <a:r>
              <a:rPr lang="pl-PL" sz="1600" b="0" i="0" dirty="0">
                <a:solidFill>
                  <a:srgbClr val="242424"/>
                </a:solidFill>
                <a:effectLst/>
                <a:latin typeface="source-serif-pro"/>
              </a:rPr>
              <a:t>Sezonowość charakteryzuje się przewidywalnymi wzorcami występującymi w ustalonym i znanym okresie. Cykliczność natomiast charakteryzuje się nieregularnymi wzorcami o niepewnej długości cyklu i czasie jego trwania.</a:t>
            </a:r>
          </a:p>
          <a:p>
            <a:pPr algn="l">
              <a:lnSpc>
                <a:spcPts val="2400"/>
              </a:lnSpc>
              <a:buFont typeface="Arial" panose="020B0604020202020204" pitchFamily="34" charset="0"/>
              <a:buChar char="•"/>
            </a:pPr>
            <a:r>
              <a:rPr lang="pl-PL" sz="1600" b="0" i="0" dirty="0">
                <a:solidFill>
                  <a:srgbClr val="242424"/>
                </a:solidFill>
                <a:effectLst/>
                <a:latin typeface="source-serif-pro"/>
              </a:rPr>
              <a:t>Sezonowość można skutecznie uchwycić za pomocą metod takich jak dekompozycja sezonowa lub sezonowe modele ARIMA. Modelowanie cykliczności wymaga uwzględnienia zmienności i nieregularności za pomocą analizy widmowej lub modeli przestrzeni stanów.</a:t>
            </a:r>
          </a:p>
        </p:txBody>
      </p:sp>
    </p:spTree>
    <p:extLst>
      <p:ext uri="{BB962C8B-B14F-4D97-AF65-F5344CB8AC3E}">
        <p14:creationId xmlns:p14="http://schemas.microsoft.com/office/powerpoint/2010/main" val="356476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2BEE4710-EA2E-6216-3C99-48D39FFF496B}"/>
              </a:ext>
            </a:extLst>
          </p:cNvPr>
          <p:cNvSpPr txBox="1"/>
          <p:nvPr/>
        </p:nvSpPr>
        <p:spPr>
          <a:xfrm>
            <a:off x="2568544" y="0"/>
            <a:ext cx="7054912" cy="1077218"/>
          </a:xfrm>
          <a:prstGeom prst="rect">
            <a:avLst/>
          </a:prstGeom>
          <a:noFill/>
        </p:spPr>
        <p:txBody>
          <a:bodyPr wrap="square">
            <a:spAutoFit/>
          </a:bodyPr>
          <a:lstStyle/>
          <a:p>
            <a:pPr algn="l"/>
            <a:r>
              <a:rPr lang="pl-PL" sz="3200" b="1" i="0" dirty="0">
                <a:solidFill>
                  <a:srgbClr val="C00000"/>
                </a:solidFill>
                <a:effectLst/>
                <a:latin typeface="Inter"/>
              </a:rPr>
              <a:t>Wprowadzenie do niestacjonarnych szeregów czasowych w </a:t>
            </a:r>
            <a:r>
              <a:rPr lang="pl-PL" sz="3200" b="1" i="0" dirty="0" err="1">
                <a:solidFill>
                  <a:srgbClr val="C00000"/>
                </a:solidFill>
                <a:effectLst/>
                <a:latin typeface="Inter"/>
              </a:rPr>
              <a:t>Pythonie</a:t>
            </a:r>
            <a:endParaRPr lang="pl-PL" sz="3200" b="1" i="0" dirty="0">
              <a:solidFill>
                <a:srgbClr val="C00000"/>
              </a:solidFill>
              <a:effectLst/>
              <a:latin typeface="Inter"/>
            </a:endParaRPr>
          </a:p>
        </p:txBody>
      </p:sp>
      <p:sp>
        <p:nvSpPr>
          <p:cNvPr id="5" name="pole tekstowe 4">
            <a:extLst>
              <a:ext uri="{FF2B5EF4-FFF2-40B4-BE49-F238E27FC236}">
                <a16:creationId xmlns:a16="http://schemas.microsoft.com/office/drawing/2014/main" id="{7EDE9998-782E-E647-3D6F-4D38ECCCC7BA}"/>
              </a:ext>
            </a:extLst>
          </p:cNvPr>
          <p:cNvSpPr txBox="1"/>
          <p:nvPr/>
        </p:nvSpPr>
        <p:spPr>
          <a:xfrm>
            <a:off x="697117" y="1318165"/>
            <a:ext cx="10945639" cy="4221669"/>
          </a:xfrm>
          <a:prstGeom prst="rect">
            <a:avLst/>
          </a:prstGeom>
          <a:noFill/>
        </p:spPr>
        <p:txBody>
          <a:bodyPr wrap="square">
            <a:spAutoFit/>
          </a:bodyPr>
          <a:lstStyle/>
          <a:p>
            <a:pPr algn="l">
              <a:lnSpc>
                <a:spcPts val="2700"/>
              </a:lnSpc>
            </a:pPr>
            <a:r>
              <a:rPr lang="pl-PL" b="0" i="0" dirty="0">
                <a:solidFill>
                  <a:srgbClr val="383838"/>
                </a:solidFill>
                <a:effectLst/>
                <a:latin typeface="Inter"/>
              </a:rPr>
              <a:t>Prognozowanie zużycia energii elektrycznej, ruchu drogowego lub cen akcji zależy od danych szeregów czasowych, ponieważ czynnik „czasu” jest niezbędny dla dokładności. </a:t>
            </a:r>
          </a:p>
          <a:p>
            <a:pPr algn="l">
              <a:lnSpc>
                <a:spcPts val="2700"/>
              </a:lnSpc>
            </a:pPr>
            <a:endParaRPr lang="pl-PL" dirty="0">
              <a:solidFill>
                <a:srgbClr val="383838"/>
              </a:solidFill>
              <a:latin typeface="Inter"/>
            </a:endParaRPr>
          </a:p>
          <a:p>
            <a:pPr algn="l">
              <a:lnSpc>
                <a:spcPts val="2700"/>
              </a:lnSpc>
            </a:pPr>
            <a:r>
              <a:rPr lang="pl-PL" b="0" i="0" dirty="0">
                <a:solidFill>
                  <a:srgbClr val="383838"/>
                </a:solidFill>
                <a:effectLst/>
                <a:latin typeface="Inter"/>
              </a:rPr>
              <a:t>Wraz ze wzrostem generowania danych, opanowanie prognozowania szeregów czasowych jest kluczową umiejętnością. Jednak wyzwania takie jak </a:t>
            </a:r>
            <a:r>
              <a:rPr lang="pl-PL" b="1" i="0" dirty="0">
                <a:solidFill>
                  <a:srgbClr val="383838"/>
                </a:solidFill>
                <a:effectLst/>
                <a:latin typeface="Inter"/>
              </a:rPr>
              <a:t>niestacjonarność</a:t>
            </a:r>
            <a:r>
              <a:rPr lang="pl-PL" b="0" i="0" dirty="0">
                <a:solidFill>
                  <a:srgbClr val="383838"/>
                </a:solidFill>
                <a:effectLst/>
                <a:latin typeface="Inter"/>
              </a:rPr>
              <a:t>, powszechna w większości zestawów danych, mogą zakłócić dokładność modelu za pomocą nieregularnych skoków i wahań, co sprawia, że ​​stabilizacja danych szeregów czasowych jest niezbędna.</a:t>
            </a:r>
          </a:p>
          <a:p>
            <a:pPr algn="l">
              <a:lnSpc>
                <a:spcPts val="2700"/>
              </a:lnSpc>
            </a:pPr>
            <a:endParaRPr lang="pl-PL" b="0" i="0" dirty="0">
              <a:solidFill>
                <a:srgbClr val="383838"/>
              </a:solidFill>
              <a:effectLst/>
              <a:latin typeface="Inter"/>
            </a:endParaRPr>
          </a:p>
          <a:p>
            <a:pPr algn="l">
              <a:lnSpc>
                <a:spcPts val="2700"/>
              </a:lnSpc>
            </a:pPr>
            <a:r>
              <a:rPr lang="pl-PL" dirty="0">
                <a:solidFill>
                  <a:srgbClr val="383838"/>
                </a:solidFill>
                <a:latin typeface="Inter"/>
              </a:rPr>
              <a:t>Tu wykonamy</a:t>
            </a:r>
            <a:r>
              <a:rPr lang="pl-PL" b="0" i="0" dirty="0">
                <a:solidFill>
                  <a:srgbClr val="383838"/>
                </a:solidFill>
                <a:effectLst/>
                <a:latin typeface="Inter"/>
              </a:rPr>
              <a:t> eksplorację analizy szeregów czasowych, poruszając się po takich koncepcjach, jak zachowanie autoregresyjne, funkcja autokorelacji (ACF), średnia ruchoma i spacer losowy. Dzięki spostrzeżeniom zaczerpniętym z ekonometrii i dogłębnemu zrozumieniu trendów stochastycznych i deterministycznych zagłębiamy się w strategie oswajania </a:t>
            </a:r>
            <a:r>
              <a:rPr lang="pl-PL" b="1" i="0" dirty="0">
                <a:solidFill>
                  <a:srgbClr val="383838"/>
                </a:solidFill>
                <a:effectLst/>
                <a:latin typeface="Inter"/>
              </a:rPr>
              <a:t>niestacjonarności.</a:t>
            </a:r>
            <a:r>
              <a:rPr lang="pl-PL" b="0" i="0" dirty="0">
                <a:solidFill>
                  <a:srgbClr val="383838"/>
                </a:solidFill>
                <a:effectLst/>
                <a:latin typeface="Inter"/>
              </a:rPr>
              <a:t> </a:t>
            </a:r>
          </a:p>
        </p:txBody>
      </p:sp>
      <p:sp>
        <p:nvSpPr>
          <p:cNvPr id="7" name="pole tekstowe 6">
            <a:extLst>
              <a:ext uri="{FF2B5EF4-FFF2-40B4-BE49-F238E27FC236}">
                <a16:creationId xmlns:a16="http://schemas.microsoft.com/office/drawing/2014/main" id="{A2B94072-3F57-7964-A2CD-097B667BC5A7}"/>
              </a:ext>
            </a:extLst>
          </p:cNvPr>
          <p:cNvSpPr txBox="1"/>
          <p:nvPr/>
        </p:nvSpPr>
        <p:spPr>
          <a:xfrm>
            <a:off x="10001817" y="353943"/>
            <a:ext cx="1776742" cy="646331"/>
          </a:xfrm>
          <a:prstGeom prst="rect">
            <a:avLst/>
          </a:prstGeom>
          <a:noFill/>
        </p:spPr>
        <p:txBody>
          <a:bodyPr wrap="square">
            <a:spAutoFit/>
          </a:bodyPr>
          <a:lstStyle/>
          <a:p>
            <a:r>
              <a:rPr lang="pl-PL" b="0" i="0" u="sng" dirty="0">
                <a:solidFill>
                  <a:srgbClr val="383838"/>
                </a:solidFill>
                <a:effectLst/>
                <a:latin typeface="Inter"/>
              </a:rPr>
              <a:t>Thank </a:t>
            </a:r>
            <a:r>
              <a:rPr lang="pl-PL" b="0" i="0" u="sng" dirty="0" err="1">
                <a:solidFill>
                  <a:srgbClr val="383838"/>
                </a:solidFill>
                <a:effectLst/>
                <a:latin typeface="Inter"/>
              </a:rPr>
              <a:t>You</a:t>
            </a:r>
            <a:r>
              <a:rPr lang="pl-PL" b="0" i="0" u="sng" dirty="0">
                <a:solidFill>
                  <a:srgbClr val="383838"/>
                </a:solidFill>
                <a:effectLst/>
                <a:latin typeface="Inter"/>
              </a:rPr>
              <a:t> to</a:t>
            </a:r>
          </a:p>
          <a:p>
            <a:r>
              <a:rPr lang="en-GB" b="0" i="0" u="sng" dirty="0">
                <a:solidFill>
                  <a:srgbClr val="383838"/>
                </a:solidFill>
                <a:effectLst/>
                <a:latin typeface="Inter"/>
              </a:rPr>
              <a:t>Aishwarya Singh</a:t>
            </a:r>
            <a:endParaRPr lang="en-GB" dirty="0"/>
          </a:p>
        </p:txBody>
      </p:sp>
    </p:spTree>
    <p:extLst>
      <p:ext uri="{BB962C8B-B14F-4D97-AF65-F5344CB8AC3E}">
        <p14:creationId xmlns:p14="http://schemas.microsoft.com/office/powerpoint/2010/main" val="3279150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9611D9C8-3A16-2D97-F4C4-8EA81AAF8111}"/>
              </a:ext>
            </a:extLst>
          </p:cNvPr>
          <p:cNvSpPr txBox="1"/>
          <p:nvPr/>
        </p:nvSpPr>
        <p:spPr>
          <a:xfrm>
            <a:off x="642796" y="284248"/>
            <a:ext cx="10483913" cy="4493538"/>
          </a:xfrm>
          <a:prstGeom prst="rect">
            <a:avLst/>
          </a:prstGeom>
          <a:noFill/>
        </p:spPr>
        <p:txBody>
          <a:bodyPr wrap="square">
            <a:spAutoFit/>
          </a:bodyPr>
          <a:lstStyle/>
          <a:p>
            <a:pPr algn="l"/>
            <a:r>
              <a:rPr lang="pl-PL" b="1" i="0" dirty="0">
                <a:solidFill>
                  <a:schemeClr val="tx2">
                    <a:lumMod val="50000"/>
                    <a:lumOff val="50000"/>
                  </a:schemeClr>
                </a:solidFill>
                <a:effectLst/>
                <a:latin typeface="Inter"/>
              </a:rPr>
              <a:t>Rezultaty uczenia się</a:t>
            </a:r>
          </a:p>
          <a:p>
            <a:pPr algn="l"/>
            <a:endParaRPr lang="pl-PL" b="0" i="0" dirty="0">
              <a:solidFill>
                <a:schemeClr val="tx2">
                  <a:lumMod val="50000"/>
                  <a:lumOff val="50000"/>
                </a:schemeClr>
              </a:solidFill>
              <a:effectLst/>
              <a:latin typeface="Inter"/>
            </a:endParaRPr>
          </a:p>
          <a:p>
            <a:pPr algn="l">
              <a:lnSpc>
                <a:spcPts val="2700"/>
              </a:lnSpc>
              <a:spcAft>
                <a:spcPts val="750"/>
              </a:spcAft>
              <a:buFont typeface="Arial" panose="020B0604020202020204" pitchFamily="34" charset="0"/>
              <a:buChar char="•"/>
            </a:pPr>
            <a:r>
              <a:rPr lang="pl-PL" b="0" i="0" dirty="0">
                <a:solidFill>
                  <a:srgbClr val="383838"/>
                </a:solidFill>
                <a:effectLst/>
                <a:latin typeface="Inter"/>
              </a:rPr>
              <a:t>Umiejętność analizowania danych przy użyciu technik analizy szeregów czasowych w celu wykrywania składników sezonowych, trendów i podstawowych wzorców.</a:t>
            </a:r>
          </a:p>
          <a:p>
            <a:pPr algn="l">
              <a:lnSpc>
                <a:spcPts val="2700"/>
              </a:lnSpc>
              <a:spcAft>
                <a:spcPts val="750"/>
              </a:spcAft>
              <a:buFont typeface="Arial" panose="020B0604020202020204" pitchFamily="34" charset="0"/>
              <a:buChar char="•"/>
            </a:pPr>
            <a:r>
              <a:rPr lang="pl-PL" b="0" i="0" dirty="0">
                <a:solidFill>
                  <a:srgbClr val="383838"/>
                </a:solidFill>
                <a:effectLst/>
                <a:latin typeface="Inter"/>
              </a:rPr>
              <a:t>Zrozumienie koncepcji stacjonarności w analizie szeregów czasowych, w tym rozpoznawanie stacjonarności drugiego rzędu i rozróżnianie szeregów bez trendu.</a:t>
            </a:r>
          </a:p>
          <a:p>
            <a:pPr algn="l">
              <a:lnSpc>
                <a:spcPts val="2700"/>
              </a:lnSpc>
              <a:spcAft>
                <a:spcPts val="750"/>
              </a:spcAft>
              <a:buFont typeface="Arial" panose="020B0604020202020204" pitchFamily="34" charset="0"/>
              <a:buChar char="•"/>
            </a:pPr>
            <a:r>
              <a:rPr lang="pl-PL" b="0" i="0" dirty="0">
                <a:solidFill>
                  <a:srgbClr val="383838"/>
                </a:solidFill>
                <a:effectLst/>
                <a:latin typeface="Inter"/>
              </a:rPr>
              <a:t>Znajomość testów statystycznych ADF i KPSS, pozwalających ocenić stacjonarność i interpretować ich wyniki w kontekście poziomów istotności.</a:t>
            </a:r>
          </a:p>
          <a:p>
            <a:pPr algn="l">
              <a:lnSpc>
                <a:spcPts val="2700"/>
              </a:lnSpc>
              <a:spcAft>
                <a:spcPts val="750"/>
              </a:spcAft>
              <a:buFont typeface="Arial" panose="020B0604020202020204" pitchFamily="34" charset="0"/>
              <a:buChar char="•"/>
            </a:pPr>
            <a:r>
              <a:rPr lang="pl-PL" b="0" i="0" dirty="0">
                <a:solidFill>
                  <a:srgbClr val="383838"/>
                </a:solidFill>
                <a:effectLst/>
                <a:latin typeface="Inter"/>
              </a:rPr>
              <a:t>Znajomość technik, takich jak różnicowanie i transformacje, w celu analizy trendów nieliniowych i dostosowania danych szeregów czasowych do modelowania.</a:t>
            </a:r>
          </a:p>
          <a:p>
            <a:pPr algn="l">
              <a:lnSpc>
                <a:spcPts val="2700"/>
              </a:lnSpc>
              <a:spcAft>
                <a:spcPts val="750"/>
              </a:spcAft>
              <a:buFont typeface="Arial" panose="020B0604020202020204" pitchFamily="34" charset="0"/>
              <a:buChar char="•"/>
            </a:pPr>
            <a:r>
              <a:rPr lang="pl-PL" b="0" i="0" dirty="0">
                <a:solidFill>
                  <a:srgbClr val="383838"/>
                </a:solidFill>
                <a:effectLst/>
                <a:latin typeface="Inter"/>
              </a:rPr>
              <a:t>Rozpoznawanie białego szumu i jego znaczenia w analizie szeregów czasowych, pomocne w identyfikowaniu losowych wahań w porównaniu z istotnymi wzorcami w zastosowaniach nauki o danych.</a:t>
            </a:r>
          </a:p>
        </p:txBody>
      </p:sp>
    </p:spTree>
    <p:extLst>
      <p:ext uri="{BB962C8B-B14F-4D97-AF65-F5344CB8AC3E}">
        <p14:creationId xmlns:p14="http://schemas.microsoft.com/office/powerpoint/2010/main" val="238274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9E718E5A-E6BF-01CB-34B4-B3C70AA6FD6A}"/>
              </a:ext>
            </a:extLst>
          </p:cNvPr>
          <p:cNvSpPr txBox="1"/>
          <p:nvPr/>
        </p:nvSpPr>
        <p:spPr>
          <a:xfrm>
            <a:off x="715224" y="165538"/>
            <a:ext cx="10502020" cy="1882567"/>
          </a:xfrm>
          <a:prstGeom prst="rect">
            <a:avLst/>
          </a:prstGeom>
          <a:noFill/>
        </p:spPr>
        <p:txBody>
          <a:bodyPr wrap="square">
            <a:spAutoFit/>
          </a:bodyPr>
          <a:lstStyle/>
          <a:p>
            <a:pPr algn="l"/>
            <a:r>
              <a:rPr lang="pl-PL" sz="2800" b="1" i="0" dirty="0">
                <a:solidFill>
                  <a:srgbClr val="00B0F0"/>
                </a:solidFill>
                <a:effectLst/>
                <a:latin typeface="Inter"/>
              </a:rPr>
              <a:t>Zrozumienie stacjonarności</a:t>
            </a:r>
          </a:p>
          <a:p>
            <a:pPr algn="l">
              <a:lnSpc>
                <a:spcPts val="2700"/>
              </a:lnSpc>
            </a:pPr>
            <a:r>
              <a:rPr lang="pl-PL" b="0" i="0" dirty="0">
                <a:solidFill>
                  <a:srgbClr val="383838"/>
                </a:solidFill>
                <a:effectLst/>
                <a:latin typeface="Inter"/>
              </a:rPr>
              <a:t>Stacjonarność jest jedną z najważniejszych koncepcji, na jakie natkniesz się podczas pracy z danymi szeregów czasowych. </a:t>
            </a:r>
            <a:r>
              <a:rPr lang="pl-PL" b="1" i="0" dirty="0">
                <a:solidFill>
                  <a:srgbClr val="383838"/>
                </a:solidFill>
                <a:effectLst/>
                <a:latin typeface="Inter"/>
              </a:rPr>
              <a:t>Stacjonarny szereg to taki, w którym właściwości – średnia, wariancja i kowariancja – nie zmieniają się w czasie</a:t>
            </a:r>
            <a:r>
              <a:rPr lang="pl-PL" b="0" i="0" dirty="0">
                <a:solidFill>
                  <a:srgbClr val="383838"/>
                </a:solidFill>
                <a:effectLst/>
                <a:latin typeface="Inter"/>
              </a:rPr>
              <a:t>.</a:t>
            </a:r>
          </a:p>
          <a:p>
            <a:pPr algn="l">
              <a:lnSpc>
                <a:spcPts val="2700"/>
              </a:lnSpc>
            </a:pPr>
            <a:r>
              <a:rPr lang="pl-PL" b="0" i="0" dirty="0">
                <a:solidFill>
                  <a:srgbClr val="383838"/>
                </a:solidFill>
                <a:effectLst/>
                <a:latin typeface="Inter"/>
              </a:rPr>
              <a:t>Zrozumiemy to na intuicyjnym przykładzie. Rozważmy trzy wykresy pokazane poniżej:</a:t>
            </a:r>
          </a:p>
        </p:txBody>
      </p:sp>
      <p:pic>
        <p:nvPicPr>
          <p:cNvPr id="1026" name="Picture 2">
            <a:extLst>
              <a:ext uri="{FF2B5EF4-FFF2-40B4-BE49-F238E27FC236}">
                <a16:creationId xmlns:a16="http://schemas.microsoft.com/office/drawing/2014/main" id="{66DE4780-D0F6-FACC-BEC3-CE10ED5E9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517" y="2180092"/>
            <a:ext cx="7572375" cy="1809750"/>
          </a:xfrm>
          <a:prstGeom prst="rect">
            <a:avLst/>
          </a:prstGeom>
          <a:noFill/>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CB5D0553-EA88-F096-F4F6-9D073443A89E}"/>
              </a:ext>
            </a:extLst>
          </p:cNvPr>
          <p:cNvSpPr txBox="1"/>
          <p:nvPr/>
        </p:nvSpPr>
        <p:spPr>
          <a:xfrm>
            <a:off x="860080" y="3989842"/>
            <a:ext cx="11235350" cy="2342564"/>
          </a:xfrm>
          <a:prstGeom prst="rect">
            <a:avLst/>
          </a:prstGeom>
          <a:noFill/>
        </p:spPr>
        <p:txBody>
          <a:bodyPr wrap="square">
            <a:spAutoFit/>
          </a:bodyPr>
          <a:lstStyle/>
          <a:p>
            <a:pPr algn="l">
              <a:lnSpc>
                <a:spcPts val="2700"/>
              </a:lnSpc>
              <a:spcAft>
                <a:spcPts val="750"/>
              </a:spcAft>
              <a:buFont typeface="Arial" panose="020B0604020202020204" pitchFamily="34" charset="0"/>
              <a:buChar char="•"/>
            </a:pPr>
            <a:r>
              <a:rPr lang="pl-PL" sz="1600" b="0" i="0" dirty="0">
                <a:solidFill>
                  <a:srgbClr val="383838"/>
                </a:solidFill>
                <a:effectLst/>
                <a:latin typeface="Inter"/>
              </a:rPr>
              <a:t>Na pierwszym wykresie możemy wyraźnie zobaczyć, że średnia zmienia się (wzrasta) w czasie, co skutkuje trendem wzrostowym. Jest to zatem szereg niestacjonarny. </a:t>
            </a:r>
            <a:r>
              <a:rPr lang="pl-PL" sz="1600" b="1" i="0" dirty="0">
                <a:solidFill>
                  <a:srgbClr val="383838"/>
                </a:solidFill>
                <a:effectLst/>
                <a:latin typeface="Inter"/>
              </a:rPr>
              <a:t>Aby szereg został sklasyfikowany jako stacjonarny, nie powinien wykazywać trendu.</a:t>
            </a:r>
            <a:endParaRPr lang="pl-PL" sz="1600" b="0" i="0" dirty="0">
              <a:solidFill>
                <a:srgbClr val="383838"/>
              </a:solidFill>
              <a:effectLst/>
              <a:latin typeface="Inter"/>
            </a:endParaRPr>
          </a:p>
          <a:p>
            <a:pPr algn="l">
              <a:lnSpc>
                <a:spcPts val="2700"/>
              </a:lnSpc>
              <a:spcAft>
                <a:spcPts val="750"/>
              </a:spcAft>
              <a:buFont typeface="Arial" panose="020B0604020202020204" pitchFamily="34" charset="0"/>
              <a:buChar char="•"/>
            </a:pPr>
            <a:r>
              <a:rPr lang="pl-PL" sz="1600" b="0" i="0" dirty="0">
                <a:solidFill>
                  <a:srgbClr val="383838"/>
                </a:solidFill>
                <a:effectLst/>
                <a:latin typeface="Inter"/>
              </a:rPr>
              <a:t>Przechodząc do drugiego wykresu, z pewnością nie widzimy trendu w szeregu, ale wariancja szeregu jest funkcją czasu. Jak wspomniano wcześniej, </a:t>
            </a:r>
            <a:r>
              <a:rPr lang="pl-PL" sz="1600" b="1" i="0" dirty="0">
                <a:solidFill>
                  <a:srgbClr val="383838"/>
                </a:solidFill>
                <a:effectLst/>
                <a:latin typeface="Inter"/>
              </a:rPr>
              <a:t>szereg stacjonarny musi mieć stałą wariancję</a:t>
            </a:r>
            <a:r>
              <a:rPr lang="pl-PL" sz="1600" b="0" i="0" dirty="0">
                <a:solidFill>
                  <a:srgbClr val="383838"/>
                </a:solidFill>
                <a:effectLst/>
                <a:latin typeface="Inter"/>
              </a:rPr>
              <a:t>.</a:t>
            </a:r>
          </a:p>
          <a:p>
            <a:pPr algn="l">
              <a:lnSpc>
                <a:spcPts val="2700"/>
              </a:lnSpc>
              <a:spcAft>
                <a:spcPts val="750"/>
              </a:spcAft>
              <a:buFont typeface="Arial" panose="020B0604020202020204" pitchFamily="34" charset="0"/>
              <a:buChar char="•"/>
            </a:pPr>
            <a:r>
              <a:rPr lang="pl-PL" sz="1600" b="0" i="0" dirty="0">
                <a:solidFill>
                  <a:srgbClr val="383838"/>
                </a:solidFill>
                <a:effectLst/>
                <a:latin typeface="Inter"/>
              </a:rPr>
              <a:t>Jeśli przyjrzymy się trzeciemu wykresowi, zauważymy, że rozrzut staje się mniejszy w miarę upływu czasu, co oznacza, że ​​</a:t>
            </a:r>
            <a:r>
              <a:rPr lang="pl-PL" sz="1600" b="1" i="0" dirty="0">
                <a:solidFill>
                  <a:srgbClr val="383838"/>
                </a:solidFill>
                <a:effectLst/>
                <a:latin typeface="Inter"/>
              </a:rPr>
              <a:t>kowariancja jest funkcją czasu</a:t>
            </a:r>
            <a:r>
              <a:rPr lang="pl-PL" sz="1600" b="0" i="0" dirty="0">
                <a:solidFill>
                  <a:srgbClr val="383838"/>
                </a:solidFill>
                <a:effectLst/>
                <a:latin typeface="Inter"/>
              </a:rPr>
              <a:t>.</a:t>
            </a:r>
          </a:p>
        </p:txBody>
      </p:sp>
    </p:spTree>
    <p:extLst>
      <p:ext uri="{BB962C8B-B14F-4D97-AF65-F5344CB8AC3E}">
        <p14:creationId xmlns:p14="http://schemas.microsoft.com/office/powerpoint/2010/main" val="4070219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BAC96AC6-2E33-1FA7-9439-4004CBCC81A6}"/>
              </a:ext>
            </a:extLst>
          </p:cNvPr>
          <p:cNvSpPr txBox="1"/>
          <p:nvPr/>
        </p:nvSpPr>
        <p:spPr>
          <a:xfrm>
            <a:off x="1367073" y="337737"/>
            <a:ext cx="10103667" cy="369332"/>
          </a:xfrm>
          <a:prstGeom prst="rect">
            <a:avLst/>
          </a:prstGeom>
          <a:noFill/>
        </p:spPr>
        <p:txBody>
          <a:bodyPr wrap="square">
            <a:spAutoFit/>
          </a:bodyPr>
          <a:lstStyle/>
          <a:p>
            <a:r>
              <a:rPr lang="pl-PL" b="0" i="0" dirty="0">
                <a:solidFill>
                  <a:srgbClr val="383838"/>
                </a:solidFill>
                <a:effectLst/>
                <a:latin typeface="Inter"/>
              </a:rPr>
              <a:t>Trzy powyższe przykłady przedstawiają niestacjonarne szeregi czasowe. Teraz spójrz na czwarty wykres:</a:t>
            </a:r>
            <a:endParaRPr lang="en-GB" dirty="0"/>
          </a:p>
        </p:txBody>
      </p:sp>
      <p:pic>
        <p:nvPicPr>
          <p:cNvPr id="2050" name="Picture 2" descr="Szeregi czasowe niestacjonarne">
            <a:extLst>
              <a:ext uri="{FF2B5EF4-FFF2-40B4-BE49-F238E27FC236}">
                <a16:creationId xmlns:a16="http://schemas.microsoft.com/office/drawing/2014/main" id="{21ED6D6B-35A9-4D73-A780-DEF9AEEC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912" y="707069"/>
            <a:ext cx="28575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E8CFA942-C119-1057-DF54-C19CC189DC6D}"/>
              </a:ext>
            </a:extLst>
          </p:cNvPr>
          <p:cNvSpPr txBox="1"/>
          <p:nvPr/>
        </p:nvSpPr>
        <p:spPr>
          <a:xfrm>
            <a:off x="1077362" y="2840669"/>
            <a:ext cx="10393378" cy="2031325"/>
          </a:xfrm>
          <a:prstGeom prst="rect">
            <a:avLst/>
          </a:prstGeom>
          <a:noFill/>
        </p:spPr>
        <p:txBody>
          <a:bodyPr wrap="square">
            <a:spAutoFit/>
          </a:bodyPr>
          <a:lstStyle/>
          <a:p>
            <a:r>
              <a:rPr lang="pl-PL" b="1" i="0" dirty="0">
                <a:solidFill>
                  <a:srgbClr val="383838"/>
                </a:solidFill>
                <a:effectLst/>
                <a:latin typeface="Inter"/>
              </a:rPr>
              <a:t>W stacjonarnym szeregu czasowym średnia, wariancja i kowariancja pozostają stałe w czasie. </a:t>
            </a:r>
            <a:r>
              <a:rPr lang="pl-PL" b="0" i="0" dirty="0">
                <a:solidFill>
                  <a:srgbClr val="383838"/>
                </a:solidFill>
                <a:effectLst/>
                <a:latin typeface="Inter"/>
              </a:rPr>
              <a:t>Przewidywanie przyszłych wartości jest łatwiejsze w przypadku szeregu stacjonarnego, co zwiększa precyzję </a:t>
            </a:r>
            <a:r>
              <a:rPr lang="pl-PL" b="1" i="0" u="sng" dirty="0">
                <a:solidFill>
                  <a:srgbClr val="383838"/>
                </a:solidFill>
                <a:effectLst/>
                <a:latin typeface="Inter"/>
              </a:rPr>
              <a:t>modeli statystycznych</a:t>
            </a:r>
            <a:r>
              <a:rPr lang="pl-PL" b="0" i="0" dirty="0">
                <a:solidFill>
                  <a:srgbClr val="383838"/>
                </a:solidFill>
                <a:effectLst/>
                <a:latin typeface="Inter"/>
              </a:rPr>
              <a:t> . </a:t>
            </a:r>
          </a:p>
          <a:p>
            <a:endParaRPr lang="pl-PL" dirty="0">
              <a:solidFill>
                <a:srgbClr val="383838"/>
              </a:solidFill>
              <a:latin typeface="Inter"/>
            </a:endParaRPr>
          </a:p>
          <a:p>
            <a:r>
              <a:rPr lang="pl-PL" b="0" i="0" dirty="0">
                <a:solidFill>
                  <a:srgbClr val="383838"/>
                </a:solidFill>
                <a:effectLst/>
                <a:latin typeface="Inter"/>
              </a:rPr>
              <a:t>Tak więc, dla skutecznych przewidywań, zapewnienie stacjonarności jest kluczowe. Podsumowując, stacjonarny szereg czasowy zachowuje spójne właściwości niezależnie od czasu. W następnej sekcji zagłębimy się w metody weryfikacji stacjonarności w danym szeregu.</a:t>
            </a:r>
            <a:endParaRPr lang="en-GB" dirty="0"/>
          </a:p>
        </p:txBody>
      </p:sp>
    </p:spTree>
    <p:extLst>
      <p:ext uri="{BB962C8B-B14F-4D97-AF65-F5344CB8AC3E}">
        <p14:creationId xmlns:p14="http://schemas.microsoft.com/office/powerpoint/2010/main" val="213277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4B66E3B9-A3AF-4080-0ACE-39B4BE9016E7}"/>
              </a:ext>
            </a:extLst>
          </p:cNvPr>
          <p:cNvSpPr txBox="1"/>
          <p:nvPr/>
        </p:nvSpPr>
        <p:spPr>
          <a:xfrm>
            <a:off x="2451226" y="286114"/>
            <a:ext cx="6097508" cy="461665"/>
          </a:xfrm>
          <a:prstGeom prst="rect">
            <a:avLst/>
          </a:prstGeom>
          <a:noFill/>
        </p:spPr>
        <p:txBody>
          <a:bodyPr wrap="square">
            <a:spAutoFit/>
          </a:bodyPr>
          <a:lstStyle/>
          <a:p>
            <a:pPr algn="l"/>
            <a:r>
              <a:rPr lang="en-GB" sz="2400" b="1" i="0" dirty="0" err="1">
                <a:solidFill>
                  <a:srgbClr val="00B0F0"/>
                </a:solidFill>
                <a:effectLst/>
                <a:latin typeface="Inter"/>
              </a:rPr>
              <a:t>Ładowanie</a:t>
            </a:r>
            <a:r>
              <a:rPr lang="en-GB" sz="2400" b="1" i="0" dirty="0">
                <a:solidFill>
                  <a:srgbClr val="00B0F0"/>
                </a:solidFill>
                <a:effectLst/>
                <a:latin typeface="Inter"/>
              </a:rPr>
              <a:t> </a:t>
            </a:r>
            <a:r>
              <a:rPr lang="pl-PL" sz="2400" b="1" i="0" dirty="0">
                <a:solidFill>
                  <a:srgbClr val="00B0F0"/>
                </a:solidFill>
                <a:effectLst/>
                <a:latin typeface="Inter"/>
              </a:rPr>
              <a:t>i przetworzenie </a:t>
            </a:r>
            <a:r>
              <a:rPr lang="en-GB" sz="2400" b="1" i="0" dirty="0" err="1">
                <a:solidFill>
                  <a:srgbClr val="00B0F0"/>
                </a:solidFill>
                <a:effectLst/>
                <a:latin typeface="Inter"/>
              </a:rPr>
              <a:t>danych</a:t>
            </a:r>
            <a:endParaRPr lang="en-GB" sz="2400" b="1" i="0" dirty="0">
              <a:solidFill>
                <a:srgbClr val="00B0F0"/>
              </a:solidFill>
              <a:effectLst/>
              <a:latin typeface="Inter"/>
            </a:endParaRPr>
          </a:p>
        </p:txBody>
      </p:sp>
      <p:sp>
        <p:nvSpPr>
          <p:cNvPr id="7" name="pole tekstowe 6">
            <a:extLst>
              <a:ext uri="{FF2B5EF4-FFF2-40B4-BE49-F238E27FC236}">
                <a16:creationId xmlns:a16="http://schemas.microsoft.com/office/drawing/2014/main" id="{BD755CB0-A296-C215-CDB2-46B709B6D1A7}"/>
              </a:ext>
            </a:extLst>
          </p:cNvPr>
          <p:cNvSpPr txBox="1"/>
          <p:nvPr/>
        </p:nvSpPr>
        <p:spPr>
          <a:xfrm>
            <a:off x="1971393" y="936927"/>
            <a:ext cx="6097508" cy="646331"/>
          </a:xfrm>
          <a:prstGeom prst="rect">
            <a:avLst/>
          </a:prstGeom>
          <a:noFill/>
        </p:spPr>
        <p:txBody>
          <a:bodyPr wrap="square">
            <a:spAutoFit/>
          </a:bodyPr>
          <a:lstStyle/>
          <a:p>
            <a:r>
              <a:rPr lang="pl-PL" b="0" i="0" dirty="0">
                <a:solidFill>
                  <a:srgbClr val="383838"/>
                </a:solidFill>
                <a:effectLst/>
                <a:latin typeface="Inter"/>
              </a:rPr>
              <a:t>Zanim przejdziemy do analizy naszego zbioru danych, najpierw załadujmy i wstępnie przetwórzmy dane.</a:t>
            </a:r>
            <a:endParaRPr lang="en-GB" dirty="0"/>
          </a:p>
        </p:txBody>
      </p:sp>
      <p:pic>
        <p:nvPicPr>
          <p:cNvPr id="4" name="Obraz 3">
            <a:extLst>
              <a:ext uri="{FF2B5EF4-FFF2-40B4-BE49-F238E27FC236}">
                <a16:creationId xmlns:a16="http://schemas.microsoft.com/office/drawing/2014/main" id="{29271267-F6A0-1DA9-D75F-2C9765491702}"/>
              </a:ext>
            </a:extLst>
          </p:cNvPr>
          <p:cNvPicPr>
            <a:picLocks noChangeAspect="1"/>
          </p:cNvPicPr>
          <p:nvPr/>
        </p:nvPicPr>
        <p:blipFill>
          <a:blip r:embed="rId2"/>
          <a:stretch>
            <a:fillRect/>
          </a:stretch>
        </p:blipFill>
        <p:spPr>
          <a:xfrm>
            <a:off x="2232661" y="1786235"/>
            <a:ext cx="6849340" cy="2739736"/>
          </a:xfrm>
          <a:prstGeom prst="rect">
            <a:avLst/>
          </a:prstGeom>
        </p:spPr>
      </p:pic>
      <p:pic>
        <p:nvPicPr>
          <p:cNvPr id="8" name="Obraz 7">
            <a:extLst>
              <a:ext uri="{FF2B5EF4-FFF2-40B4-BE49-F238E27FC236}">
                <a16:creationId xmlns:a16="http://schemas.microsoft.com/office/drawing/2014/main" id="{A59F697E-937A-A573-557B-B54286AE0981}"/>
              </a:ext>
            </a:extLst>
          </p:cNvPr>
          <p:cNvPicPr>
            <a:picLocks noChangeAspect="1"/>
          </p:cNvPicPr>
          <p:nvPr/>
        </p:nvPicPr>
        <p:blipFill>
          <a:blip r:embed="rId3"/>
          <a:stretch>
            <a:fillRect/>
          </a:stretch>
        </p:blipFill>
        <p:spPr>
          <a:xfrm>
            <a:off x="2232661" y="4724036"/>
            <a:ext cx="1781175" cy="1847850"/>
          </a:xfrm>
          <a:prstGeom prst="rect">
            <a:avLst/>
          </a:prstGeom>
        </p:spPr>
      </p:pic>
    </p:spTree>
    <p:extLst>
      <p:ext uri="{BB962C8B-B14F-4D97-AF65-F5344CB8AC3E}">
        <p14:creationId xmlns:p14="http://schemas.microsoft.com/office/powerpoint/2010/main" val="75540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5C206781-2F89-1331-2DFF-F0561E4357F4}"/>
              </a:ext>
            </a:extLst>
          </p:cNvPr>
          <p:cNvPicPr>
            <a:picLocks noChangeAspect="1"/>
          </p:cNvPicPr>
          <p:nvPr/>
        </p:nvPicPr>
        <p:blipFill>
          <a:blip r:embed="rId2"/>
          <a:stretch>
            <a:fillRect/>
          </a:stretch>
        </p:blipFill>
        <p:spPr>
          <a:xfrm>
            <a:off x="627707" y="3693106"/>
            <a:ext cx="4152900" cy="485775"/>
          </a:xfrm>
          <a:prstGeom prst="rect">
            <a:avLst/>
          </a:prstGeom>
        </p:spPr>
      </p:pic>
      <p:sp>
        <p:nvSpPr>
          <p:cNvPr id="5" name="pole tekstowe 4">
            <a:extLst>
              <a:ext uri="{FF2B5EF4-FFF2-40B4-BE49-F238E27FC236}">
                <a16:creationId xmlns:a16="http://schemas.microsoft.com/office/drawing/2014/main" id="{E35B449A-50F5-404D-B0F5-44F96E07CA92}"/>
              </a:ext>
            </a:extLst>
          </p:cNvPr>
          <p:cNvSpPr txBox="1"/>
          <p:nvPr/>
        </p:nvSpPr>
        <p:spPr>
          <a:xfrm>
            <a:off x="627707" y="376799"/>
            <a:ext cx="10936586" cy="3159839"/>
          </a:xfrm>
          <a:prstGeom prst="rect">
            <a:avLst/>
          </a:prstGeom>
          <a:noFill/>
        </p:spPr>
        <p:txBody>
          <a:bodyPr wrap="square">
            <a:spAutoFit/>
          </a:bodyPr>
          <a:lstStyle/>
          <a:p>
            <a:pPr algn="l"/>
            <a:r>
              <a:rPr lang="pl-PL" sz="2400" b="1" i="0" dirty="0">
                <a:solidFill>
                  <a:srgbClr val="00B0F0"/>
                </a:solidFill>
                <a:effectLst/>
                <a:latin typeface="Inter"/>
              </a:rPr>
              <a:t>Metody sprawdzania stacjonarności</a:t>
            </a:r>
          </a:p>
          <a:p>
            <a:pPr algn="l"/>
            <a:endParaRPr lang="pl-PL" sz="2400" b="1" i="0" dirty="0">
              <a:solidFill>
                <a:srgbClr val="00B0F0"/>
              </a:solidFill>
              <a:effectLst/>
              <a:latin typeface="Inter"/>
            </a:endParaRPr>
          </a:p>
          <a:p>
            <a:pPr algn="l">
              <a:lnSpc>
                <a:spcPts val="2700"/>
              </a:lnSpc>
            </a:pPr>
            <a:r>
              <a:rPr lang="pl-PL" b="0" i="0" dirty="0">
                <a:solidFill>
                  <a:srgbClr val="383838"/>
                </a:solidFill>
                <a:effectLst/>
                <a:latin typeface="Inter"/>
              </a:rPr>
              <a:t>Następnym krokiem jest ustalenie, czy dana seria jest stacjonarna, czy nie, i odpowiednie postępowanie. W tej sekcji przyjrzymy się niektórym powszechnym metodom, których możemy użyć do wykonania tego sprawdzenia.</a:t>
            </a:r>
          </a:p>
          <a:p>
            <a:pPr algn="l">
              <a:lnSpc>
                <a:spcPts val="2700"/>
              </a:lnSpc>
            </a:pPr>
            <a:endParaRPr lang="pl-PL" b="0" i="0" dirty="0">
              <a:solidFill>
                <a:srgbClr val="383838"/>
              </a:solidFill>
              <a:effectLst/>
              <a:latin typeface="Inter"/>
            </a:endParaRPr>
          </a:p>
          <a:p>
            <a:pPr algn="l"/>
            <a:r>
              <a:rPr lang="pl-PL" b="0" i="0" dirty="0">
                <a:solidFill>
                  <a:srgbClr val="00B0F0"/>
                </a:solidFill>
                <a:effectLst/>
                <a:latin typeface="Inter"/>
              </a:rPr>
              <a:t>Badanie wizualne</a:t>
            </a:r>
          </a:p>
          <a:p>
            <a:pPr algn="l">
              <a:lnSpc>
                <a:spcPts val="2700"/>
              </a:lnSpc>
            </a:pPr>
            <a:r>
              <a:rPr lang="pl-PL" b="0" i="0" dirty="0">
                <a:solidFill>
                  <a:srgbClr val="383838"/>
                </a:solidFill>
                <a:effectLst/>
                <a:latin typeface="Inter"/>
              </a:rPr>
              <a:t>Rozważmy wykresy, których użyliśmy w poprzedniej sekcji. Byliśmy w stanie zidentyfikować szeregi, w których średnia i wariancja zmieniały się w czasie, po prostu patrząc na każdy wykres. Podobnie możemy wykreślić dane i określić, czy właściwości szeregów zmieniają się w czasie, czy nie.</a:t>
            </a:r>
          </a:p>
        </p:txBody>
      </p:sp>
      <p:pic>
        <p:nvPicPr>
          <p:cNvPr id="3074" name="Picture 2">
            <a:extLst>
              <a:ext uri="{FF2B5EF4-FFF2-40B4-BE49-F238E27FC236}">
                <a16:creationId xmlns:a16="http://schemas.microsoft.com/office/drawing/2014/main" id="{BC9B1911-DDC0-2D3D-DECD-4911A4AC2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2188" y="4511643"/>
            <a:ext cx="4031951" cy="2059461"/>
          </a:xfrm>
          <a:prstGeom prst="rect">
            <a:avLst/>
          </a:prstGeom>
          <a:noFill/>
          <a:extLst>
            <a:ext uri="{909E8E84-426E-40DD-AFC4-6F175D3DCCD1}">
              <a14:hiddenFill xmlns:a14="http://schemas.microsoft.com/office/drawing/2010/main">
                <a:solidFill>
                  <a:srgbClr val="FFFFFF"/>
                </a:solidFill>
              </a14:hiddenFill>
            </a:ext>
          </a:extLst>
        </p:spPr>
      </p:pic>
      <p:sp>
        <p:nvSpPr>
          <p:cNvPr id="7" name="pole tekstowe 6">
            <a:extLst>
              <a:ext uri="{FF2B5EF4-FFF2-40B4-BE49-F238E27FC236}">
                <a16:creationId xmlns:a16="http://schemas.microsoft.com/office/drawing/2014/main" id="{E26787AC-2218-DCBD-CCAE-5E381CE29D7E}"/>
              </a:ext>
            </a:extLst>
          </p:cNvPr>
          <p:cNvSpPr txBox="1"/>
          <p:nvPr/>
        </p:nvSpPr>
        <p:spPr>
          <a:xfrm>
            <a:off x="5402656" y="4941208"/>
            <a:ext cx="6097508" cy="1200329"/>
          </a:xfrm>
          <a:prstGeom prst="rect">
            <a:avLst/>
          </a:prstGeom>
          <a:noFill/>
        </p:spPr>
        <p:txBody>
          <a:bodyPr wrap="square">
            <a:spAutoFit/>
          </a:bodyPr>
          <a:lstStyle/>
          <a:p>
            <a:r>
              <a:rPr lang="pl-PL" b="0" i="0" dirty="0">
                <a:solidFill>
                  <a:srgbClr val="383838"/>
                </a:solidFill>
                <a:effectLst/>
                <a:latin typeface="Inter"/>
              </a:rPr>
              <a:t>Chociaż jest bardzo jasne, że mamy trend (zmienną średnią) w powyższych seriach, to podejście wizualne nie zawsze może dać dokładne wyniki. Lepiej jest potwierdzić obserwacje za pomocą </a:t>
            </a:r>
            <a:r>
              <a:rPr lang="pl-PL" b="1" i="0" dirty="0">
                <a:solidFill>
                  <a:srgbClr val="383838"/>
                </a:solidFill>
                <a:effectLst/>
                <a:latin typeface="Inter"/>
              </a:rPr>
              <a:t>testów statystycznych</a:t>
            </a:r>
            <a:r>
              <a:rPr lang="pl-PL" b="0" i="0" dirty="0">
                <a:solidFill>
                  <a:srgbClr val="383838"/>
                </a:solidFill>
                <a:effectLst/>
                <a:latin typeface="Inter"/>
              </a:rPr>
              <a:t>.</a:t>
            </a:r>
            <a:endParaRPr lang="en-GB" dirty="0"/>
          </a:p>
        </p:txBody>
      </p:sp>
    </p:spTree>
    <p:extLst>
      <p:ext uri="{BB962C8B-B14F-4D97-AF65-F5344CB8AC3E}">
        <p14:creationId xmlns:p14="http://schemas.microsoft.com/office/powerpoint/2010/main" val="2365266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D32EDCA-AD95-9B03-A4A7-C8873F31427F}"/>
              </a:ext>
            </a:extLst>
          </p:cNvPr>
          <p:cNvSpPr txBox="1"/>
          <p:nvPr/>
        </p:nvSpPr>
        <p:spPr>
          <a:xfrm>
            <a:off x="525100" y="353816"/>
            <a:ext cx="10755517" cy="6153864"/>
          </a:xfrm>
          <a:prstGeom prst="rect">
            <a:avLst/>
          </a:prstGeom>
          <a:noFill/>
        </p:spPr>
        <p:txBody>
          <a:bodyPr wrap="square">
            <a:spAutoFit/>
          </a:bodyPr>
          <a:lstStyle/>
          <a:p>
            <a:pPr algn="l"/>
            <a:r>
              <a:rPr lang="pl-PL" b="0" i="0" dirty="0">
                <a:solidFill>
                  <a:srgbClr val="00B0F0"/>
                </a:solidFill>
                <a:effectLst/>
                <a:latin typeface="Inter"/>
              </a:rPr>
              <a:t>Test statystyczny</a:t>
            </a:r>
          </a:p>
          <a:p>
            <a:pPr algn="l"/>
            <a:endParaRPr lang="pl-PL" b="0" i="0" dirty="0">
              <a:solidFill>
                <a:srgbClr val="00B0F0"/>
              </a:solidFill>
              <a:effectLst/>
              <a:latin typeface="Inter"/>
            </a:endParaRPr>
          </a:p>
          <a:p>
            <a:pPr algn="l">
              <a:lnSpc>
                <a:spcPts val="2700"/>
              </a:lnSpc>
            </a:pPr>
            <a:r>
              <a:rPr lang="pl-PL" sz="1600" b="0" i="0" dirty="0">
                <a:solidFill>
                  <a:srgbClr val="383838"/>
                </a:solidFill>
                <a:effectLst/>
                <a:latin typeface="Inter"/>
              </a:rPr>
              <a:t>Zamiast testu wizualnego możemy użyć testów statystycznych, takich jak </a:t>
            </a:r>
            <a:r>
              <a:rPr lang="pl-PL" sz="1600" b="1" i="0" dirty="0">
                <a:solidFill>
                  <a:srgbClr val="383838"/>
                </a:solidFill>
                <a:effectLst/>
                <a:latin typeface="Inter"/>
              </a:rPr>
              <a:t>testy stacjonarne pierwiastka jednostkowego</a:t>
            </a:r>
            <a:r>
              <a:rPr lang="pl-PL" sz="1600" b="0" i="0" dirty="0">
                <a:solidFill>
                  <a:srgbClr val="383838"/>
                </a:solidFill>
                <a:effectLst/>
                <a:latin typeface="Inter"/>
              </a:rPr>
              <a:t>.</a:t>
            </a:r>
          </a:p>
          <a:p>
            <a:pPr algn="l">
              <a:lnSpc>
                <a:spcPts val="2700"/>
              </a:lnSpc>
            </a:pPr>
            <a:endParaRPr lang="pl-PL" sz="1600" dirty="0">
              <a:solidFill>
                <a:srgbClr val="383838"/>
              </a:solidFill>
              <a:latin typeface="Inter"/>
            </a:endParaRPr>
          </a:p>
          <a:p>
            <a:pPr algn="l">
              <a:lnSpc>
                <a:spcPts val="2700"/>
              </a:lnSpc>
            </a:pPr>
            <a:r>
              <a:rPr lang="pl-PL" sz="1600" b="0" i="0" dirty="0">
                <a:solidFill>
                  <a:srgbClr val="383838"/>
                </a:solidFill>
                <a:effectLst/>
                <a:latin typeface="Inter"/>
              </a:rPr>
              <a:t>Pierwiastek jednostkowy wskazuje, że właściwości statystyczne danej serii nie są stałe w czasie, co jest warunkiem stacjonarnych szeregów czasowych. Oto matematyczne wyjaśnienie tego samego:</a:t>
            </a:r>
          </a:p>
          <a:p>
            <a:pPr algn="l">
              <a:lnSpc>
                <a:spcPts val="2700"/>
              </a:lnSpc>
            </a:pPr>
            <a:r>
              <a:rPr lang="pl-PL" sz="1600" b="0" i="0" dirty="0">
                <a:solidFill>
                  <a:srgbClr val="383838"/>
                </a:solidFill>
                <a:effectLst/>
                <a:latin typeface="Inter"/>
              </a:rPr>
              <a:t>Załóżmy, że mamy szereg czasowy:</a:t>
            </a:r>
          </a:p>
          <a:p>
            <a:pPr algn="l">
              <a:lnSpc>
                <a:spcPts val="2700"/>
              </a:lnSpc>
            </a:pPr>
            <a:r>
              <a:rPr lang="pl-PL" sz="1600" b="0" i="0" dirty="0" err="1">
                <a:solidFill>
                  <a:srgbClr val="383838"/>
                </a:solidFill>
                <a:effectLst/>
                <a:latin typeface="Inter"/>
              </a:rPr>
              <a:t>yt</a:t>
            </a:r>
            <a:r>
              <a:rPr lang="pl-PL" sz="1600" b="0" i="0" dirty="0">
                <a:solidFill>
                  <a:srgbClr val="383838"/>
                </a:solidFill>
                <a:effectLst/>
                <a:latin typeface="Inter"/>
              </a:rPr>
              <a:t> = a*</a:t>
            </a:r>
            <a:r>
              <a:rPr lang="pl-PL" sz="1600" b="0" i="0" dirty="0" err="1">
                <a:solidFill>
                  <a:srgbClr val="383838"/>
                </a:solidFill>
                <a:effectLst/>
                <a:latin typeface="Inter"/>
              </a:rPr>
              <a:t>yt</a:t>
            </a:r>
            <a:r>
              <a:rPr lang="pl-PL" sz="1600" b="0" i="0" dirty="0">
                <a:solidFill>
                  <a:srgbClr val="383838"/>
                </a:solidFill>
                <a:effectLst/>
                <a:latin typeface="Inter"/>
              </a:rPr>
              <a:t> </a:t>
            </a:r>
            <a:r>
              <a:rPr lang="pl-PL" sz="1600" b="0" i="0" baseline="-25000" dirty="0">
                <a:solidFill>
                  <a:srgbClr val="383838"/>
                </a:solidFill>
                <a:effectLst/>
                <a:latin typeface="Inter"/>
              </a:rPr>
              <a:t>- 1 +</a:t>
            </a:r>
            <a:r>
              <a:rPr lang="pl-PL" sz="1600" b="0" i="0" dirty="0">
                <a:solidFill>
                  <a:srgbClr val="383838"/>
                </a:solidFill>
                <a:effectLst/>
                <a:latin typeface="Inter"/>
              </a:rPr>
              <a:t> </a:t>
            </a:r>
            <a:r>
              <a:rPr lang="pl-PL" sz="1600" b="0" i="0" dirty="0" err="1">
                <a:solidFill>
                  <a:srgbClr val="383838"/>
                </a:solidFill>
                <a:effectLst/>
                <a:latin typeface="Inter"/>
              </a:rPr>
              <a:t>εt</a:t>
            </a:r>
            <a:endParaRPr lang="pl-PL" sz="1600" b="0" i="0" dirty="0">
              <a:solidFill>
                <a:srgbClr val="383838"/>
              </a:solidFill>
              <a:effectLst/>
              <a:latin typeface="Inter"/>
            </a:endParaRPr>
          </a:p>
          <a:p>
            <a:pPr algn="l">
              <a:lnSpc>
                <a:spcPts val="2700"/>
              </a:lnSpc>
            </a:pPr>
            <a:r>
              <a:rPr lang="pl-PL" sz="1600" b="0" i="0" dirty="0">
                <a:solidFill>
                  <a:srgbClr val="383838"/>
                </a:solidFill>
                <a:effectLst/>
                <a:latin typeface="Inter"/>
              </a:rPr>
              <a:t>gdzie y </a:t>
            </a:r>
            <a:r>
              <a:rPr lang="pl-PL" sz="1600" b="0" i="0" baseline="-25000" dirty="0">
                <a:solidFill>
                  <a:srgbClr val="383838"/>
                </a:solidFill>
                <a:effectLst/>
                <a:latin typeface="Inter"/>
              </a:rPr>
              <a:t>t</a:t>
            </a:r>
            <a:r>
              <a:rPr lang="pl-PL" sz="1600" b="0" i="0" dirty="0">
                <a:solidFill>
                  <a:srgbClr val="383838"/>
                </a:solidFill>
                <a:effectLst/>
                <a:latin typeface="Inter"/>
              </a:rPr>
              <a:t> jest wartością w chwili t, a ε </a:t>
            </a:r>
            <a:r>
              <a:rPr lang="pl-PL" sz="1600" b="0" i="0" baseline="-25000" dirty="0">
                <a:solidFill>
                  <a:srgbClr val="383838"/>
                </a:solidFill>
                <a:effectLst/>
                <a:latin typeface="Inter"/>
              </a:rPr>
              <a:t>t</a:t>
            </a:r>
            <a:r>
              <a:rPr lang="pl-PL" sz="1600" b="0" i="0" dirty="0">
                <a:solidFill>
                  <a:srgbClr val="383838"/>
                </a:solidFill>
                <a:effectLst/>
                <a:latin typeface="Inter"/>
              </a:rPr>
              <a:t> jest wyrazem błędu. Aby obliczyć y </a:t>
            </a:r>
            <a:r>
              <a:rPr lang="pl-PL" sz="1600" b="0" i="0" baseline="-25000" dirty="0">
                <a:solidFill>
                  <a:srgbClr val="383838"/>
                </a:solidFill>
                <a:effectLst/>
                <a:latin typeface="Inter"/>
              </a:rPr>
              <a:t>t</a:t>
            </a:r>
            <a:r>
              <a:rPr lang="pl-PL" sz="1600" b="0" i="0" dirty="0">
                <a:solidFill>
                  <a:srgbClr val="383838"/>
                </a:solidFill>
                <a:effectLst/>
                <a:latin typeface="Inter"/>
              </a:rPr>
              <a:t> potrzebujemy wartości y </a:t>
            </a:r>
            <a:r>
              <a:rPr lang="pl-PL" sz="1600" b="0" i="0" baseline="-25000" dirty="0">
                <a:solidFill>
                  <a:srgbClr val="383838"/>
                </a:solidFill>
                <a:effectLst/>
                <a:latin typeface="Inter"/>
              </a:rPr>
              <a:t>t-1</a:t>
            </a:r>
            <a:r>
              <a:rPr lang="pl-PL" sz="1600" b="0" i="0" dirty="0">
                <a:solidFill>
                  <a:srgbClr val="383838"/>
                </a:solidFill>
                <a:effectLst/>
                <a:latin typeface="Inter"/>
              </a:rPr>
              <a:t> , która wynosi:</a:t>
            </a:r>
          </a:p>
          <a:p>
            <a:pPr algn="l">
              <a:lnSpc>
                <a:spcPts val="2700"/>
              </a:lnSpc>
            </a:pPr>
            <a:r>
              <a:rPr lang="pl-PL" sz="1600" b="0" i="0" dirty="0" err="1">
                <a:solidFill>
                  <a:srgbClr val="383838"/>
                </a:solidFill>
                <a:effectLst/>
                <a:latin typeface="Inter"/>
              </a:rPr>
              <a:t>yt</a:t>
            </a:r>
            <a:r>
              <a:rPr lang="pl-PL" sz="1600" b="0" i="0" dirty="0">
                <a:solidFill>
                  <a:srgbClr val="383838"/>
                </a:solidFill>
                <a:effectLst/>
                <a:latin typeface="Inter"/>
              </a:rPr>
              <a:t> </a:t>
            </a:r>
            <a:r>
              <a:rPr lang="pl-PL" sz="1600" b="0" i="0" baseline="-25000" dirty="0">
                <a:solidFill>
                  <a:srgbClr val="383838"/>
                </a:solidFill>
                <a:effectLst/>
                <a:latin typeface="Inter"/>
              </a:rPr>
              <a:t>-1</a:t>
            </a:r>
            <a:r>
              <a:rPr lang="pl-PL" sz="1600" b="0" i="0" dirty="0">
                <a:solidFill>
                  <a:srgbClr val="383838"/>
                </a:solidFill>
                <a:effectLst/>
                <a:latin typeface="Inter"/>
              </a:rPr>
              <a:t> = a*</a:t>
            </a:r>
            <a:r>
              <a:rPr lang="pl-PL" sz="1600" b="0" i="0" dirty="0" err="1">
                <a:solidFill>
                  <a:srgbClr val="383838"/>
                </a:solidFill>
                <a:effectLst/>
                <a:latin typeface="Inter"/>
              </a:rPr>
              <a:t>yt</a:t>
            </a:r>
            <a:r>
              <a:rPr lang="pl-PL" sz="1600" b="0" i="0" dirty="0">
                <a:solidFill>
                  <a:srgbClr val="383838"/>
                </a:solidFill>
                <a:effectLst/>
                <a:latin typeface="Inter"/>
              </a:rPr>
              <a:t> </a:t>
            </a:r>
            <a:r>
              <a:rPr lang="pl-PL" sz="1600" b="0" i="0" baseline="-25000" dirty="0">
                <a:solidFill>
                  <a:srgbClr val="383838"/>
                </a:solidFill>
                <a:effectLst/>
                <a:latin typeface="Inter"/>
              </a:rPr>
              <a:t>-2</a:t>
            </a:r>
            <a:r>
              <a:rPr lang="pl-PL" sz="1600" b="0" i="0" dirty="0">
                <a:solidFill>
                  <a:srgbClr val="383838"/>
                </a:solidFill>
                <a:effectLst/>
                <a:latin typeface="Inter"/>
              </a:rPr>
              <a:t> + </a:t>
            </a:r>
            <a:r>
              <a:rPr lang="pl-PL" sz="1600" b="0" i="0" dirty="0" err="1">
                <a:solidFill>
                  <a:srgbClr val="383838"/>
                </a:solidFill>
                <a:effectLst/>
                <a:latin typeface="Inter"/>
              </a:rPr>
              <a:t>εt</a:t>
            </a:r>
            <a:r>
              <a:rPr lang="pl-PL" sz="1600" b="0" i="0" dirty="0">
                <a:solidFill>
                  <a:srgbClr val="383838"/>
                </a:solidFill>
                <a:effectLst/>
                <a:latin typeface="Inter"/>
              </a:rPr>
              <a:t> </a:t>
            </a:r>
            <a:r>
              <a:rPr lang="pl-PL" sz="1600" b="0" i="0" baseline="-25000" dirty="0">
                <a:solidFill>
                  <a:srgbClr val="383838"/>
                </a:solidFill>
                <a:effectLst/>
                <a:latin typeface="Inter"/>
              </a:rPr>
              <a:t>-1</a:t>
            </a:r>
            <a:endParaRPr lang="pl-PL" sz="1600" b="0" i="0" dirty="0">
              <a:solidFill>
                <a:srgbClr val="383838"/>
              </a:solidFill>
              <a:effectLst/>
              <a:latin typeface="Inter"/>
            </a:endParaRPr>
          </a:p>
          <a:p>
            <a:pPr algn="l">
              <a:lnSpc>
                <a:spcPts val="2700"/>
              </a:lnSpc>
            </a:pPr>
            <a:r>
              <a:rPr lang="pl-PL" sz="1600" b="0" i="0" dirty="0">
                <a:solidFill>
                  <a:srgbClr val="383838"/>
                </a:solidFill>
                <a:effectLst/>
                <a:latin typeface="Inter"/>
              </a:rPr>
              <a:t>Jeżeli zrobimy to dla wszystkich obserwacji, wartość y </a:t>
            </a:r>
            <a:r>
              <a:rPr lang="pl-PL" sz="1600" b="0" i="0" baseline="-25000" dirty="0">
                <a:solidFill>
                  <a:srgbClr val="383838"/>
                </a:solidFill>
                <a:effectLst/>
                <a:latin typeface="Inter"/>
              </a:rPr>
              <a:t>t</a:t>
            </a:r>
            <a:r>
              <a:rPr lang="pl-PL" sz="1600" b="0" i="0" dirty="0">
                <a:solidFill>
                  <a:srgbClr val="383838"/>
                </a:solidFill>
                <a:effectLst/>
                <a:latin typeface="Inter"/>
              </a:rPr>
              <a:t> będzie wynosić:</a:t>
            </a:r>
          </a:p>
          <a:p>
            <a:pPr algn="l">
              <a:lnSpc>
                <a:spcPts val="2700"/>
              </a:lnSpc>
            </a:pPr>
            <a:r>
              <a:rPr lang="pl-PL" sz="1600" b="0" i="0" dirty="0" err="1">
                <a:solidFill>
                  <a:srgbClr val="383838"/>
                </a:solidFill>
                <a:effectLst/>
                <a:latin typeface="Inter"/>
              </a:rPr>
              <a:t>yt</a:t>
            </a:r>
            <a:r>
              <a:rPr lang="pl-PL" sz="1600" b="0" i="0" dirty="0">
                <a:solidFill>
                  <a:srgbClr val="383838"/>
                </a:solidFill>
                <a:effectLst/>
                <a:latin typeface="Inter"/>
              </a:rPr>
              <a:t> </a:t>
            </a:r>
            <a:r>
              <a:rPr lang="pl-PL" sz="1600" b="0" i="0" baseline="-25000" dirty="0">
                <a:solidFill>
                  <a:srgbClr val="383838"/>
                </a:solidFill>
                <a:effectLst/>
                <a:latin typeface="Inter"/>
              </a:rPr>
              <a:t>=</a:t>
            </a:r>
            <a:r>
              <a:rPr lang="pl-PL" sz="1600" b="0" i="0" dirty="0">
                <a:solidFill>
                  <a:srgbClr val="383838"/>
                </a:solidFill>
                <a:effectLst/>
                <a:latin typeface="Inter"/>
              </a:rPr>
              <a:t> a </a:t>
            </a:r>
            <a:r>
              <a:rPr lang="pl-PL" sz="1600" b="0" i="0" baseline="30000" dirty="0">
                <a:solidFill>
                  <a:srgbClr val="383838"/>
                </a:solidFill>
                <a:effectLst/>
                <a:latin typeface="Inter"/>
              </a:rPr>
              <a:t>n</a:t>
            </a:r>
            <a:r>
              <a:rPr lang="pl-PL" sz="1600" b="0" i="0" dirty="0">
                <a:solidFill>
                  <a:srgbClr val="383838"/>
                </a:solidFill>
                <a:effectLst/>
                <a:latin typeface="Inter"/>
              </a:rPr>
              <a:t> *y </a:t>
            </a:r>
            <a:r>
              <a:rPr lang="pl-PL" sz="1600" b="0" i="0" baseline="-25000" dirty="0">
                <a:solidFill>
                  <a:srgbClr val="383838"/>
                </a:solidFill>
                <a:effectLst/>
                <a:latin typeface="Inter"/>
              </a:rPr>
              <a:t>t-n</a:t>
            </a:r>
            <a:r>
              <a:rPr lang="pl-PL" sz="1600" b="0" i="0" dirty="0">
                <a:solidFill>
                  <a:srgbClr val="383838"/>
                </a:solidFill>
                <a:effectLst/>
                <a:latin typeface="Inter"/>
              </a:rPr>
              <a:t> + </a:t>
            </a:r>
            <a:r>
              <a:rPr lang="pl-PL" sz="1600" b="0" i="0" dirty="0" err="1">
                <a:solidFill>
                  <a:srgbClr val="383838"/>
                </a:solidFill>
                <a:effectLst/>
                <a:latin typeface="Inter"/>
              </a:rPr>
              <a:t>Σε</a:t>
            </a:r>
            <a:r>
              <a:rPr lang="pl-PL" sz="1600" b="0" i="0" dirty="0">
                <a:solidFill>
                  <a:srgbClr val="383838"/>
                </a:solidFill>
                <a:effectLst/>
                <a:latin typeface="Inter"/>
              </a:rPr>
              <a:t> </a:t>
            </a:r>
            <a:r>
              <a:rPr lang="pl-PL" sz="1600" b="0" i="0" baseline="-25000" dirty="0">
                <a:solidFill>
                  <a:srgbClr val="383838"/>
                </a:solidFill>
                <a:effectLst/>
                <a:latin typeface="Inter"/>
              </a:rPr>
              <a:t>t-i</a:t>
            </a:r>
            <a:r>
              <a:rPr lang="pl-PL" sz="1600" b="0" i="0" dirty="0">
                <a:solidFill>
                  <a:srgbClr val="383838"/>
                </a:solidFill>
                <a:effectLst/>
                <a:latin typeface="Inter"/>
              </a:rPr>
              <a:t> *a </a:t>
            </a:r>
            <a:r>
              <a:rPr lang="pl-PL" sz="1600" b="0" i="0" baseline="30000" dirty="0">
                <a:solidFill>
                  <a:srgbClr val="383838"/>
                </a:solidFill>
                <a:effectLst/>
                <a:latin typeface="Inter"/>
              </a:rPr>
              <a:t>i</a:t>
            </a:r>
          </a:p>
          <a:p>
            <a:pPr algn="l">
              <a:lnSpc>
                <a:spcPts val="2700"/>
              </a:lnSpc>
            </a:pPr>
            <a:endParaRPr lang="pl-PL" sz="1600" b="0" i="0" dirty="0">
              <a:solidFill>
                <a:srgbClr val="383838"/>
              </a:solidFill>
              <a:effectLst/>
              <a:latin typeface="Inter"/>
            </a:endParaRPr>
          </a:p>
          <a:p>
            <a:pPr algn="l">
              <a:lnSpc>
                <a:spcPts val="2700"/>
              </a:lnSpc>
            </a:pPr>
            <a:r>
              <a:rPr lang="pl-PL" sz="1600" b="0" i="0" dirty="0">
                <a:solidFill>
                  <a:srgbClr val="383838"/>
                </a:solidFill>
                <a:effectLst/>
                <a:latin typeface="Inter"/>
              </a:rPr>
              <a:t>Jeśli wartość a wynosi 1 (jednostka) w powyższym równaniu, to przewidywania będą równe y </a:t>
            </a:r>
            <a:r>
              <a:rPr lang="pl-PL" sz="1600" b="0" i="0" baseline="-25000" dirty="0">
                <a:solidFill>
                  <a:srgbClr val="383838"/>
                </a:solidFill>
                <a:effectLst/>
                <a:latin typeface="Inter"/>
              </a:rPr>
              <a:t>t-n</a:t>
            </a:r>
            <a:r>
              <a:rPr lang="pl-PL" sz="1600" b="0" i="0" dirty="0">
                <a:solidFill>
                  <a:srgbClr val="383838"/>
                </a:solidFill>
                <a:effectLst/>
                <a:latin typeface="Inter"/>
              </a:rPr>
              <a:t> i sumie wszystkich błędów od </a:t>
            </a:r>
            <a:r>
              <a:rPr lang="pl-PL" sz="1600" b="0" i="0" dirty="0" err="1">
                <a:solidFill>
                  <a:srgbClr val="383838"/>
                </a:solidFill>
                <a:effectLst/>
                <a:latin typeface="Inter"/>
              </a:rPr>
              <a:t>tn</a:t>
            </a:r>
            <a:r>
              <a:rPr lang="pl-PL" sz="1600" b="0" i="0" dirty="0">
                <a:solidFill>
                  <a:srgbClr val="383838"/>
                </a:solidFill>
                <a:effectLst/>
                <a:latin typeface="Inter"/>
              </a:rPr>
              <a:t> do t, co oznacza, że ​​wariancja będzie rosła w czasie. Jest to znane jako </a:t>
            </a:r>
            <a:r>
              <a:rPr lang="pl-PL" sz="1600" b="1" i="0" dirty="0">
                <a:solidFill>
                  <a:srgbClr val="383838"/>
                </a:solidFill>
                <a:effectLst/>
                <a:latin typeface="Inter"/>
              </a:rPr>
              <a:t>pierwiastek jednostkowy w szeregu czasowym</a:t>
            </a:r>
            <a:r>
              <a:rPr lang="pl-PL" sz="1600" b="0" i="0" dirty="0">
                <a:solidFill>
                  <a:srgbClr val="383838"/>
                </a:solidFill>
                <a:effectLst/>
                <a:latin typeface="Inter"/>
              </a:rPr>
              <a:t>. Wiemy, że w przypadku stacjonarnych szeregów czasowych wariancja nie może być funkcją czasu. Testy pierwiastka jednostkowego sprawdzają obecność pierwiastka jednostkowego w szeregu, sprawdzając, czy wartość a=1.</a:t>
            </a:r>
          </a:p>
          <a:p>
            <a:pPr algn="l">
              <a:lnSpc>
                <a:spcPts val="2700"/>
              </a:lnSpc>
            </a:pPr>
            <a:r>
              <a:rPr lang="pl-PL" sz="1600" b="0" i="0" dirty="0">
                <a:solidFill>
                  <a:srgbClr val="383838"/>
                </a:solidFill>
                <a:effectLst/>
                <a:latin typeface="Inter"/>
              </a:rPr>
              <a:t>Poniżej przedstawiono dwa najczęściej stosowane testy stacjonarne pierwiastka jednostkowego:</a:t>
            </a:r>
          </a:p>
        </p:txBody>
      </p:sp>
    </p:spTree>
    <p:extLst>
      <p:ext uri="{BB962C8B-B14F-4D97-AF65-F5344CB8AC3E}">
        <p14:creationId xmlns:p14="http://schemas.microsoft.com/office/powerpoint/2010/main" val="405622781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C02A7296B43274A9902EEFE6B56D06D" ma:contentTypeVersion="4" ma:contentTypeDescription="Utwórz nowy dokument." ma:contentTypeScope="" ma:versionID="ade2107371280a0cad3311aa023f9e03">
  <xsd:schema xmlns:xsd="http://www.w3.org/2001/XMLSchema" xmlns:xs="http://www.w3.org/2001/XMLSchema" xmlns:p="http://schemas.microsoft.com/office/2006/metadata/properties" xmlns:ns2="9813fa07-d397-4831-b286-f81540cf046a" targetNamespace="http://schemas.microsoft.com/office/2006/metadata/properties" ma:root="true" ma:fieldsID="11d090665d10b4431f292b0290fd0da2" ns2:_="">
    <xsd:import namespace="9813fa07-d397-4831-b286-f81540cf04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13fa07-d397-4831-b286-f81540cf04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E3B868-B2A1-46EB-8A78-106860339454}"/>
</file>

<file path=customXml/itemProps2.xml><?xml version="1.0" encoding="utf-8"?>
<ds:datastoreItem xmlns:ds="http://schemas.openxmlformats.org/officeDocument/2006/customXml" ds:itemID="{E875DB54-0A25-4BBD-8FE6-48C337F0C277}"/>
</file>

<file path=customXml/itemProps3.xml><?xml version="1.0" encoding="utf-8"?>
<ds:datastoreItem xmlns:ds="http://schemas.openxmlformats.org/officeDocument/2006/customXml" ds:itemID="{C23A5F88-2649-4A01-BAAB-663FC3D0B584}"/>
</file>

<file path=docProps/app.xml><?xml version="1.0" encoding="utf-8"?>
<Properties xmlns="http://schemas.openxmlformats.org/officeDocument/2006/extended-properties" xmlns:vt="http://schemas.openxmlformats.org/officeDocument/2006/docPropsVTypes">
  <TotalTime>143</TotalTime>
  <Words>2194</Words>
  <Application>Microsoft Office PowerPoint</Application>
  <PresentationFormat>Panoramiczny</PresentationFormat>
  <Paragraphs>129</Paragraphs>
  <Slides>16</Slides>
  <Notes>0</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16</vt:i4>
      </vt:variant>
    </vt:vector>
  </HeadingPairs>
  <TitlesOfParts>
    <vt:vector size="24" baseType="lpstr">
      <vt:lpstr>Aptos</vt:lpstr>
      <vt:lpstr>Aptos Display</vt:lpstr>
      <vt:lpstr>Arial</vt:lpstr>
      <vt:lpstr>Inter</vt:lpstr>
      <vt:lpstr>SFMono-Regular</vt:lpstr>
      <vt:lpstr>sohne</vt:lpstr>
      <vt:lpstr>source-serif-pro</vt:lpstr>
      <vt:lpstr>Motyw pakietu Office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Kruk</dc:creator>
  <cp:lastModifiedBy>Marek Kruk</cp:lastModifiedBy>
  <cp:revision>7</cp:revision>
  <dcterms:created xsi:type="dcterms:W3CDTF">2024-12-05T15:44:15Z</dcterms:created>
  <dcterms:modified xsi:type="dcterms:W3CDTF">2024-12-06T14:03:13Z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0x010100EC02A7296B43274A9902EEFE6B56D06D</vt:lpwstr>
  </property>
</Properties>
</file>