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8C76B4-89FC-C28C-5F31-35AF8477E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29108CD-24C3-F752-C104-EE4FA9DC6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C69C2E-A73D-98CB-F7C6-E55CBBC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A0845C-FB46-275A-44AF-DA0B9500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8E34AC-F0FB-6838-FF0C-516C354B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96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494CCF-475E-CD8E-E113-CC0C220F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1264590-C1BE-9B23-6F7E-EB8683FE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33E1B3-EC6F-C1C6-17E4-56B6B606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13A39B-7363-32AC-28FA-13C91ACD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159567-7D10-4108-6A07-43E9C1F7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1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604B568-19F5-B27F-DF98-7860E5E33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82371F-378C-BF15-D480-CA711BDF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7D4A6D-1EE6-EE2B-99D6-AB59A634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23538D-6220-8350-F733-E4DFD597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C1B1EA-4FF5-BB61-96CF-9EE5AD3B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31F44-9710-D11D-C5A3-1588F902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FF78F5-8549-0342-C48F-089B6D74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03B2FC-EF2F-DCDE-DAEF-0E8D9BC4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4B7211-894B-26FB-F43B-9EB3890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294EC4-0E7E-AEA2-39D0-5F5C7376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9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B237D7-03E8-4C10-1993-6EA8D7C6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E612A5-4BD7-AF6C-9062-88AE8F0BA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321AE6-F8E7-7657-503E-DBCC348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F62B30-E666-7E0A-B92A-6A960FF7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2B87E3-AE1E-117F-942A-597F40A4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1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BF6E1B-20BC-D910-E28A-041AE1CA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828F31-59E2-CA63-A7C9-AAD060AEE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6436BDD-7A5F-2930-992D-2E2C67AAA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0B07F32-73A0-B36B-0BFA-4F756332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23E983-8962-8080-4994-5476B5E7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E8BEC91-18DA-B914-4A5E-B4176B41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6CF390-99B2-E583-0643-AF6C456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84040B-7EC8-F669-53B8-AAF47556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1BDAB5-C82A-ABFC-77E1-CC0B6C69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48E9F28-1857-66F0-1A5E-69EBAE6DF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1A8BC8-76E9-BB65-7EB3-52A687ACF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97D2525-5356-FACF-D19F-15BAAC4C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715668B-C72E-7C1A-8D83-15E77629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1DBE0E3-FFEE-BE11-B301-980AF83B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217CD-EC08-00AB-CA20-D5D24D8C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7C6CA88-9078-A46F-0911-83A43354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DC3E2AA-29E1-B8F6-0707-07F26BA2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A87D3BD-B6CC-A465-79CC-74588AFB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D476BC6-3EB7-029C-0CAB-3EE8B342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681606E-5696-23AE-8318-4F7A2EDE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38B440-2023-BC06-9C6A-4E990E17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71B50E-5DF6-933D-305C-344BFA5C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B7BDBD-DC2B-C66E-15FD-37A935E56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9AE4358-54C6-362C-2957-9E8CB30C3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D2BA8A7-6A11-4396-D8F1-035621CE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0C9954-2A37-D0C6-DE30-4AB00301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348D5D-BA91-AD77-7687-821B3862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4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AC10B-FF22-AF07-62D1-2D7D40DA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67267D9-DDBF-CF90-79B2-80E6113DE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702E4F-CC88-3EC0-9DF8-B9CBA8CF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52F90A-F007-3927-B174-19EDA692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FE1358-D6F8-1059-50C6-719DF79C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C41E73-BD0A-382F-24A0-5BF88CE5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2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4FFBF7C-DC45-9F8B-CD77-34E4334F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ED2967-9713-CF89-5CFC-1B332BD0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3F18D4-EE24-AFE8-6187-757DFFE0B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A89D3-C9BB-420A-B913-EE70C6225067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B78F40-1B11-6B22-477D-C0B4B9260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B515D8-409A-F599-E1C4-ABFE56D88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E3698-CD1D-44D6-A536-C1649A8FA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04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02823D5-4721-9518-AA30-59F2C5DE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36" y="157544"/>
            <a:ext cx="4802763" cy="685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8790E3B-ED99-5FAB-57F8-C04C7AC7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4" y="2174176"/>
            <a:ext cx="5984491" cy="468382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78473D-C159-CFCF-253F-E235B51FED14}"/>
              </a:ext>
            </a:extLst>
          </p:cNvPr>
          <p:cNvSpPr txBox="1"/>
          <p:nvPr/>
        </p:nvSpPr>
        <p:spPr>
          <a:xfrm>
            <a:off x="841972" y="253497"/>
            <a:ext cx="568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C00000"/>
                </a:solidFill>
              </a:rPr>
              <a:t>PROJEKT</a:t>
            </a:r>
            <a:endParaRPr lang="en-GB" sz="3600" b="1" dirty="0">
              <a:solidFill>
                <a:srgbClr val="C00000"/>
              </a:solidFill>
            </a:endParaRP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2F123A50-BC71-E1EA-3C1D-A1E0D2530BB0}"/>
              </a:ext>
            </a:extLst>
          </p:cNvPr>
          <p:cNvCxnSpPr/>
          <p:nvPr/>
        </p:nvCxnSpPr>
        <p:spPr>
          <a:xfrm>
            <a:off x="9116839" y="4395012"/>
            <a:ext cx="950614" cy="136707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3EE7118-DAD5-EBC5-BB61-B88CD93573AA}"/>
              </a:ext>
            </a:extLst>
          </p:cNvPr>
          <p:cNvSpPr txBox="1"/>
          <p:nvPr/>
        </p:nvSpPr>
        <p:spPr>
          <a:xfrm>
            <a:off x="9592146" y="4210346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7030A0"/>
                </a:solidFill>
              </a:rPr>
              <a:t>EAST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F175EF9-7981-1C4C-FA30-C70432FBBB93}"/>
              </a:ext>
            </a:extLst>
          </p:cNvPr>
          <p:cNvSpPr txBox="1"/>
          <p:nvPr/>
        </p:nvSpPr>
        <p:spPr>
          <a:xfrm>
            <a:off x="8261048" y="5177558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7030A0"/>
                </a:solidFill>
              </a:rPr>
              <a:t>WEST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917444D7-B403-3497-20CD-3B8543BBE4C2}"/>
              </a:ext>
            </a:extLst>
          </p:cNvPr>
          <p:cNvCxnSpPr/>
          <p:nvPr/>
        </p:nvCxnSpPr>
        <p:spPr>
          <a:xfrm>
            <a:off x="3209453" y="5264144"/>
            <a:ext cx="950614" cy="136707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883A0F7C-2CF0-00E2-1316-8E576B185F0A}"/>
              </a:ext>
            </a:extLst>
          </p:cNvPr>
          <p:cNvCxnSpPr>
            <a:cxnSpLocks/>
          </p:cNvCxnSpPr>
          <p:nvPr/>
        </p:nvCxnSpPr>
        <p:spPr>
          <a:xfrm>
            <a:off x="4266959" y="5546890"/>
            <a:ext cx="252195" cy="29259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0C18D14-64C1-E461-79A1-624B93FAC414}"/>
              </a:ext>
            </a:extLst>
          </p:cNvPr>
          <p:cNvSpPr txBox="1"/>
          <p:nvPr/>
        </p:nvSpPr>
        <p:spPr>
          <a:xfrm>
            <a:off x="2878913" y="6036128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7030A0"/>
                </a:solidFill>
              </a:rPr>
              <a:t>WEST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B41E7A0-5EF0-24EB-D502-5CE0C96ADCD0}"/>
              </a:ext>
            </a:extLst>
          </p:cNvPr>
          <p:cNvSpPr txBox="1"/>
          <p:nvPr/>
        </p:nvSpPr>
        <p:spPr>
          <a:xfrm>
            <a:off x="3920061" y="5830431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7030A0"/>
                </a:solidFill>
              </a:rPr>
              <a:t>EAST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C76E39A-B45F-2B75-4EC6-B878F392B392}"/>
              </a:ext>
            </a:extLst>
          </p:cNvPr>
          <p:cNvSpPr txBox="1"/>
          <p:nvPr/>
        </p:nvSpPr>
        <p:spPr>
          <a:xfrm>
            <a:off x="914400" y="899828"/>
            <a:ext cx="568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Statystyczna analiza porównawcza </a:t>
            </a:r>
          </a:p>
          <a:p>
            <a:r>
              <a:rPr lang="pl-PL" b="1" dirty="0"/>
              <a:t>PARAMETRÓW JAKOŚCI WODY DWÓCH BASENÓW ZALEWU WIŚLANEGO: EAST i WEST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02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97C15DD-55FA-71EB-8B4C-6F564502F6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1794" y="0"/>
            <a:ext cx="8250237" cy="6991351"/>
            <a:chOff x="71" y="0"/>
            <a:chExt cx="5197" cy="4404"/>
          </a:xfrm>
        </p:grpSpPr>
        <p:grpSp>
          <p:nvGrpSpPr>
            <p:cNvPr id="5" name="Group 205">
              <a:extLst>
                <a:ext uri="{FF2B5EF4-FFF2-40B4-BE49-F238E27FC236}">
                  <a16:creationId xmlns:a16="http://schemas.microsoft.com/office/drawing/2014/main" id="{EEE5C2C0-2C1D-393F-324D-974655790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" y="0"/>
              <a:ext cx="5197" cy="4404"/>
              <a:chOff x="71" y="0"/>
              <a:chExt cx="5197" cy="4404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258FB19D-F1EE-2B60-24BD-16DF6879A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95"/>
                <a:ext cx="1112" cy="304"/>
              </a:xfrm>
              <a:prstGeom prst="rect">
                <a:avLst/>
              </a:prstGeom>
              <a:solidFill>
                <a:srgbClr val="C5D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9485D0F2-58A5-AEE7-423B-83FEFBD5F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394"/>
                <a:ext cx="1112" cy="195"/>
              </a:xfrm>
              <a:prstGeom prst="rect">
                <a:avLst/>
              </a:prstGeom>
              <a:solidFill>
                <a:srgbClr val="C5D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08E8DEBB-78F2-100C-8775-E4FF962D4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394"/>
                <a:ext cx="415" cy="195"/>
              </a:xfrm>
              <a:prstGeom prst="rect">
                <a:avLst/>
              </a:prstGeom>
              <a:solidFill>
                <a:srgbClr val="C5D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B9662636-1A57-D3B1-6302-B74573B4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585"/>
                <a:ext cx="1112" cy="209"/>
              </a:xfrm>
              <a:prstGeom prst="rect">
                <a:avLst/>
              </a:prstGeom>
              <a:solidFill>
                <a:srgbClr val="C5D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BC40FD7B-DDEB-7D3B-B559-E0C61E4BD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789"/>
                <a:ext cx="1112" cy="285"/>
              </a:xfrm>
              <a:prstGeom prst="rect">
                <a:avLst/>
              </a:prstGeom>
              <a:solidFill>
                <a:srgbClr val="EBF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0E0FFF8C-A5FF-B6F8-EE94-B1A3B476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789"/>
                <a:ext cx="415" cy="285"/>
              </a:xfrm>
              <a:prstGeom prst="rect">
                <a:avLst/>
              </a:prstGeom>
              <a:solidFill>
                <a:srgbClr val="FD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1">
                <a:extLst>
                  <a:ext uri="{FF2B5EF4-FFF2-40B4-BE49-F238E27FC236}">
                    <a16:creationId xmlns:a16="http://schemas.microsoft.com/office/drawing/2014/main" id="{21CA3D29-3AFB-0B18-D8BF-D504F7E5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1069"/>
                <a:ext cx="1112" cy="195"/>
              </a:xfrm>
              <a:prstGeom prst="rect">
                <a:avLst/>
              </a:prstGeom>
              <a:solidFill>
                <a:srgbClr val="FD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2">
                <a:extLst>
                  <a:ext uri="{FF2B5EF4-FFF2-40B4-BE49-F238E27FC236}">
                    <a16:creationId xmlns:a16="http://schemas.microsoft.com/office/drawing/2014/main" id="{0B020BD7-A7A0-B91F-9AC4-08B766C80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1259"/>
                <a:ext cx="1112" cy="195"/>
              </a:xfrm>
              <a:prstGeom prst="rect">
                <a:avLst/>
              </a:prstGeom>
              <a:solidFill>
                <a:srgbClr val="FD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3">
                <a:extLst>
                  <a:ext uri="{FF2B5EF4-FFF2-40B4-BE49-F238E27FC236}">
                    <a16:creationId xmlns:a16="http://schemas.microsoft.com/office/drawing/2014/main" id="{F1264793-FA48-B7E5-F44C-033A9820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1259"/>
                <a:ext cx="415" cy="195"/>
              </a:xfrm>
              <a:prstGeom prst="rect">
                <a:avLst/>
              </a:prstGeom>
              <a:solidFill>
                <a:srgbClr val="EBF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">
                <a:extLst>
                  <a:ext uri="{FF2B5EF4-FFF2-40B4-BE49-F238E27FC236}">
                    <a16:creationId xmlns:a16="http://schemas.microsoft.com/office/drawing/2014/main" id="{A0955177-F9F2-CC97-8900-9BA6DC45B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1450"/>
                <a:ext cx="1112" cy="1335"/>
              </a:xfrm>
              <a:prstGeom prst="rect">
                <a:avLst/>
              </a:prstGeom>
              <a:solidFill>
                <a:srgbClr val="FDE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5">
                <a:extLst>
                  <a:ext uri="{FF2B5EF4-FFF2-40B4-BE49-F238E27FC236}">
                    <a16:creationId xmlns:a16="http://schemas.microsoft.com/office/drawing/2014/main" id="{393A669D-E504-E815-4D18-11498EDA3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2780"/>
                <a:ext cx="1112" cy="1241"/>
              </a:xfrm>
              <a:prstGeom prst="rect">
                <a:avLst/>
              </a:prstGeom>
              <a:solidFill>
                <a:srgbClr val="EBF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6">
                <a:extLst>
                  <a:ext uri="{FF2B5EF4-FFF2-40B4-BE49-F238E27FC236}">
                    <a16:creationId xmlns:a16="http://schemas.microsoft.com/office/drawing/2014/main" id="{AF704811-D034-253B-97AB-82E1373CA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4016"/>
                <a:ext cx="1112" cy="304"/>
              </a:xfrm>
              <a:prstGeom prst="rect">
                <a:avLst/>
              </a:prstGeom>
              <a:solidFill>
                <a:srgbClr val="C5D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7">
                <a:extLst>
                  <a:ext uri="{FF2B5EF4-FFF2-40B4-BE49-F238E27FC236}">
                    <a16:creationId xmlns:a16="http://schemas.microsoft.com/office/drawing/2014/main" id="{9D2D1884-7E4D-C03F-35EE-F1800DF28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" y="10"/>
                <a:ext cx="27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Attribute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18">
                <a:extLst>
                  <a:ext uri="{FF2B5EF4-FFF2-40B4-BE49-F238E27FC236}">
                    <a16:creationId xmlns:a16="http://schemas.microsoft.com/office/drawing/2014/main" id="{69239D02-E2E5-4A26-D0CE-6EB627B18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0"/>
                <a:ext cx="56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Wyjaśnienie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skrótu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110BB599-CB43-3E6F-F2BC-5B7740BD5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0"/>
                <a:ext cx="15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Units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0">
                <a:extLst>
                  <a:ext uri="{FF2B5EF4-FFF2-40B4-BE49-F238E27FC236}">
                    <a16:creationId xmlns:a16="http://schemas.microsoft.com/office/drawing/2014/main" id="{CDE8AA77-1116-DF31-469A-278F1BCDE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14"/>
                <a:ext cx="20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l-PL" altLang="en-US" sz="800" dirty="0" err="1">
                    <a:solidFill>
                      <a:srgbClr val="000000"/>
                    </a:solidFill>
                  </a:rPr>
                  <a:t>Salinity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1">
                <a:extLst>
                  <a:ext uri="{FF2B5EF4-FFF2-40B4-BE49-F238E27FC236}">
                    <a16:creationId xmlns:a16="http://schemas.microsoft.com/office/drawing/2014/main" id="{4F7565A5-F7A2-F0BA-99F8-6E022EFF2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19"/>
                <a:ext cx="28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Zasolenie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04D6F50A-FF27-9B89-4156-DC2EABB7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19"/>
                <a:ext cx="249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‰ Cl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BF2C42EB-7754-C443-B017-17A7E2130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05"/>
                <a:ext cx="51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7279AD8B-B2A9-9702-FB2B-BA0C69591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261"/>
                <a:ext cx="1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25">
                <a:extLst>
                  <a:ext uri="{FF2B5EF4-FFF2-40B4-BE49-F238E27FC236}">
                    <a16:creationId xmlns:a16="http://schemas.microsoft.com/office/drawing/2014/main" id="{5B84A586-FF25-1698-F0C5-ADDF6D6EE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14"/>
                <a:ext cx="72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Tlen rozpuszczony conc.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26">
                <a:extLst>
                  <a:ext uri="{FF2B5EF4-FFF2-40B4-BE49-F238E27FC236}">
                    <a16:creationId xmlns:a16="http://schemas.microsoft.com/office/drawing/2014/main" id="{57BE0BFA-EF75-F92D-70A1-74BDD9A68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09"/>
                <a:ext cx="24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 water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27">
                <a:extLst>
                  <a:ext uri="{FF2B5EF4-FFF2-40B4-BE49-F238E27FC236}">
                    <a16:creationId xmlns:a16="http://schemas.microsoft.com/office/drawing/2014/main" id="{F4C5B5FD-B2DF-1688-25DB-0643146E2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309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28">
                <a:extLst>
                  <a:ext uri="{FF2B5EF4-FFF2-40B4-BE49-F238E27FC236}">
                    <a16:creationId xmlns:a16="http://schemas.microsoft.com/office/drawing/2014/main" id="{D69CABF3-F980-325C-2939-8C46C3461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452"/>
                <a:ext cx="43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SecchDisc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29">
                <a:extLst>
                  <a:ext uri="{FF2B5EF4-FFF2-40B4-BE49-F238E27FC236}">
                    <a16:creationId xmlns:a16="http://schemas.microsoft.com/office/drawing/2014/main" id="{7441DEA9-6D54-07AF-AF36-D2908BF40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404"/>
                <a:ext cx="41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Water depth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
</a:t>
                </a:r>
                <a:r>
                  <a:rPr lang="pl-PL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visi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bility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E7739C9A-B2FA-80FE-F64F-BFAC870EE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499"/>
                <a:ext cx="128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E39B86F-1DF9-4180-BFF5-34D90019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499"/>
                <a:ext cx="5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Atrybuty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fizyczne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3">
                <a:extLst>
                  <a:ext uri="{FF2B5EF4-FFF2-40B4-BE49-F238E27FC236}">
                    <a16:creationId xmlns:a16="http://schemas.microsoft.com/office/drawing/2014/main" id="{F0B609A6-1B61-8876-4711-8F79E9FE3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" y="604"/>
                <a:ext cx="31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altLang="en-US" sz="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Water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temp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4">
                <a:extLst>
                  <a:ext uri="{FF2B5EF4-FFF2-40B4-BE49-F238E27FC236}">
                    <a16:creationId xmlns:a16="http://schemas.microsoft.com/office/drawing/2014/main" id="{8990CD08-FA4F-28F0-5BD7-B2A99F3D0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608"/>
                <a:ext cx="56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Temperatura wody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35">
                <a:extLst>
                  <a:ext uri="{FF2B5EF4-FFF2-40B4-BE49-F238E27FC236}">
                    <a16:creationId xmlns:a16="http://schemas.microsoft.com/office/drawing/2014/main" id="{36FCB427-8EAF-97D0-1CD6-9C9D9F9A5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594"/>
                <a:ext cx="64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36">
                <a:extLst>
                  <a:ext uri="{FF2B5EF4-FFF2-40B4-BE49-F238E27FC236}">
                    <a16:creationId xmlns:a16="http://schemas.microsoft.com/office/drawing/2014/main" id="{18BFEB0D-D51A-AD9E-2627-4F2E58231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608"/>
                <a:ext cx="10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37">
                <a:extLst>
                  <a:ext uri="{FF2B5EF4-FFF2-40B4-BE49-F238E27FC236}">
                    <a16:creationId xmlns:a16="http://schemas.microsoft.com/office/drawing/2014/main" id="{40C0CFB1-0909-BDF1-0F99-99222F3A5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703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38">
                <a:extLst>
                  <a:ext uri="{FF2B5EF4-FFF2-40B4-BE49-F238E27FC236}">
                    <a16:creationId xmlns:a16="http://schemas.microsoft.com/office/drawing/2014/main" id="{798D2A58-369A-1687-DED8-273FC4682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703"/>
                <a:ext cx="9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Zawieszone ciała stałe w wodzie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39">
                <a:extLst>
                  <a:ext uri="{FF2B5EF4-FFF2-40B4-BE49-F238E27FC236}">
                    <a16:creationId xmlns:a16="http://schemas.microsoft.com/office/drawing/2014/main" id="{5B80B154-8EC6-88A9-7C85-649E0C5B5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703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0">
                <a:extLst>
                  <a:ext uri="{FF2B5EF4-FFF2-40B4-BE49-F238E27FC236}">
                    <a16:creationId xmlns:a16="http://schemas.microsoft.com/office/drawing/2014/main" id="{761D315F-C6DF-F71E-F6D8-E8C2E00DF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893"/>
                <a:ext cx="19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chla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5EB5D7CC-F8FA-CE8C-D2CD-7C0E3CCB6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794"/>
                <a:ext cx="8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Chlorofil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a (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zielony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pigment) 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2">
                <a:extLst>
                  <a:ext uri="{FF2B5EF4-FFF2-40B4-BE49-F238E27FC236}">
                    <a16:creationId xmlns:a16="http://schemas.microsoft.com/office/drawing/2014/main" id="{46561C34-0644-D79B-AC5A-F4F91AA6D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889"/>
                <a:ext cx="48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K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onc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</a:t>
                </a:r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  wodzie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4">
                <a:extLst>
                  <a:ext uri="{FF2B5EF4-FFF2-40B4-BE49-F238E27FC236}">
                    <a16:creationId xmlns:a16="http://schemas.microsoft.com/office/drawing/2014/main" id="{4C35C1FC-E2B1-BA37-3828-619E56E9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984"/>
                <a:ext cx="10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µ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5">
                <a:extLst>
                  <a:ext uri="{FF2B5EF4-FFF2-40B4-BE49-F238E27FC236}">
                    <a16:creationId xmlns:a16="http://schemas.microsoft.com/office/drawing/2014/main" id="{32674099-0CF8-1794-4240-C45717E5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984"/>
                <a:ext cx="15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46">
                <a:extLst>
                  <a:ext uri="{FF2B5EF4-FFF2-40B4-BE49-F238E27FC236}">
                    <a16:creationId xmlns:a16="http://schemas.microsoft.com/office/drawing/2014/main" id="{54372773-5B6C-76BB-09FF-B52590E07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984"/>
                <a:ext cx="5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Atrybuty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chemiczne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47">
                <a:extLst>
                  <a:ext uri="{FF2B5EF4-FFF2-40B4-BE49-F238E27FC236}">
                    <a16:creationId xmlns:a16="http://schemas.microsoft.com/office/drawing/2014/main" id="{A7BB4A79-40AF-1EE2-2AC7-B7FF4990C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126"/>
                <a:ext cx="21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SRP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48">
                <a:extLst>
                  <a:ext uri="{FF2B5EF4-FFF2-40B4-BE49-F238E27FC236}">
                    <a16:creationId xmlns:a16="http://schemas.microsoft.com/office/drawing/2014/main" id="{FE9C56A1-8C66-0979-59DE-4312CE741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079"/>
                <a:ext cx="139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Rozpuszczony fosfor mineralny </a:t>
                </a:r>
                <a:r>
                  <a:rPr lang="pl-PL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conc</a:t>
                </a:r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w wodzie.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25B7074B-1D3C-31AF-A638-18CD93D76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174"/>
                <a:ext cx="10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µ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AFCAF0C2-B3EE-D4EB-7739-F83A7D3E9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174"/>
                <a:ext cx="15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098F9F5A-EDFA-98E3-4350-8E73D4D5C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316"/>
                <a:ext cx="21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DOP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8355F0CE-7B46-D640-F6C8-F481DE5A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269"/>
                <a:ext cx="1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Rozpuszczony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fosfor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organiczny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55">
                <a:extLst>
                  <a:ext uri="{FF2B5EF4-FFF2-40B4-BE49-F238E27FC236}">
                    <a16:creationId xmlns:a16="http://schemas.microsoft.com/office/drawing/2014/main" id="{D1BFF557-5531-E114-0D7E-749A5F7E4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364"/>
                <a:ext cx="10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µ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56">
                <a:extLst>
                  <a:ext uri="{FF2B5EF4-FFF2-40B4-BE49-F238E27FC236}">
                    <a16:creationId xmlns:a16="http://schemas.microsoft.com/office/drawing/2014/main" id="{0DDE76DA-FBF1-4165-86BA-9ECDA2AE5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364"/>
                <a:ext cx="15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57">
                <a:extLst>
                  <a:ext uri="{FF2B5EF4-FFF2-40B4-BE49-F238E27FC236}">
                    <a16:creationId xmlns:a16="http://schemas.microsoft.com/office/drawing/2014/main" id="{40BFA428-AC27-F5CF-CB0A-19CAF6E3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1269"/>
                <a:ext cx="9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Atrybuty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biologiczne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organiczne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" name="Rectangle 59">
                <a:extLst>
                  <a:ext uri="{FF2B5EF4-FFF2-40B4-BE49-F238E27FC236}">
                    <a16:creationId xmlns:a16="http://schemas.microsoft.com/office/drawing/2014/main" id="{4D40919C-0384-35C0-1DDF-DFF46F5C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1316"/>
                <a:ext cx="288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target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7" name="Rectangle 60">
                <a:extLst>
                  <a:ext uri="{FF2B5EF4-FFF2-40B4-BE49-F238E27FC236}">
                    <a16:creationId xmlns:a16="http://schemas.microsoft.com/office/drawing/2014/main" id="{5AF03C10-A18C-5B76-749A-EC05BB3F6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1459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" name="Rectangle 61">
                <a:extLst>
                  <a:ext uri="{FF2B5EF4-FFF2-40B4-BE49-F238E27FC236}">
                    <a16:creationId xmlns:a16="http://schemas.microsoft.com/office/drawing/2014/main" id="{23E5CDCC-1420-E43A-39E4-A1FBD9EC2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459"/>
                <a:ext cx="7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Fosfor </a:t>
                </a:r>
                <a:r>
                  <a:rPr lang="pl-PL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czasteczkowy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2">
                <a:extLst>
                  <a:ext uri="{FF2B5EF4-FFF2-40B4-BE49-F238E27FC236}">
                    <a16:creationId xmlns:a16="http://schemas.microsoft.com/office/drawing/2014/main" id="{DF2C291E-EF22-C303-22A5-05D1C9378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459"/>
                <a:ext cx="10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µ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Rectangle 63">
                <a:extLst>
                  <a:ext uri="{FF2B5EF4-FFF2-40B4-BE49-F238E27FC236}">
                    <a16:creationId xmlns:a16="http://schemas.microsoft.com/office/drawing/2014/main" id="{EB3EFF51-18D7-B51A-6BFF-0663E254A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459"/>
                <a:ext cx="15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Rectangle 64">
                <a:extLst>
                  <a:ext uri="{FF2B5EF4-FFF2-40B4-BE49-F238E27FC236}">
                    <a16:creationId xmlns:a16="http://schemas.microsoft.com/office/drawing/2014/main" id="{7923E6A2-F90F-5B5C-F827-4847D104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554"/>
                <a:ext cx="1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65">
                <a:extLst>
                  <a:ext uri="{FF2B5EF4-FFF2-40B4-BE49-F238E27FC236}">
                    <a16:creationId xmlns:a16="http://schemas.microsoft.com/office/drawing/2014/main" id="{EC04D419-513B-B6E2-43EE-5298AA2D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554"/>
                <a:ext cx="65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Fosfor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całkowity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Rectangle 66">
                <a:extLst>
                  <a:ext uri="{FF2B5EF4-FFF2-40B4-BE49-F238E27FC236}">
                    <a16:creationId xmlns:a16="http://schemas.microsoft.com/office/drawing/2014/main" id="{D34584FB-BB56-DAB3-A96C-7F6DA446E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554"/>
                <a:ext cx="10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µ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Rectangle 67">
                <a:extLst>
                  <a:ext uri="{FF2B5EF4-FFF2-40B4-BE49-F238E27FC236}">
                    <a16:creationId xmlns:a16="http://schemas.microsoft.com/office/drawing/2014/main" id="{0AA8AA22-6BC0-E716-F045-9D96DEA8D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554"/>
                <a:ext cx="15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Rectangle 68">
                <a:extLst>
                  <a:ext uri="{FF2B5EF4-FFF2-40B4-BE49-F238E27FC236}">
                    <a16:creationId xmlns:a16="http://schemas.microsoft.com/office/drawing/2014/main" id="{04A8FEE8-9F10-6D64-587E-54EB6A8BF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" y="1649"/>
                <a:ext cx="26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NH4N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5698E313-EAC0-F0B6-258A-974A624CC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649"/>
                <a:ext cx="61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Azot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amonowy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71243B99-59D3-D458-725E-610F07EC3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649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B18D6C40-5EDA-5A94-1F43-12D70F3CF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1744"/>
                <a:ext cx="26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NO3N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37E0A57A-B6E0-27A7-A8C3-79741AEA8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744"/>
                <a:ext cx="64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Azot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azotanowy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Rectangle 73">
                <a:extLst>
                  <a:ext uri="{FF2B5EF4-FFF2-40B4-BE49-F238E27FC236}">
                    <a16:creationId xmlns:a16="http://schemas.microsoft.com/office/drawing/2014/main" id="{90293DF7-9123-C169-8E34-75FC35F4C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744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Rectangle 74">
                <a:extLst>
                  <a:ext uri="{FF2B5EF4-FFF2-40B4-BE49-F238E27FC236}">
                    <a16:creationId xmlns:a16="http://schemas.microsoft.com/office/drawing/2014/main" id="{A46B6354-6103-CCDA-8E9E-DA75E960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887"/>
                <a:ext cx="2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Rectangle 75">
                <a:extLst>
                  <a:ext uri="{FF2B5EF4-FFF2-40B4-BE49-F238E27FC236}">
                    <a16:creationId xmlns:a16="http://schemas.microsoft.com/office/drawing/2014/main" id="{818273C9-0592-75DD-C500-E8E8D9C42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1839"/>
                <a:ext cx="10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Rozpuszczony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azot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organiczny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Rectangle 77">
                <a:extLst>
                  <a:ext uri="{FF2B5EF4-FFF2-40B4-BE49-F238E27FC236}">
                    <a16:creationId xmlns:a16="http://schemas.microsoft.com/office/drawing/2014/main" id="{3FE389D2-1726-DFEE-729A-23A46D309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1934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Rectangle 78">
                <a:extLst>
                  <a:ext uri="{FF2B5EF4-FFF2-40B4-BE49-F238E27FC236}">
                    <a16:creationId xmlns:a16="http://schemas.microsoft.com/office/drawing/2014/main" id="{BF3DE944-4922-064A-A6A4-28795457C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2029"/>
                <a:ext cx="1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Rectangle 79">
                <a:extLst>
                  <a:ext uri="{FF2B5EF4-FFF2-40B4-BE49-F238E27FC236}">
                    <a16:creationId xmlns:a16="http://schemas.microsoft.com/office/drawing/2014/main" id="{BABE6C02-2EF6-7757-ECF9-99D9F0AC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029"/>
                <a:ext cx="71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Azot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cząst</a:t>
                </a:r>
                <a:r>
                  <a:rPr lang="pl-PL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eczkowy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Rectangle 80">
                <a:extLst>
                  <a:ext uri="{FF2B5EF4-FFF2-40B4-BE49-F238E27FC236}">
                    <a16:creationId xmlns:a16="http://schemas.microsoft.com/office/drawing/2014/main" id="{50CBE07E-774A-092D-6ED9-D19955FD2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2029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>
                <a:extLst>
                  <a:ext uri="{FF2B5EF4-FFF2-40B4-BE49-F238E27FC236}">
                    <a16:creationId xmlns:a16="http://schemas.microsoft.com/office/drawing/2014/main" id="{D7AAD5CD-6B74-7C49-4584-46F946C0F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24"/>
                <a:ext cx="14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Rectangle 82">
                <a:extLst>
                  <a:ext uri="{FF2B5EF4-FFF2-40B4-BE49-F238E27FC236}">
                    <a16:creationId xmlns:a16="http://schemas.microsoft.com/office/drawing/2014/main" id="{9BF0C5E2-E149-02AB-E8B4-3B1D8D501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124"/>
                <a:ext cx="60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Azot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całkowity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83">
                <a:extLst>
                  <a:ext uri="{FF2B5EF4-FFF2-40B4-BE49-F238E27FC236}">
                    <a16:creationId xmlns:a16="http://schemas.microsoft.com/office/drawing/2014/main" id="{FD2B01FB-AADC-DDE6-59A7-E3AB0EBEC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2124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Rectangle 84">
                <a:extLst>
                  <a:ext uri="{FF2B5EF4-FFF2-40B4-BE49-F238E27FC236}">
                    <a16:creationId xmlns:a16="http://schemas.microsoft.com/office/drawing/2014/main" id="{BB848A61-A85D-309F-AE04-2D28C05DF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2314"/>
                <a:ext cx="28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TN/TP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Rectangle 85">
                <a:extLst>
                  <a:ext uri="{FF2B5EF4-FFF2-40B4-BE49-F238E27FC236}">
                    <a16:creationId xmlns:a16="http://schemas.microsoft.com/office/drawing/2014/main" id="{FC47127B-F4E8-2179-F411-091F43867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219"/>
                <a:ext cx="7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Stosunek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azotu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do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fosforu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Rectangle 88">
                <a:extLst>
                  <a:ext uri="{FF2B5EF4-FFF2-40B4-BE49-F238E27FC236}">
                    <a16:creationId xmlns:a16="http://schemas.microsoft.com/office/drawing/2014/main" id="{7B74F5B8-0078-A852-156E-1AF97CAE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505"/>
                <a:ext cx="13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89">
                <a:extLst>
                  <a:ext uri="{FF2B5EF4-FFF2-40B4-BE49-F238E27FC236}">
                    <a16:creationId xmlns:a16="http://schemas.microsoft.com/office/drawing/2014/main" id="{B2BF9A04-C176-47F2-19D7-552B2647F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505"/>
                <a:ext cx="50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Jony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żelaza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90">
                <a:extLst>
                  <a:ext uri="{FF2B5EF4-FFF2-40B4-BE49-F238E27FC236}">
                    <a16:creationId xmlns:a16="http://schemas.microsoft.com/office/drawing/2014/main" id="{575DD9AC-7E7B-6ED2-07D6-D2AF85958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2505"/>
                <a:ext cx="10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µ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Rectangle 91">
                <a:extLst>
                  <a:ext uri="{FF2B5EF4-FFF2-40B4-BE49-F238E27FC236}">
                    <a16:creationId xmlns:a16="http://schemas.microsoft.com/office/drawing/2014/main" id="{951D9561-D4DB-9E21-03ED-4249545B4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505"/>
                <a:ext cx="15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2">
                <a:extLst>
                  <a:ext uri="{FF2B5EF4-FFF2-40B4-BE49-F238E27FC236}">
                    <a16:creationId xmlns:a16="http://schemas.microsoft.com/office/drawing/2014/main" id="{488273E4-701C-1ED9-8E8D-61C76D1CC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2647"/>
                <a:ext cx="3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SiO4Si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93">
                <a:extLst>
                  <a:ext uri="{FF2B5EF4-FFF2-40B4-BE49-F238E27FC236}">
                    <a16:creationId xmlns:a16="http://schemas.microsoft.com/office/drawing/2014/main" id="{F0AFD926-21AC-79A4-DEA2-4728EB47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600"/>
                <a:ext cx="7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Krzem krzemianowy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Rectangle 95">
                <a:extLst>
                  <a:ext uri="{FF2B5EF4-FFF2-40B4-BE49-F238E27FC236}">
                    <a16:creationId xmlns:a16="http://schemas.microsoft.com/office/drawing/2014/main" id="{B971A3D8-9450-E6EF-6C05-2297E45D9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2695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Rectangle 96">
                <a:extLst>
                  <a:ext uri="{FF2B5EF4-FFF2-40B4-BE49-F238E27FC236}">
                    <a16:creationId xmlns:a16="http://schemas.microsoft.com/office/drawing/2014/main" id="{881ABF53-90C7-878C-C37B-530A76E2A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" y="2837"/>
                <a:ext cx="21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Rectangle 97">
                <a:extLst>
                  <a:ext uri="{FF2B5EF4-FFF2-40B4-BE49-F238E27FC236}">
                    <a16:creationId xmlns:a16="http://schemas.microsoft.com/office/drawing/2014/main" id="{E33A657E-A790-78E1-0758-6D6E477E1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790"/>
                <a:ext cx="102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Całkowity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węgiel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organiczny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Rectangle 99">
                <a:extLst>
                  <a:ext uri="{FF2B5EF4-FFF2-40B4-BE49-F238E27FC236}">
                    <a16:creationId xmlns:a16="http://schemas.microsoft.com/office/drawing/2014/main" id="{6D96981C-BF12-AA1F-D019-553C9FCC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2885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Rectangle 100">
                <a:extLst>
                  <a:ext uri="{FF2B5EF4-FFF2-40B4-BE49-F238E27FC236}">
                    <a16:creationId xmlns:a16="http://schemas.microsoft.com/office/drawing/2014/main" id="{039FBA16-90AE-792D-DCFB-28B84E07E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027"/>
                <a:ext cx="22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DOC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Rectangle 101">
                <a:extLst>
                  <a:ext uri="{FF2B5EF4-FFF2-40B4-BE49-F238E27FC236}">
                    <a16:creationId xmlns:a16="http://schemas.microsoft.com/office/drawing/2014/main" id="{92D3A3F4-B1EE-48BD-7079-69C8D639F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2980"/>
                <a:ext cx="112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Rozpuszczony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węgiel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organiczny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Rectangle 103">
                <a:extLst>
                  <a:ext uri="{FF2B5EF4-FFF2-40B4-BE49-F238E27FC236}">
                    <a16:creationId xmlns:a16="http://schemas.microsoft.com/office/drawing/2014/main" id="{CEE02329-3F8B-EB3A-B2AF-4471BEA58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3075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Rectangle 104">
                <a:extLst>
                  <a:ext uri="{FF2B5EF4-FFF2-40B4-BE49-F238E27FC236}">
                    <a16:creationId xmlns:a16="http://schemas.microsoft.com/office/drawing/2014/main" id="{88D2C254-85F2-91D6-6DF8-AD8988E99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3217"/>
                <a:ext cx="26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TPOC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05">
                <a:extLst>
                  <a:ext uri="{FF2B5EF4-FFF2-40B4-BE49-F238E27FC236}">
                    <a16:creationId xmlns:a16="http://schemas.microsoft.com/office/drawing/2014/main" id="{18A9E1FA-0230-4C23-4F67-B71F7B443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170"/>
                <a:ext cx="109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Cząstk</a:t>
                </a:r>
                <a:r>
                  <a:rPr lang="pl-PL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owy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węgla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organicznego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Rectangle 107">
                <a:extLst>
                  <a:ext uri="{FF2B5EF4-FFF2-40B4-BE49-F238E27FC236}">
                    <a16:creationId xmlns:a16="http://schemas.microsoft.com/office/drawing/2014/main" id="{B264494C-ED1C-20D6-C208-1A00E5FDC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3265"/>
                <a:ext cx="23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Rectangle 108">
                <a:extLst>
                  <a:ext uri="{FF2B5EF4-FFF2-40B4-BE49-F238E27FC236}">
                    <a16:creationId xmlns:a16="http://schemas.microsoft.com/office/drawing/2014/main" id="{4CE0F24D-13D8-5D13-B6C2-FF98FDB62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" y="3408"/>
                <a:ext cx="63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PhytoBiomassC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109">
                <a:extLst>
                  <a:ext uri="{FF2B5EF4-FFF2-40B4-BE49-F238E27FC236}">
                    <a16:creationId xmlns:a16="http://schemas.microsoft.com/office/drawing/2014/main" id="{3FDE61B9-4B77-4A8A-64CD-EE35ED736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360"/>
                <a:ext cx="116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Całkowita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biomasa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fitoplanktonu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conc. 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111">
                <a:extLst>
                  <a:ext uri="{FF2B5EF4-FFF2-40B4-BE49-F238E27FC236}">
                    <a16:creationId xmlns:a16="http://schemas.microsoft.com/office/drawing/2014/main" id="{EE5ECB1F-EF57-5D0B-7C6A-09B545F62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3455"/>
                <a:ext cx="658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 C (węgla) / 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112">
                <a:extLst>
                  <a:ext uri="{FF2B5EF4-FFF2-40B4-BE49-F238E27FC236}">
                    <a16:creationId xmlns:a16="http://schemas.microsoft.com/office/drawing/2014/main" id="{94D2FCF2-AAB6-CC14-65FE-88621FC9E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" y="3550"/>
                <a:ext cx="95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CyanobacteriaBiomassC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113">
                <a:extLst>
                  <a:ext uri="{FF2B5EF4-FFF2-40B4-BE49-F238E27FC236}">
                    <a16:creationId xmlns:a16="http://schemas.microsoft.com/office/drawing/2014/main" id="{3FE930A3-5F58-1699-361E-AD18F4FB5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550"/>
                <a:ext cx="58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Sinice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biomass conc.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114">
                <a:extLst>
                  <a:ext uri="{FF2B5EF4-FFF2-40B4-BE49-F238E27FC236}">
                    <a16:creationId xmlns:a16="http://schemas.microsoft.com/office/drawing/2014/main" id="{590E5A1A-10F0-FABF-B0DE-648F85AA8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3550"/>
                <a:ext cx="639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 C (węgla) 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115">
                <a:extLst>
                  <a:ext uri="{FF2B5EF4-FFF2-40B4-BE49-F238E27FC236}">
                    <a16:creationId xmlns:a16="http://schemas.microsoft.com/office/drawing/2014/main" id="{A3C674DF-AE0C-A3B4-B7D1-CFA97389D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" y="3645"/>
                <a:ext cx="97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ChlorophyceaeBiomassC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Rectangle 116">
                <a:extLst>
                  <a:ext uri="{FF2B5EF4-FFF2-40B4-BE49-F238E27FC236}">
                    <a16:creationId xmlns:a16="http://schemas.microsoft.com/office/drawing/2014/main" id="{88DEE4A7-1238-87F8-E6EA-88F80BB81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645"/>
                <a:ext cx="85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Zielenice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algae biomass conc.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Rectangle 117">
                <a:extLst>
                  <a:ext uri="{FF2B5EF4-FFF2-40B4-BE49-F238E27FC236}">
                    <a16:creationId xmlns:a16="http://schemas.microsoft.com/office/drawing/2014/main" id="{D1570003-A2D5-4919-B42C-062D067AF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3645"/>
                <a:ext cx="658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 C (węgla) / 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Rectangle 118">
                <a:extLst>
                  <a:ext uri="{FF2B5EF4-FFF2-40B4-BE49-F238E27FC236}">
                    <a16:creationId xmlns:a16="http://schemas.microsoft.com/office/drawing/2014/main" id="{6E168011-6726-796F-7C3D-17E425A9C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" y="3740"/>
                <a:ext cx="72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DiatomsBiomassC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9">
                <a:extLst>
                  <a:ext uri="{FF2B5EF4-FFF2-40B4-BE49-F238E27FC236}">
                    <a16:creationId xmlns:a16="http://schemas.microsoft.com/office/drawing/2014/main" id="{5ED396D9-B5BD-FA94-764B-09A96574F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740"/>
                <a:ext cx="71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Okrzemki 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biomass conc.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Rectangle 120">
                <a:extLst>
                  <a:ext uri="{FF2B5EF4-FFF2-40B4-BE49-F238E27FC236}">
                    <a16:creationId xmlns:a16="http://schemas.microsoft.com/office/drawing/2014/main" id="{7F87C947-B30F-FB13-5512-15347C4A0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3740"/>
                <a:ext cx="639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 C (węgla) 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Rectangle 121">
                <a:extLst>
                  <a:ext uri="{FF2B5EF4-FFF2-40B4-BE49-F238E27FC236}">
                    <a16:creationId xmlns:a16="http://schemas.microsoft.com/office/drawing/2014/main" id="{FB66E7C7-1CE5-E69C-E97B-B36123249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883"/>
                <a:ext cx="89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PicoplanktonBiomassC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Rectangle 122">
                <a:extLst>
                  <a:ext uri="{FF2B5EF4-FFF2-40B4-BE49-F238E27FC236}">
                    <a16:creationId xmlns:a16="http://schemas.microsoft.com/office/drawing/2014/main" id="{46AA461A-4FFF-2F89-551C-A4D9468EA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835"/>
                <a:ext cx="100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Picophytoplankton biomass conc.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Rectangle 124">
                <a:extLst>
                  <a:ext uri="{FF2B5EF4-FFF2-40B4-BE49-F238E27FC236}">
                    <a16:creationId xmlns:a16="http://schemas.microsoft.com/office/drawing/2014/main" id="{CAC49D7A-25BF-D568-7D49-050178C3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3930"/>
                <a:ext cx="639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mg C (węgla) /l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125">
                <a:extLst>
                  <a:ext uri="{FF2B5EF4-FFF2-40B4-BE49-F238E27FC236}">
                    <a16:creationId xmlns:a16="http://schemas.microsoft.com/office/drawing/2014/main" id="{DAF9402A-489C-0716-6F20-9F7BC8376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" y="4044"/>
                <a:ext cx="5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Airtemperature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26">
                <a:extLst>
                  <a:ext uri="{FF2B5EF4-FFF2-40B4-BE49-F238E27FC236}">
                    <a16:creationId xmlns:a16="http://schemas.microsoft.com/office/drawing/2014/main" id="{14BEFF56-818C-E08E-0DDE-7830CF71E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4040"/>
                <a:ext cx="6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Temperatura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powietrza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27">
                <a:extLst>
                  <a:ext uri="{FF2B5EF4-FFF2-40B4-BE49-F238E27FC236}">
                    <a16:creationId xmlns:a16="http://schemas.microsoft.com/office/drawing/2014/main" id="{5B617BF7-AB70-E375-8C53-E2B080861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4025"/>
                <a:ext cx="64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128">
                <a:extLst>
                  <a:ext uri="{FF2B5EF4-FFF2-40B4-BE49-F238E27FC236}">
                    <a16:creationId xmlns:a16="http://schemas.microsoft.com/office/drawing/2014/main" id="{53CF15E7-4D64-7DA3-FA99-31BBAA1B1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" y="4040"/>
                <a:ext cx="10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9">
                <a:extLst>
                  <a:ext uri="{FF2B5EF4-FFF2-40B4-BE49-F238E27FC236}">
                    <a16:creationId xmlns:a16="http://schemas.microsoft.com/office/drawing/2014/main" id="{63DC1576-E0F1-B182-700A-C45DCE7F1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" y="4139"/>
                <a:ext cx="28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Windspeed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130">
                <a:extLst>
                  <a:ext uri="{FF2B5EF4-FFF2-40B4-BE49-F238E27FC236}">
                    <a16:creationId xmlns:a16="http://schemas.microsoft.com/office/drawing/2014/main" id="{41229F21-713A-7E5B-6F5C-3AC2CAF7E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4135"/>
                <a:ext cx="6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Prędkość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wiatru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in situ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Rectangle 131">
                <a:extLst>
                  <a:ext uri="{FF2B5EF4-FFF2-40B4-BE49-F238E27FC236}">
                    <a16:creationId xmlns:a16="http://schemas.microsoft.com/office/drawing/2014/main" id="{BA2C3B60-A580-1F80-82A7-FEC7E079B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4135"/>
                <a:ext cx="294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m/sek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132">
                <a:extLst>
                  <a:ext uri="{FF2B5EF4-FFF2-40B4-BE49-F238E27FC236}">
                    <a16:creationId xmlns:a16="http://schemas.microsoft.com/office/drawing/2014/main" id="{2B8F46BA-4680-5155-A90F-EF2FFFC0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" y="4234"/>
                <a:ext cx="26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Depth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133">
                <a:extLst>
                  <a:ext uri="{FF2B5EF4-FFF2-40B4-BE49-F238E27FC236}">
                    <a16:creationId xmlns:a16="http://schemas.microsoft.com/office/drawing/2014/main" id="{00187B9C-C1AC-AB55-DBE8-7EF590318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4230"/>
                <a:ext cx="136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pl-PL" altLang="en-US" sz="9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Głębokość wody w punkcie pobierania próbek
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Rectangle 134">
                <a:extLst>
                  <a:ext uri="{FF2B5EF4-FFF2-40B4-BE49-F238E27FC236}">
                    <a16:creationId xmlns:a16="http://schemas.microsoft.com/office/drawing/2014/main" id="{DDE8896F-1DA5-5CEE-0EAB-33389B39F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4230"/>
                <a:ext cx="128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Rectangle 135">
                <a:extLst>
                  <a:ext uri="{FF2B5EF4-FFF2-40B4-BE49-F238E27FC236}">
                    <a16:creationId xmlns:a16="http://schemas.microsoft.com/office/drawing/2014/main" id="{58C2659A-98F1-0F3B-C1C6-3B3A06D80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689"/>
                <a:ext cx="256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input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4" name="Line 136">
                <a:extLst>
                  <a:ext uri="{FF2B5EF4-FFF2-40B4-BE49-F238E27FC236}">
                    <a16:creationId xmlns:a16="http://schemas.microsoft.com/office/drawing/2014/main" id="{8BE19356-56BF-E145-ABE5-6C43372AA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" y="0"/>
                <a:ext cx="0" cy="95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37">
                <a:extLst>
                  <a:ext uri="{FF2B5EF4-FFF2-40B4-BE49-F238E27FC236}">
                    <a16:creationId xmlns:a16="http://schemas.microsoft.com/office/drawing/2014/main" id="{7DAA2BBE-2BD8-380D-75D8-978F18364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0"/>
                <a:ext cx="6" cy="9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38">
                <a:extLst>
                  <a:ext uri="{FF2B5EF4-FFF2-40B4-BE49-F238E27FC236}">
                    <a16:creationId xmlns:a16="http://schemas.microsoft.com/office/drawing/2014/main" id="{945D2A31-2FA0-A495-34C5-47E889F5B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7" y="0"/>
                <a:ext cx="0" cy="95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39">
                <a:extLst>
                  <a:ext uri="{FF2B5EF4-FFF2-40B4-BE49-F238E27FC236}">
                    <a16:creationId xmlns:a16="http://schemas.microsoft.com/office/drawing/2014/main" id="{D7A1F6F4-1DC9-B486-FFAB-9837E4A37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0"/>
                <a:ext cx="6" cy="9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140">
                <a:extLst>
                  <a:ext uri="{FF2B5EF4-FFF2-40B4-BE49-F238E27FC236}">
                    <a16:creationId xmlns:a16="http://schemas.microsoft.com/office/drawing/2014/main" id="{E7F65BAD-5F44-CA75-7604-7685DA094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394"/>
                <a:ext cx="2187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Rectangle 141">
                <a:extLst>
                  <a:ext uri="{FF2B5EF4-FFF2-40B4-BE49-F238E27FC236}">
                    <a16:creationId xmlns:a16="http://schemas.microsoft.com/office/drawing/2014/main" id="{8E33EFDE-9A16-CFA0-AB96-4FE60D32C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394"/>
                <a:ext cx="2187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142">
                <a:extLst>
                  <a:ext uri="{FF2B5EF4-FFF2-40B4-BE49-F238E27FC236}">
                    <a16:creationId xmlns:a16="http://schemas.microsoft.com/office/drawing/2014/main" id="{E110A2E5-61E9-47DC-47C2-7BFFC3849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0" y="0"/>
                <a:ext cx="0" cy="394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43">
                <a:extLst>
                  <a:ext uri="{FF2B5EF4-FFF2-40B4-BE49-F238E27FC236}">
                    <a16:creationId xmlns:a16="http://schemas.microsoft.com/office/drawing/2014/main" id="{34F9F224-489F-DCB7-2D26-BD9DBE0E4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0"/>
                <a:ext cx="6" cy="394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144">
                <a:extLst>
                  <a:ext uri="{FF2B5EF4-FFF2-40B4-BE49-F238E27FC236}">
                    <a16:creationId xmlns:a16="http://schemas.microsoft.com/office/drawing/2014/main" id="{D951E11C-1F6F-BD8E-183C-005BE1890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9" y="0"/>
                <a:ext cx="0" cy="394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145">
                <a:extLst>
                  <a:ext uri="{FF2B5EF4-FFF2-40B4-BE49-F238E27FC236}">
                    <a16:creationId xmlns:a16="http://schemas.microsoft.com/office/drawing/2014/main" id="{4D8BD12C-3A4B-80F8-41FD-FE9341FC2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0"/>
                <a:ext cx="6" cy="394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46">
                <a:extLst>
                  <a:ext uri="{FF2B5EF4-FFF2-40B4-BE49-F238E27FC236}">
                    <a16:creationId xmlns:a16="http://schemas.microsoft.com/office/drawing/2014/main" id="{77AF49FF-860C-85E0-3D2A-A59A1FBEA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585"/>
                <a:ext cx="2187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147">
                <a:extLst>
                  <a:ext uri="{FF2B5EF4-FFF2-40B4-BE49-F238E27FC236}">
                    <a16:creationId xmlns:a16="http://schemas.microsoft.com/office/drawing/2014/main" id="{8C3F13E5-E5F5-0BBA-CA0E-CFF251B6B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585"/>
                <a:ext cx="2187" cy="4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48">
                <a:extLst>
                  <a:ext uri="{FF2B5EF4-FFF2-40B4-BE49-F238E27FC236}">
                    <a16:creationId xmlns:a16="http://schemas.microsoft.com/office/drawing/2014/main" id="{CD4D08D5-413D-BE5A-850B-0F118EC6B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5" y="585"/>
                <a:ext cx="1068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149">
                <a:extLst>
                  <a:ext uri="{FF2B5EF4-FFF2-40B4-BE49-F238E27FC236}">
                    <a16:creationId xmlns:a16="http://schemas.microsoft.com/office/drawing/2014/main" id="{569DB057-75BF-ACE6-6D32-F58472989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585"/>
                <a:ext cx="1068" cy="4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150">
                <a:extLst>
                  <a:ext uri="{FF2B5EF4-FFF2-40B4-BE49-F238E27FC236}">
                    <a16:creationId xmlns:a16="http://schemas.microsoft.com/office/drawing/2014/main" id="{67EA422E-5631-F1E7-9A73-F33AC3CEC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694"/>
                <a:ext cx="3670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151">
                <a:extLst>
                  <a:ext uri="{FF2B5EF4-FFF2-40B4-BE49-F238E27FC236}">
                    <a16:creationId xmlns:a16="http://schemas.microsoft.com/office/drawing/2014/main" id="{53CF80F2-D56D-B610-D499-53284B18E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694"/>
                <a:ext cx="3670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152">
                <a:extLst>
                  <a:ext uri="{FF2B5EF4-FFF2-40B4-BE49-F238E27FC236}">
                    <a16:creationId xmlns:a16="http://schemas.microsoft.com/office/drawing/2014/main" id="{9772A515-CF34-C7F4-F1AD-4030D1668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789"/>
                <a:ext cx="2187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153">
                <a:extLst>
                  <a:ext uri="{FF2B5EF4-FFF2-40B4-BE49-F238E27FC236}">
                    <a16:creationId xmlns:a16="http://schemas.microsoft.com/office/drawing/2014/main" id="{1A09E6F7-2763-F9BF-989D-67CD83F38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789"/>
                <a:ext cx="2187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54">
                <a:extLst>
                  <a:ext uri="{FF2B5EF4-FFF2-40B4-BE49-F238E27FC236}">
                    <a16:creationId xmlns:a16="http://schemas.microsoft.com/office/drawing/2014/main" id="{1C5CDA93-2FAA-D84D-A273-73E783B6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0" y="589"/>
                <a:ext cx="0" cy="20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155">
                <a:extLst>
                  <a:ext uri="{FF2B5EF4-FFF2-40B4-BE49-F238E27FC236}">
                    <a16:creationId xmlns:a16="http://schemas.microsoft.com/office/drawing/2014/main" id="{BA1DE1EE-0C3D-3A29-8B3C-7F12586B7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589"/>
                <a:ext cx="6" cy="200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56">
                <a:extLst>
                  <a:ext uri="{FF2B5EF4-FFF2-40B4-BE49-F238E27FC236}">
                    <a16:creationId xmlns:a16="http://schemas.microsoft.com/office/drawing/2014/main" id="{C32D9460-F607-C472-BEC0-CC06B2120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9" y="589"/>
                <a:ext cx="0" cy="20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157">
                <a:extLst>
                  <a:ext uri="{FF2B5EF4-FFF2-40B4-BE49-F238E27FC236}">
                    <a16:creationId xmlns:a16="http://schemas.microsoft.com/office/drawing/2014/main" id="{2A98F024-FC58-3051-37D2-0E8BA4F6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589"/>
                <a:ext cx="6" cy="200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58">
                <a:extLst>
                  <a:ext uri="{FF2B5EF4-FFF2-40B4-BE49-F238E27FC236}">
                    <a16:creationId xmlns:a16="http://schemas.microsoft.com/office/drawing/2014/main" id="{E0912707-1866-83B0-EF91-84D35F0DB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5" y="789"/>
                <a:ext cx="1068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Rectangle 159">
                <a:extLst>
                  <a:ext uri="{FF2B5EF4-FFF2-40B4-BE49-F238E27FC236}">
                    <a16:creationId xmlns:a16="http://schemas.microsoft.com/office/drawing/2014/main" id="{389C83FD-668E-D2F1-A9AA-45FBDA404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789"/>
                <a:ext cx="1068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60">
                <a:extLst>
                  <a:ext uri="{FF2B5EF4-FFF2-40B4-BE49-F238E27FC236}">
                    <a16:creationId xmlns:a16="http://schemas.microsoft.com/office/drawing/2014/main" id="{CFC5D64E-131F-B5B7-FC82-8D397C471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1069"/>
                <a:ext cx="2187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161">
                <a:extLst>
                  <a:ext uri="{FF2B5EF4-FFF2-40B4-BE49-F238E27FC236}">
                    <a16:creationId xmlns:a16="http://schemas.microsoft.com/office/drawing/2014/main" id="{E7EEE40E-5707-C79E-9257-D58CE8415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1069"/>
                <a:ext cx="2187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62">
                <a:extLst>
                  <a:ext uri="{FF2B5EF4-FFF2-40B4-BE49-F238E27FC236}">
                    <a16:creationId xmlns:a16="http://schemas.microsoft.com/office/drawing/2014/main" id="{B4D9253A-9EFD-5BBD-7BAC-1A030636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1259"/>
                <a:ext cx="2187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163">
                <a:extLst>
                  <a:ext uri="{FF2B5EF4-FFF2-40B4-BE49-F238E27FC236}">
                    <a16:creationId xmlns:a16="http://schemas.microsoft.com/office/drawing/2014/main" id="{01B81601-ADA2-5EA3-BC77-72FBB0C04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1259"/>
                <a:ext cx="2187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64">
                <a:extLst>
                  <a:ext uri="{FF2B5EF4-FFF2-40B4-BE49-F238E27FC236}">
                    <a16:creationId xmlns:a16="http://schemas.microsoft.com/office/drawing/2014/main" id="{860B9C9C-3544-5EC2-C7D8-7D7165439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0" y="1074"/>
                <a:ext cx="0" cy="185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165">
                <a:extLst>
                  <a:ext uri="{FF2B5EF4-FFF2-40B4-BE49-F238E27FC236}">
                    <a16:creationId xmlns:a16="http://schemas.microsoft.com/office/drawing/2014/main" id="{0E73ABFE-B17E-56C1-B5F7-F2013AB2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1074"/>
                <a:ext cx="6" cy="18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D5145BDD-141A-E1BE-3017-3335AE59D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9" y="1074"/>
                <a:ext cx="0" cy="185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167">
                <a:extLst>
                  <a:ext uri="{FF2B5EF4-FFF2-40B4-BE49-F238E27FC236}">
                    <a16:creationId xmlns:a16="http://schemas.microsoft.com/office/drawing/2014/main" id="{12689AD2-AF65-910F-9258-D4C96BC3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1074"/>
                <a:ext cx="6" cy="18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68">
                <a:extLst>
                  <a:ext uri="{FF2B5EF4-FFF2-40B4-BE49-F238E27FC236}">
                    <a16:creationId xmlns:a16="http://schemas.microsoft.com/office/drawing/2014/main" id="{00BC91DA-2864-7980-D8BA-C6F1DE754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1450"/>
                <a:ext cx="2187" cy="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169">
                <a:extLst>
                  <a:ext uri="{FF2B5EF4-FFF2-40B4-BE49-F238E27FC236}">
                    <a16:creationId xmlns:a16="http://schemas.microsoft.com/office/drawing/2014/main" id="{C36CA030-CBAC-203D-7086-B0B28CC27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1450"/>
                <a:ext cx="2187" cy="4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70">
                <a:extLst>
                  <a:ext uri="{FF2B5EF4-FFF2-40B4-BE49-F238E27FC236}">
                    <a16:creationId xmlns:a16="http://schemas.microsoft.com/office/drawing/2014/main" id="{90707F2A-E9C7-F5B4-CFF0-E32A68FB8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" y="4320"/>
                <a:ext cx="1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171">
                <a:extLst>
                  <a:ext uri="{FF2B5EF4-FFF2-40B4-BE49-F238E27FC236}">
                    <a16:creationId xmlns:a16="http://schemas.microsoft.com/office/drawing/2014/main" id="{1910930C-9DCD-E3FA-E920-868A3FCAA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4320"/>
                <a:ext cx="6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72">
                <a:extLst>
                  <a:ext uri="{FF2B5EF4-FFF2-40B4-BE49-F238E27FC236}">
                    <a16:creationId xmlns:a16="http://schemas.microsoft.com/office/drawing/2014/main" id="{C5EF1C5E-ECCD-55C1-C838-83D99DD3E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7" y="4320"/>
                <a:ext cx="1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173">
                <a:extLst>
                  <a:ext uri="{FF2B5EF4-FFF2-40B4-BE49-F238E27FC236}">
                    <a16:creationId xmlns:a16="http://schemas.microsoft.com/office/drawing/2014/main" id="{E1BBFD3D-8D36-5D61-CD4D-AE3E272E3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4320"/>
                <a:ext cx="6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74">
                <a:extLst>
                  <a:ext uri="{FF2B5EF4-FFF2-40B4-BE49-F238E27FC236}">
                    <a16:creationId xmlns:a16="http://schemas.microsoft.com/office/drawing/2014/main" id="{8DB81CB0-B820-E104-DF81-A268DE943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0"/>
                <a:ext cx="1" cy="432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175">
                <a:extLst>
                  <a:ext uri="{FF2B5EF4-FFF2-40B4-BE49-F238E27FC236}">
                    <a16:creationId xmlns:a16="http://schemas.microsoft.com/office/drawing/2014/main" id="{29229198-7EFB-D038-1993-9AF09C8C5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0"/>
                <a:ext cx="7" cy="432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76">
                <a:extLst>
                  <a:ext uri="{FF2B5EF4-FFF2-40B4-BE49-F238E27FC236}">
                    <a16:creationId xmlns:a16="http://schemas.microsoft.com/office/drawing/2014/main" id="{022EE0A0-255A-46EA-EBB9-1EE42F906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0" y="1454"/>
                <a:ext cx="1" cy="2866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177">
                <a:extLst>
                  <a:ext uri="{FF2B5EF4-FFF2-40B4-BE49-F238E27FC236}">
                    <a16:creationId xmlns:a16="http://schemas.microsoft.com/office/drawing/2014/main" id="{DE4D41BA-99A6-8EFC-B6A7-A4808E39D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1454"/>
                <a:ext cx="6" cy="2871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78">
                <a:extLst>
                  <a:ext uri="{FF2B5EF4-FFF2-40B4-BE49-F238E27FC236}">
                    <a16:creationId xmlns:a16="http://schemas.microsoft.com/office/drawing/2014/main" id="{CC93214C-48F6-37A3-07B8-2C698E66C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9" y="1454"/>
                <a:ext cx="1" cy="2866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179">
                <a:extLst>
                  <a:ext uri="{FF2B5EF4-FFF2-40B4-BE49-F238E27FC236}">
                    <a16:creationId xmlns:a16="http://schemas.microsoft.com/office/drawing/2014/main" id="{08A5E1EC-7282-B27D-DFBD-C46AC863A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1454"/>
                <a:ext cx="6" cy="2871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4C7AE196-F56E-90B8-D4F9-55CE6BB18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7" y="0"/>
                <a:ext cx="1" cy="432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181">
                <a:extLst>
                  <a:ext uri="{FF2B5EF4-FFF2-40B4-BE49-F238E27FC236}">
                    <a16:creationId xmlns:a16="http://schemas.microsoft.com/office/drawing/2014/main" id="{45E66678-A33C-12BF-A856-C13D15E4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0"/>
                <a:ext cx="6" cy="432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82">
                <a:extLst>
                  <a:ext uri="{FF2B5EF4-FFF2-40B4-BE49-F238E27FC236}">
                    <a16:creationId xmlns:a16="http://schemas.microsoft.com/office/drawing/2014/main" id="{DAB5DE22-D5F6-ECD2-0723-742B0F30D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6" y="0"/>
                <a:ext cx="1" cy="4320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183">
                <a:extLst>
                  <a:ext uri="{FF2B5EF4-FFF2-40B4-BE49-F238E27FC236}">
                    <a16:creationId xmlns:a16="http://schemas.microsoft.com/office/drawing/2014/main" id="{5B0C21C4-575E-889A-E147-12522C358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0"/>
                <a:ext cx="6" cy="432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84">
                <a:extLst>
                  <a:ext uri="{FF2B5EF4-FFF2-40B4-BE49-F238E27FC236}">
                    <a16:creationId xmlns:a16="http://schemas.microsoft.com/office/drawing/2014/main" id="{48A8D129-FB3F-D6C0-7F18-B061DE83F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" y="0"/>
                <a:ext cx="5191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185">
                <a:extLst>
                  <a:ext uri="{FF2B5EF4-FFF2-40B4-BE49-F238E27FC236}">
                    <a16:creationId xmlns:a16="http://schemas.microsoft.com/office/drawing/2014/main" id="{37B22F87-A191-DB75-2C48-BEF6DC67D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" y="0"/>
                <a:ext cx="5197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86">
                <a:extLst>
                  <a:ext uri="{FF2B5EF4-FFF2-40B4-BE49-F238E27FC236}">
                    <a16:creationId xmlns:a16="http://schemas.microsoft.com/office/drawing/2014/main" id="{675868B4-F166-02A0-763D-C8C5A86D8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95"/>
                <a:ext cx="4079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187">
                <a:extLst>
                  <a:ext uri="{FF2B5EF4-FFF2-40B4-BE49-F238E27FC236}">
                    <a16:creationId xmlns:a16="http://schemas.microsoft.com/office/drawing/2014/main" id="{DF9F52B3-5121-23D9-E0AC-5CD2D4EB7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95"/>
                <a:ext cx="4085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88">
                <a:extLst>
                  <a:ext uri="{FF2B5EF4-FFF2-40B4-BE49-F238E27FC236}">
                    <a16:creationId xmlns:a16="http://schemas.microsoft.com/office/drawing/2014/main" id="{9E7D2E69-13E2-C3F0-3061-B013987FD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204"/>
                <a:ext cx="4079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189">
                <a:extLst>
                  <a:ext uri="{FF2B5EF4-FFF2-40B4-BE49-F238E27FC236}">
                    <a16:creationId xmlns:a16="http://schemas.microsoft.com/office/drawing/2014/main" id="{2B82A55F-ABFB-8FD0-494B-15EF644DC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204"/>
                <a:ext cx="4085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90">
                <a:extLst>
                  <a:ext uri="{FF2B5EF4-FFF2-40B4-BE49-F238E27FC236}">
                    <a16:creationId xmlns:a16="http://schemas.microsoft.com/office/drawing/2014/main" id="{6E813721-1C70-74F8-31D2-96A7E5E0A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5" y="394"/>
                <a:ext cx="1477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91">
                <a:extLst>
                  <a:ext uri="{FF2B5EF4-FFF2-40B4-BE49-F238E27FC236}">
                    <a16:creationId xmlns:a16="http://schemas.microsoft.com/office/drawing/2014/main" id="{72476E5C-B366-F35D-DA94-98B599911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394"/>
                <a:ext cx="1483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92">
                <a:extLst>
                  <a:ext uri="{FF2B5EF4-FFF2-40B4-BE49-F238E27FC236}">
                    <a16:creationId xmlns:a16="http://schemas.microsoft.com/office/drawing/2014/main" id="{FAA39978-BBC4-684D-D93C-3AC0A83FD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2" y="585"/>
                <a:ext cx="1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193">
                <a:extLst>
                  <a:ext uri="{FF2B5EF4-FFF2-40B4-BE49-F238E27FC236}">
                    <a16:creationId xmlns:a16="http://schemas.microsoft.com/office/drawing/2014/main" id="{1CC4A1CB-DA95-E376-A471-CD397C429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585"/>
                <a:ext cx="6" cy="4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94">
                <a:extLst>
                  <a:ext uri="{FF2B5EF4-FFF2-40B4-BE49-F238E27FC236}">
                    <a16:creationId xmlns:a16="http://schemas.microsoft.com/office/drawing/2014/main" id="{92B5C833-B9E0-1A19-2F81-3CFDEA663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2" y="694"/>
                <a:ext cx="1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195">
                <a:extLst>
                  <a:ext uri="{FF2B5EF4-FFF2-40B4-BE49-F238E27FC236}">
                    <a16:creationId xmlns:a16="http://schemas.microsoft.com/office/drawing/2014/main" id="{DFB3D8FE-0AF6-41BA-FC61-3AF62D43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694"/>
                <a:ext cx="6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96">
                <a:extLst>
                  <a:ext uri="{FF2B5EF4-FFF2-40B4-BE49-F238E27FC236}">
                    <a16:creationId xmlns:a16="http://schemas.microsoft.com/office/drawing/2014/main" id="{4A2405BF-55FC-8D7C-A457-D4413D3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2" y="789"/>
                <a:ext cx="1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197">
                <a:extLst>
                  <a:ext uri="{FF2B5EF4-FFF2-40B4-BE49-F238E27FC236}">
                    <a16:creationId xmlns:a16="http://schemas.microsoft.com/office/drawing/2014/main" id="{097FF4AC-0272-AB0D-19AE-2D85C5EE6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789"/>
                <a:ext cx="6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98">
                <a:extLst>
                  <a:ext uri="{FF2B5EF4-FFF2-40B4-BE49-F238E27FC236}">
                    <a16:creationId xmlns:a16="http://schemas.microsoft.com/office/drawing/2014/main" id="{42F56A10-11E9-0B99-C79E-A1EDD1E79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5" y="1069"/>
                <a:ext cx="1477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199">
                <a:extLst>
                  <a:ext uri="{FF2B5EF4-FFF2-40B4-BE49-F238E27FC236}">
                    <a16:creationId xmlns:a16="http://schemas.microsoft.com/office/drawing/2014/main" id="{CF5E833B-DBC0-3749-AD2D-2489E79D4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1069"/>
                <a:ext cx="1483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200">
                <a:extLst>
                  <a:ext uri="{FF2B5EF4-FFF2-40B4-BE49-F238E27FC236}">
                    <a16:creationId xmlns:a16="http://schemas.microsoft.com/office/drawing/2014/main" id="{663106A6-FD69-CF13-96F6-7294CB10E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5" y="1259"/>
                <a:ext cx="1477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201">
                <a:extLst>
                  <a:ext uri="{FF2B5EF4-FFF2-40B4-BE49-F238E27FC236}">
                    <a16:creationId xmlns:a16="http://schemas.microsoft.com/office/drawing/2014/main" id="{EE5582E5-C288-F3AD-9E56-85FF1CBAB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1259"/>
                <a:ext cx="1483" cy="5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202">
                <a:extLst>
                  <a:ext uri="{FF2B5EF4-FFF2-40B4-BE49-F238E27FC236}">
                    <a16:creationId xmlns:a16="http://schemas.microsoft.com/office/drawing/2014/main" id="{3D59741C-410D-2F2A-63CD-E63CA0C00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5" y="1450"/>
                <a:ext cx="1477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203">
                <a:extLst>
                  <a:ext uri="{FF2B5EF4-FFF2-40B4-BE49-F238E27FC236}">
                    <a16:creationId xmlns:a16="http://schemas.microsoft.com/office/drawing/2014/main" id="{17DBEA99-9D25-9465-191D-846E26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1450"/>
                <a:ext cx="1483" cy="4"/>
              </a:xfrm>
              <a:prstGeom prst="rect">
                <a:avLst/>
              </a:pr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204">
                <a:extLst>
                  <a:ext uri="{FF2B5EF4-FFF2-40B4-BE49-F238E27FC236}">
                    <a16:creationId xmlns:a16="http://schemas.microsoft.com/office/drawing/2014/main" id="{19C56127-B3C3-2F52-7EA1-FCC7C9A34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3" y="1545"/>
                <a:ext cx="4079" cy="1"/>
              </a:xfrm>
              <a:prstGeom prst="line">
                <a:avLst/>
              </a:prstGeom>
              <a:noFill/>
              <a:ln w="0">
                <a:solidFill>
                  <a:srgbClr val="D4D4D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206">
              <a:extLst>
                <a:ext uri="{FF2B5EF4-FFF2-40B4-BE49-F238E27FC236}">
                  <a16:creationId xmlns:a16="http://schemas.microsoft.com/office/drawing/2014/main" id="{0389D59F-F307-43C7-8C45-EB328199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545"/>
              <a:ext cx="4085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207">
              <a:extLst>
                <a:ext uri="{FF2B5EF4-FFF2-40B4-BE49-F238E27FC236}">
                  <a16:creationId xmlns:a16="http://schemas.microsoft.com/office/drawing/2014/main" id="{CDCC350C-1D3F-E513-63A4-691108913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164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208">
              <a:extLst>
                <a:ext uri="{FF2B5EF4-FFF2-40B4-BE49-F238E27FC236}">
                  <a16:creationId xmlns:a16="http://schemas.microsoft.com/office/drawing/2014/main" id="{40770170-6CAF-94E9-7E78-4F32A682C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640"/>
              <a:ext cx="4085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9">
              <a:extLst>
                <a:ext uri="{FF2B5EF4-FFF2-40B4-BE49-F238E27FC236}">
                  <a16:creationId xmlns:a16="http://schemas.microsoft.com/office/drawing/2014/main" id="{1D5AFD76-48FF-D971-C73D-D16CE6E9B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1735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10">
              <a:extLst>
                <a:ext uri="{FF2B5EF4-FFF2-40B4-BE49-F238E27FC236}">
                  <a16:creationId xmlns:a16="http://schemas.microsoft.com/office/drawing/2014/main" id="{FCF0D93D-A2BF-632D-5F42-FDEC22DF6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735"/>
              <a:ext cx="4085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1">
              <a:extLst>
                <a:ext uri="{FF2B5EF4-FFF2-40B4-BE49-F238E27FC236}">
                  <a16:creationId xmlns:a16="http://schemas.microsoft.com/office/drawing/2014/main" id="{91E2C3EC-8CCC-18A2-1E4D-24CB1CFB6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183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212">
              <a:extLst>
                <a:ext uri="{FF2B5EF4-FFF2-40B4-BE49-F238E27FC236}">
                  <a16:creationId xmlns:a16="http://schemas.microsoft.com/office/drawing/2014/main" id="{40E4FB0A-4116-0DE6-CD85-E581D9C0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1830"/>
              <a:ext cx="4085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3">
              <a:extLst>
                <a:ext uri="{FF2B5EF4-FFF2-40B4-BE49-F238E27FC236}">
                  <a16:creationId xmlns:a16="http://schemas.microsoft.com/office/drawing/2014/main" id="{BF1FB322-E090-DFFC-2D07-C7F671E18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02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214">
              <a:extLst>
                <a:ext uri="{FF2B5EF4-FFF2-40B4-BE49-F238E27FC236}">
                  <a16:creationId xmlns:a16="http://schemas.microsoft.com/office/drawing/2014/main" id="{C32C3A89-FDC6-4D41-E240-B8744D6E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020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5">
              <a:extLst>
                <a:ext uri="{FF2B5EF4-FFF2-40B4-BE49-F238E27FC236}">
                  <a16:creationId xmlns:a16="http://schemas.microsoft.com/office/drawing/2014/main" id="{D766E51E-DF72-7D8A-5EDF-6ED744822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115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16">
              <a:extLst>
                <a:ext uri="{FF2B5EF4-FFF2-40B4-BE49-F238E27FC236}">
                  <a16:creationId xmlns:a16="http://schemas.microsoft.com/office/drawing/2014/main" id="{8DB39026-C51C-C1D0-4F58-C1104EA1D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115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7">
              <a:extLst>
                <a:ext uri="{FF2B5EF4-FFF2-40B4-BE49-F238E27FC236}">
                  <a16:creationId xmlns:a16="http://schemas.microsoft.com/office/drawing/2014/main" id="{F3127D17-D4F7-0C3C-6FA0-756CE663E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21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18">
              <a:extLst>
                <a:ext uri="{FF2B5EF4-FFF2-40B4-BE49-F238E27FC236}">
                  <a16:creationId xmlns:a16="http://schemas.microsoft.com/office/drawing/2014/main" id="{9C93C58F-85DE-30BD-1B66-BA3CD1BA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210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9">
              <a:extLst>
                <a:ext uri="{FF2B5EF4-FFF2-40B4-BE49-F238E27FC236}">
                  <a16:creationId xmlns:a16="http://schemas.microsoft.com/office/drawing/2014/main" id="{6F9F3BE2-B0FD-5CDF-D498-2B6E4B308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495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20">
              <a:extLst>
                <a:ext uri="{FF2B5EF4-FFF2-40B4-BE49-F238E27FC236}">
                  <a16:creationId xmlns:a16="http://schemas.microsoft.com/office/drawing/2014/main" id="{F7F9B80F-09C0-1C97-3327-522C0E89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495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1">
              <a:extLst>
                <a:ext uri="{FF2B5EF4-FFF2-40B4-BE49-F238E27FC236}">
                  <a16:creationId xmlns:a16="http://schemas.microsoft.com/office/drawing/2014/main" id="{9855F45C-DB1A-520E-8552-2A36E0686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59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2">
              <a:extLst>
                <a:ext uri="{FF2B5EF4-FFF2-40B4-BE49-F238E27FC236}">
                  <a16:creationId xmlns:a16="http://schemas.microsoft.com/office/drawing/2014/main" id="{25FAE65C-60E4-96F1-A741-C49E7E0E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590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3">
              <a:extLst>
                <a:ext uri="{FF2B5EF4-FFF2-40B4-BE49-F238E27FC236}">
                  <a16:creationId xmlns:a16="http://schemas.microsoft.com/office/drawing/2014/main" id="{34C75FDD-D00F-EB27-F2D1-8B21BF7E2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78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224">
              <a:extLst>
                <a:ext uri="{FF2B5EF4-FFF2-40B4-BE49-F238E27FC236}">
                  <a16:creationId xmlns:a16="http://schemas.microsoft.com/office/drawing/2014/main" id="{FED3CC6E-BD0C-B239-86EC-5BC8A9ED4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780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5">
              <a:extLst>
                <a:ext uri="{FF2B5EF4-FFF2-40B4-BE49-F238E27FC236}">
                  <a16:creationId xmlns:a16="http://schemas.microsoft.com/office/drawing/2014/main" id="{58F1EC03-D7DC-B2B3-D039-D88EA7E66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297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26">
              <a:extLst>
                <a:ext uri="{FF2B5EF4-FFF2-40B4-BE49-F238E27FC236}">
                  <a16:creationId xmlns:a16="http://schemas.microsoft.com/office/drawing/2014/main" id="{3BEFF535-4CDD-D02A-1E01-2E1F11E4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970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7">
              <a:extLst>
                <a:ext uri="{FF2B5EF4-FFF2-40B4-BE49-F238E27FC236}">
                  <a16:creationId xmlns:a16="http://schemas.microsoft.com/office/drawing/2014/main" id="{C8D8D69C-8B52-1C29-5E52-6E164261B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316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8">
              <a:extLst>
                <a:ext uri="{FF2B5EF4-FFF2-40B4-BE49-F238E27FC236}">
                  <a16:creationId xmlns:a16="http://schemas.microsoft.com/office/drawing/2014/main" id="{801489D0-888C-E5CB-BBC3-08DDF623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160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9">
              <a:extLst>
                <a:ext uri="{FF2B5EF4-FFF2-40B4-BE49-F238E27FC236}">
                  <a16:creationId xmlns:a16="http://schemas.microsoft.com/office/drawing/2014/main" id="{F50DBEBB-78CE-DF8B-4D39-988A6339A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335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30">
              <a:extLst>
                <a:ext uri="{FF2B5EF4-FFF2-40B4-BE49-F238E27FC236}">
                  <a16:creationId xmlns:a16="http://schemas.microsoft.com/office/drawing/2014/main" id="{C505F6D5-428E-DA9F-6AA0-FB105F248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350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31">
              <a:extLst>
                <a:ext uri="{FF2B5EF4-FFF2-40B4-BE49-F238E27FC236}">
                  <a16:creationId xmlns:a16="http://schemas.microsoft.com/office/drawing/2014/main" id="{957EB12F-A110-7159-36D0-6B5ABC170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3541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32">
              <a:extLst>
                <a:ext uri="{FF2B5EF4-FFF2-40B4-BE49-F238E27FC236}">
                  <a16:creationId xmlns:a16="http://schemas.microsoft.com/office/drawing/2014/main" id="{F82A3033-EA33-F801-2036-3A99860F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541"/>
              <a:ext cx="4085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33">
              <a:extLst>
                <a:ext uri="{FF2B5EF4-FFF2-40B4-BE49-F238E27FC236}">
                  <a16:creationId xmlns:a16="http://schemas.microsoft.com/office/drawing/2014/main" id="{51945CBE-07BA-4CC9-2FF3-7536024C7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3636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234">
              <a:extLst>
                <a:ext uri="{FF2B5EF4-FFF2-40B4-BE49-F238E27FC236}">
                  <a16:creationId xmlns:a16="http://schemas.microsoft.com/office/drawing/2014/main" id="{2B1C816E-D542-6D96-E2DB-A41ABB106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636"/>
              <a:ext cx="4085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35">
              <a:extLst>
                <a:ext uri="{FF2B5EF4-FFF2-40B4-BE49-F238E27FC236}">
                  <a16:creationId xmlns:a16="http://schemas.microsoft.com/office/drawing/2014/main" id="{5DD72CDC-8491-B3B7-6E36-7F31C6C39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3731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236">
              <a:extLst>
                <a:ext uri="{FF2B5EF4-FFF2-40B4-BE49-F238E27FC236}">
                  <a16:creationId xmlns:a16="http://schemas.microsoft.com/office/drawing/2014/main" id="{A18A4595-48E1-2340-77A2-6EFEBB32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731"/>
              <a:ext cx="4085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37">
              <a:extLst>
                <a:ext uri="{FF2B5EF4-FFF2-40B4-BE49-F238E27FC236}">
                  <a16:creationId xmlns:a16="http://schemas.microsoft.com/office/drawing/2014/main" id="{B45BA585-FAF1-C53C-C2DD-928A25A8C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3826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38">
              <a:extLst>
                <a:ext uri="{FF2B5EF4-FFF2-40B4-BE49-F238E27FC236}">
                  <a16:creationId xmlns:a16="http://schemas.microsoft.com/office/drawing/2014/main" id="{E7C5CC11-0D5A-3163-4B09-34582FCA5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826"/>
              <a:ext cx="4085" cy="4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39">
              <a:extLst>
                <a:ext uri="{FF2B5EF4-FFF2-40B4-BE49-F238E27FC236}">
                  <a16:creationId xmlns:a16="http://schemas.microsoft.com/office/drawing/2014/main" id="{15186E60-81EC-B024-0AF7-240FD7F19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4016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0">
              <a:extLst>
                <a:ext uri="{FF2B5EF4-FFF2-40B4-BE49-F238E27FC236}">
                  <a16:creationId xmlns:a16="http://schemas.microsoft.com/office/drawing/2014/main" id="{47828322-31FF-6955-C46F-BCEDF2D66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4016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41">
              <a:extLst>
                <a:ext uri="{FF2B5EF4-FFF2-40B4-BE49-F238E27FC236}">
                  <a16:creationId xmlns:a16="http://schemas.microsoft.com/office/drawing/2014/main" id="{491259CF-20EA-B51F-D8BD-69AB7EEE0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4125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242">
              <a:extLst>
                <a:ext uri="{FF2B5EF4-FFF2-40B4-BE49-F238E27FC236}">
                  <a16:creationId xmlns:a16="http://schemas.microsoft.com/office/drawing/2014/main" id="{CA064F1F-0174-D6C1-9BF2-4777BC64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4125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43">
              <a:extLst>
                <a:ext uri="{FF2B5EF4-FFF2-40B4-BE49-F238E27FC236}">
                  <a16:creationId xmlns:a16="http://schemas.microsoft.com/office/drawing/2014/main" id="{12AF1ECF-F891-1952-AED2-8DBD6F925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4220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Rectangle 244">
              <a:extLst>
                <a:ext uri="{FF2B5EF4-FFF2-40B4-BE49-F238E27FC236}">
                  <a16:creationId xmlns:a16="http://schemas.microsoft.com/office/drawing/2014/main" id="{7D845E67-5B0A-B550-0A4F-A76301731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4220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45">
              <a:extLst>
                <a:ext uri="{FF2B5EF4-FFF2-40B4-BE49-F238E27FC236}">
                  <a16:creationId xmlns:a16="http://schemas.microsoft.com/office/drawing/2014/main" id="{EE427ADE-0A3D-201C-7DDA-01B8979D4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4315"/>
              <a:ext cx="4079" cy="1"/>
            </a:xfrm>
            <a:prstGeom prst="line">
              <a:avLst/>
            </a:prstGeom>
            <a:noFill/>
            <a:ln w="0">
              <a:solidFill>
                <a:srgbClr val="D4D4D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46">
              <a:extLst>
                <a:ext uri="{FF2B5EF4-FFF2-40B4-BE49-F238E27FC236}">
                  <a16:creationId xmlns:a16="http://schemas.microsoft.com/office/drawing/2014/main" id="{65859706-41C5-50A3-1EB1-2EC9D293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4315"/>
              <a:ext cx="4085" cy="5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3" name="pole tekstowe 232">
            <a:extLst>
              <a:ext uri="{FF2B5EF4-FFF2-40B4-BE49-F238E27FC236}">
                <a16:creationId xmlns:a16="http://schemas.microsoft.com/office/drawing/2014/main" id="{C465A3DD-A3C6-58B4-4A37-E5ABA92329CC}"/>
              </a:ext>
            </a:extLst>
          </p:cNvPr>
          <p:cNvSpPr txBox="1"/>
          <p:nvPr/>
        </p:nvSpPr>
        <p:spPr>
          <a:xfrm>
            <a:off x="805758" y="552261"/>
            <a:ext cx="200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Baza danych - słowniczek</a:t>
            </a:r>
            <a:endParaRPr lang="en-GB" dirty="0"/>
          </a:p>
        </p:txBody>
      </p:sp>
      <p:pic>
        <p:nvPicPr>
          <p:cNvPr id="235" name="Obraz 234">
            <a:extLst>
              <a:ext uri="{FF2B5EF4-FFF2-40B4-BE49-F238E27FC236}">
                <a16:creationId xmlns:a16="http://schemas.microsoft.com/office/drawing/2014/main" id="{D791AB32-0DC7-FA92-B84C-7C1F8175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497"/>
          <a:stretch/>
        </p:blipFill>
        <p:spPr>
          <a:xfrm>
            <a:off x="558910" y="1579311"/>
            <a:ext cx="1896065" cy="412451"/>
          </a:xfrm>
          <a:prstGeom prst="rect">
            <a:avLst/>
          </a:prstGeom>
        </p:spPr>
      </p:pic>
      <p:pic>
        <p:nvPicPr>
          <p:cNvPr id="237" name="Obraz 236">
            <a:extLst>
              <a:ext uri="{FF2B5EF4-FFF2-40B4-BE49-F238E27FC236}">
                <a16:creationId xmlns:a16="http://schemas.microsoft.com/office/drawing/2014/main" id="{1C018E64-71D2-6B7A-E379-47804F7D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22195"/>
          <a:stretch/>
        </p:blipFill>
        <p:spPr>
          <a:xfrm>
            <a:off x="620087" y="2147887"/>
            <a:ext cx="1834888" cy="380701"/>
          </a:xfrm>
          <a:prstGeom prst="rect">
            <a:avLst/>
          </a:prstGeom>
        </p:spPr>
      </p:pic>
      <p:sp>
        <p:nvSpPr>
          <p:cNvPr id="238" name="pole tekstowe 237">
            <a:extLst>
              <a:ext uri="{FF2B5EF4-FFF2-40B4-BE49-F238E27FC236}">
                <a16:creationId xmlns:a16="http://schemas.microsoft.com/office/drawing/2014/main" id="{15404CF5-BE49-D7C9-AECA-8D89663E4A8F}"/>
              </a:ext>
            </a:extLst>
          </p:cNvPr>
          <p:cNvSpPr txBox="1"/>
          <p:nvPr/>
        </p:nvSpPr>
        <p:spPr>
          <a:xfrm>
            <a:off x="2725093" y="170205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 = 92</a:t>
            </a:r>
            <a:endParaRPr lang="en-GB" dirty="0"/>
          </a:p>
        </p:txBody>
      </p:sp>
      <p:sp>
        <p:nvSpPr>
          <p:cNvPr id="239" name="pole tekstowe 238">
            <a:extLst>
              <a:ext uri="{FF2B5EF4-FFF2-40B4-BE49-F238E27FC236}">
                <a16:creationId xmlns:a16="http://schemas.microsoft.com/office/drawing/2014/main" id="{738BD59C-AF7A-EF49-DAAD-748C9133B3F2}"/>
              </a:ext>
            </a:extLst>
          </p:cNvPr>
          <p:cNvSpPr txBox="1"/>
          <p:nvPr/>
        </p:nvSpPr>
        <p:spPr>
          <a:xfrm>
            <a:off x="2725092" y="2147887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 = 65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3608385-5E8D-289F-2A34-735F6E4998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007"/>
          <a:stretch/>
        </p:blipFill>
        <p:spPr>
          <a:xfrm>
            <a:off x="290940" y="2913063"/>
            <a:ext cx="2493182" cy="452438"/>
          </a:xfrm>
          <a:prstGeom prst="rect">
            <a:avLst/>
          </a:prstGeom>
        </p:spPr>
      </p:pic>
      <p:sp>
        <p:nvSpPr>
          <p:cNvPr id="234" name="pole tekstowe 233">
            <a:extLst>
              <a:ext uri="{FF2B5EF4-FFF2-40B4-BE49-F238E27FC236}">
                <a16:creationId xmlns:a16="http://schemas.microsoft.com/office/drawing/2014/main" id="{02A8DD63-4C12-B0FC-CF04-04298D453997}"/>
              </a:ext>
            </a:extLst>
          </p:cNvPr>
          <p:cNvSpPr txBox="1"/>
          <p:nvPr/>
        </p:nvSpPr>
        <p:spPr>
          <a:xfrm>
            <a:off x="2209044" y="3492500"/>
            <a:ext cx="128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 = 92/65</a:t>
            </a:r>
            <a:endParaRPr lang="en-GB" dirty="0"/>
          </a:p>
        </p:txBody>
      </p:sp>
      <p:sp>
        <p:nvSpPr>
          <p:cNvPr id="236" name="pole tekstowe 235">
            <a:extLst>
              <a:ext uri="{FF2B5EF4-FFF2-40B4-BE49-F238E27FC236}">
                <a16:creationId xmlns:a16="http://schemas.microsoft.com/office/drawing/2014/main" id="{34D16C4A-E043-D671-9ADD-4BF909115A69}"/>
              </a:ext>
            </a:extLst>
          </p:cNvPr>
          <p:cNvSpPr txBox="1"/>
          <p:nvPr/>
        </p:nvSpPr>
        <p:spPr>
          <a:xfrm>
            <a:off x="558910" y="3960813"/>
            <a:ext cx="268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(do bezpośrednich porównań między zmiennymi basenów East </a:t>
            </a:r>
            <a:r>
              <a:rPr lang="pl-PL"/>
              <a:t>i West)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42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02BBAD9-A94C-CD3D-843A-4E2676AECC4B}"/>
              </a:ext>
            </a:extLst>
          </p:cNvPr>
          <p:cNvSpPr txBox="1"/>
          <p:nvPr/>
        </p:nvSpPr>
        <p:spPr>
          <a:xfrm>
            <a:off x="1465943" y="304800"/>
            <a:ext cx="293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ZADANIA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943DCA8-3489-4B90-5FFC-D930776930BD}"/>
              </a:ext>
            </a:extLst>
          </p:cNvPr>
          <p:cNvSpPr txBox="1"/>
          <p:nvPr/>
        </p:nvSpPr>
        <p:spPr>
          <a:xfrm>
            <a:off x="1001486" y="2828835"/>
            <a:ext cx="10479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Oblicz </a:t>
            </a:r>
            <a:r>
              <a:rPr lang="pl-PL" b="1" dirty="0"/>
              <a:t>średnie arytmetyczne </a:t>
            </a:r>
            <a:r>
              <a:rPr lang="pl-PL" dirty="0"/>
              <a:t>dla wszystkich zmiennych EAST i WEST</a:t>
            </a:r>
          </a:p>
          <a:p>
            <a:r>
              <a:rPr lang="pl-PL" dirty="0"/>
              <a:t>       Pytanie: wskaż zmienne, których różnice w średnich są największe.</a:t>
            </a:r>
          </a:p>
          <a:p>
            <a:endParaRPr lang="pl-PL" dirty="0"/>
          </a:p>
          <a:p>
            <a:r>
              <a:rPr lang="pl-PL" dirty="0"/>
              <a:t>2.   Oblicz </a:t>
            </a:r>
            <a:r>
              <a:rPr lang="pl-PL" b="1" dirty="0"/>
              <a:t>odchylenie standardowe próby </a:t>
            </a:r>
            <a:r>
              <a:rPr lang="pl-PL" dirty="0"/>
              <a:t>dla wszystkich zmiennych EAST i WEST</a:t>
            </a:r>
          </a:p>
          <a:p>
            <a:r>
              <a:rPr lang="pl-PL" dirty="0"/>
              <a:t>       Pytanie: wskaż zmienne, których różnice w odchyleniu </a:t>
            </a:r>
            <a:r>
              <a:rPr lang="pl-PL" dirty="0" err="1"/>
              <a:t>std</a:t>
            </a:r>
            <a:r>
              <a:rPr lang="pl-PL" dirty="0"/>
              <a:t>. są największe.</a:t>
            </a:r>
          </a:p>
          <a:p>
            <a:endParaRPr lang="pl-PL" dirty="0"/>
          </a:p>
          <a:p>
            <a:r>
              <a:rPr lang="pl-PL" dirty="0"/>
              <a:t>3.   Oblicz </a:t>
            </a:r>
            <a:r>
              <a:rPr lang="pl-PL" b="1" dirty="0"/>
              <a:t>skośność i </a:t>
            </a:r>
            <a:r>
              <a:rPr lang="pl-PL" b="1" dirty="0" err="1"/>
              <a:t>kurtozę</a:t>
            </a:r>
            <a:r>
              <a:rPr lang="pl-PL" b="1" dirty="0"/>
              <a:t> </a:t>
            </a:r>
            <a:r>
              <a:rPr lang="pl-PL" dirty="0"/>
              <a:t>dla wszystkich zmiennych EAST i WEST</a:t>
            </a:r>
          </a:p>
          <a:p>
            <a:r>
              <a:rPr lang="pl-PL" dirty="0"/>
              <a:t>       Pytanie: Znajdź zmienne, które nie maja rozkładu normalnego (</a:t>
            </a:r>
            <a:r>
              <a:rPr lang="pl-PL" dirty="0" err="1"/>
              <a:t>skew</a:t>
            </a:r>
            <a:r>
              <a:rPr lang="pl-PL" dirty="0"/>
              <a:t> &gt; 3 i </a:t>
            </a:r>
            <a:r>
              <a:rPr lang="pl-PL" dirty="0" err="1"/>
              <a:t>kurtrosis</a:t>
            </a:r>
            <a:r>
              <a:rPr lang="pl-PL" dirty="0"/>
              <a:t> &gt; 10)</a:t>
            </a:r>
          </a:p>
          <a:p>
            <a:endParaRPr lang="pl-PL" dirty="0"/>
          </a:p>
          <a:p>
            <a:r>
              <a:rPr lang="pl-PL" dirty="0"/>
              <a:t>4.  Przeprowadź </a:t>
            </a:r>
            <a:r>
              <a:rPr lang="pl-PL" b="1" dirty="0"/>
              <a:t>test na normalność rozkładu Shapiro-Wilka </a:t>
            </a:r>
            <a:r>
              <a:rPr lang="pl-PL" dirty="0"/>
              <a:t>dla wszystkich zmiennych EAST i WEST</a:t>
            </a:r>
          </a:p>
          <a:p>
            <a:r>
              <a:rPr lang="pl-PL" b="1" dirty="0"/>
              <a:t>      </a:t>
            </a:r>
            <a:r>
              <a:rPr lang="pl-PL" dirty="0"/>
              <a:t>Sprawdź, czy ocena normalności rozkładu jest taka sama jak po obliczeniu skośności i </a:t>
            </a:r>
            <a:r>
              <a:rPr lang="pl-PL" dirty="0" err="1"/>
              <a:t>kurtozy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277CB9C-FD76-9F9C-8B60-FFC868F2C713}"/>
              </a:ext>
            </a:extLst>
          </p:cNvPr>
          <p:cNvSpPr txBox="1"/>
          <p:nvPr/>
        </p:nvSpPr>
        <p:spPr>
          <a:xfrm>
            <a:off x="1001486" y="828020"/>
            <a:ext cx="8853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Ogólne wskazania: </a:t>
            </a:r>
          </a:p>
          <a:p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Wykonaj obliczenia za pomocą kodowania w </a:t>
            </a:r>
            <a:r>
              <a:rPr lang="pl-PL" dirty="0" err="1"/>
              <a:t>Pythonie</a:t>
            </a:r>
            <a:r>
              <a:rPr lang="pl-PL" dirty="0"/>
              <a:t> dla zbiorów EAST i WEST.</a:t>
            </a:r>
          </a:p>
          <a:p>
            <a:pPr marL="285750" indent="-285750">
              <a:buFontTx/>
              <a:buChar char="-"/>
            </a:pPr>
            <a:r>
              <a:rPr lang="pl-PL" dirty="0"/>
              <a:t>Wykorzystaj wzory kodów używane na ćwiczeniach (dopuszczalne jest również korzystanie z </a:t>
            </a:r>
            <a:r>
              <a:rPr lang="pl-PL" dirty="0" err="1"/>
              <a:t>internetu</a:t>
            </a:r>
            <a:r>
              <a:rPr lang="pl-PL" dirty="0"/>
              <a:t>).</a:t>
            </a:r>
          </a:p>
          <a:p>
            <a:pPr marL="285750" indent="-285750">
              <a:buFontTx/>
              <a:buChar char="-"/>
            </a:pPr>
            <a:r>
              <a:rPr lang="pl-PL" dirty="0"/>
              <a:t>Napisz w </a:t>
            </a:r>
            <a:r>
              <a:rPr lang="pl-PL" dirty="0" err="1"/>
              <a:t>markdown</a:t>
            </a:r>
            <a:r>
              <a:rPr lang="pl-PL" dirty="0"/>
              <a:t> odpowiedzi na pytania.</a:t>
            </a:r>
          </a:p>
        </p:txBody>
      </p:sp>
    </p:spTree>
    <p:extLst>
      <p:ext uri="{BB962C8B-B14F-4D97-AF65-F5344CB8AC3E}">
        <p14:creationId xmlns:p14="http://schemas.microsoft.com/office/powerpoint/2010/main" val="178370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FFAEDCA-5EF3-FA8E-AC64-86BF6B0B592B}"/>
              </a:ext>
            </a:extLst>
          </p:cNvPr>
          <p:cNvSpPr txBox="1"/>
          <p:nvPr/>
        </p:nvSpPr>
        <p:spPr>
          <a:xfrm>
            <a:off x="1471261" y="225415"/>
            <a:ext cx="87376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pl-PL" sz="1700" dirty="0"/>
              <a:t>Przeprowadź dla par tych samych zmiennych dla zbiorów EAST i WEST (posłuż się tabelą wspólną) </a:t>
            </a:r>
            <a:r>
              <a:rPr lang="pl-PL" sz="1700" b="1" dirty="0"/>
              <a:t>test ANOVA </a:t>
            </a:r>
            <a:r>
              <a:rPr lang="pl-PL" sz="1700" dirty="0"/>
              <a:t>dla z par zmiennych o rozkładzie normalnym i </a:t>
            </a:r>
            <a:r>
              <a:rPr lang="pl-PL" sz="1700" b="1" dirty="0"/>
              <a:t>test Kruskala-</a:t>
            </a:r>
            <a:r>
              <a:rPr lang="pl-PL" sz="1700" b="1" dirty="0" err="1"/>
              <a:t>Wallisa</a:t>
            </a:r>
            <a:r>
              <a:rPr lang="pl-PL" sz="1700" dirty="0"/>
              <a:t> dla par zmiennych, w których obie zmienne mają rozkład inny niż Gaussa, lub jedna z ze zmiennych ma taki rozkład.</a:t>
            </a:r>
          </a:p>
          <a:p>
            <a:r>
              <a:rPr lang="pl-PL" sz="1700" dirty="0"/>
              <a:t>       Pytanie: Średnie których (tych samych) zmiennych z obu zbiorów EAST i WEST różnią</a:t>
            </a:r>
          </a:p>
          <a:p>
            <a:r>
              <a:rPr lang="pl-PL" sz="1700" dirty="0"/>
              <a:t>       się istotnie (p &lt;0.05)?</a:t>
            </a:r>
          </a:p>
          <a:p>
            <a:r>
              <a:rPr lang="pl-PL" sz="1700" dirty="0"/>
              <a:t>       </a:t>
            </a:r>
          </a:p>
          <a:p>
            <a:r>
              <a:rPr lang="pl-PL" sz="1700" dirty="0"/>
              <a:t>6.   Utwórz i zwizualizuj </a:t>
            </a:r>
            <a:r>
              <a:rPr lang="pl-PL" sz="1700" b="1" dirty="0"/>
              <a:t>macierze korelacji Pearsona </a:t>
            </a:r>
            <a:r>
              <a:rPr lang="pl-PL" sz="1700" dirty="0"/>
              <a:t>dla zbiorów EAST i WEST.</a:t>
            </a:r>
          </a:p>
          <a:p>
            <a:r>
              <a:rPr lang="pl-PL" sz="1700" dirty="0"/>
              <a:t>       Pytanie: Które pary zmiennych mają najwyższe współczynniki korelacji w obu</a:t>
            </a:r>
          </a:p>
          <a:p>
            <a:r>
              <a:rPr lang="pl-PL" sz="1700" dirty="0"/>
              <a:t>       zbiorach? Czy w zbiorach EAST i WEST te pary zmiennych są takie same, czy inne?</a:t>
            </a:r>
          </a:p>
          <a:p>
            <a:endParaRPr lang="pl-PL" sz="1700" dirty="0"/>
          </a:p>
          <a:p>
            <a:pPr marL="342900" indent="-342900">
              <a:buAutoNum type="arabicPeriod" startAt="7"/>
            </a:pPr>
            <a:r>
              <a:rPr lang="pl-PL" sz="1700" dirty="0"/>
              <a:t>Zbuduj po dwa analogiczne </a:t>
            </a:r>
            <a:r>
              <a:rPr lang="pl-PL" sz="1700" b="1" dirty="0"/>
              <a:t>modele regresji wielokrotnej </a:t>
            </a:r>
            <a:r>
              <a:rPr lang="pl-PL" sz="1700" dirty="0"/>
              <a:t>dla zbiorów EAST i WEST</a:t>
            </a:r>
          </a:p>
          <a:p>
            <a:r>
              <a:rPr lang="pl-PL" sz="1700" dirty="0"/>
              <a:t>        oparte na tej samej zmiennej zależnej (chla) i kilku (&gt;4) zmiennych niezależnych: w</a:t>
            </a:r>
          </a:p>
          <a:p>
            <a:r>
              <a:rPr lang="pl-PL" sz="1700" dirty="0"/>
              <a:t>        pierwszym modelu na zmiennych parametrów fizycznych (</a:t>
            </a:r>
            <a:r>
              <a:rPr lang="pl-PL" sz="1700" dirty="0" err="1"/>
              <a:t>Watertemp</a:t>
            </a:r>
            <a:r>
              <a:rPr lang="pl-PL" sz="1700" dirty="0"/>
              <a:t>, O2, SS,</a:t>
            </a:r>
          </a:p>
          <a:p>
            <a:r>
              <a:rPr lang="pl-PL" sz="1700" dirty="0"/>
              <a:t>        </a:t>
            </a:r>
            <a:r>
              <a:rPr lang="pl-PL" sz="1700" dirty="0" err="1"/>
              <a:t>Salinity</a:t>
            </a:r>
            <a:r>
              <a:rPr lang="pl-PL" sz="1700" dirty="0"/>
              <a:t>, </a:t>
            </a:r>
            <a:r>
              <a:rPr lang="pl-PL" sz="1700" dirty="0" err="1"/>
              <a:t>Windspeed</a:t>
            </a:r>
            <a:r>
              <a:rPr lang="pl-PL" sz="1700" dirty="0"/>
              <a:t>, </a:t>
            </a:r>
            <a:r>
              <a:rPr lang="pl-PL" sz="1700" dirty="0" err="1"/>
              <a:t>depth</a:t>
            </a:r>
            <a:r>
              <a:rPr lang="pl-PL" sz="1700" dirty="0"/>
              <a:t>) i w drugim na zmiennych parametrów chemicznych</a:t>
            </a:r>
          </a:p>
          <a:p>
            <a:r>
              <a:rPr lang="pl-PL" sz="1700" dirty="0"/>
              <a:t>        (SRP, DOP, TP, NH4N, NO3N, DON, TN, TOC, DOC). Wylicz współczynnik korelacji R</a:t>
            </a:r>
          </a:p>
          <a:p>
            <a:r>
              <a:rPr lang="pl-PL" sz="1700" dirty="0"/>
              <a:t>        i przeanalizuj poziomy istotności wag regresji beta.</a:t>
            </a:r>
          </a:p>
          <a:p>
            <a:r>
              <a:rPr lang="pl-PL" sz="1700" dirty="0"/>
              <a:t>        Pytanie: Jakie są różnice w wyjaśnieniu zmienności chlorofilu a (chla) pomiędzy</a:t>
            </a:r>
          </a:p>
          <a:p>
            <a:r>
              <a:rPr lang="pl-PL" sz="1700" dirty="0"/>
              <a:t>        zbiorami EAST i WEST przez zmienne fizyczne i chemiczne?</a:t>
            </a:r>
          </a:p>
          <a:p>
            <a:endParaRPr lang="pl-PL" sz="1700" dirty="0"/>
          </a:p>
          <a:p>
            <a:pPr marL="342900" indent="-342900">
              <a:buAutoNum type="arabicPeriod" startAt="8"/>
            </a:pPr>
            <a:r>
              <a:rPr lang="pl-PL" sz="1700" dirty="0"/>
              <a:t>Przeprowadź </a:t>
            </a:r>
            <a:r>
              <a:rPr lang="pl-PL" sz="1700" b="1" dirty="0"/>
              <a:t>analizę głównych składowych (PCA) </a:t>
            </a:r>
            <a:r>
              <a:rPr lang="pl-PL" sz="1700" dirty="0"/>
              <a:t>według Ćw. 7_PCA (bez wykresów 3D), osobno dla zbiorów basenów EAST i WEST.</a:t>
            </a:r>
          </a:p>
          <a:p>
            <a:r>
              <a:rPr lang="pl-PL" sz="1700" dirty="0"/>
              <a:t>        Pytanie: Jakie są różnice między EAST i WEST w dwóch głównych </a:t>
            </a:r>
            <a:r>
              <a:rPr lang="pl-PL" sz="1700" dirty="0" err="1"/>
              <a:t>Eigenvalues</a:t>
            </a:r>
            <a:r>
              <a:rPr lang="pl-PL" sz="1700" dirty="0"/>
              <a:t> i rozkładzie</a:t>
            </a:r>
          </a:p>
          <a:p>
            <a:r>
              <a:rPr lang="pl-PL" sz="1700" dirty="0"/>
              <a:t>        graficznym tych samych zmiennych środowiskowych?</a:t>
            </a:r>
          </a:p>
          <a:p>
            <a:pPr marL="342900" indent="-342900">
              <a:buAutoNum type="arabicPeriod" startAt="5"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9530286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02A7296B43274A9902EEFE6B56D06D" ma:contentTypeVersion="4" ma:contentTypeDescription="Utwórz nowy dokument." ma:contentTypeScope="" ma:versionID="ade2107371280a0cad3311aa023f9e03">
  <xsd:schema xmlns:xsd="http://www.w3.org/2001/XMLSchema" xmlns:xs="http://www.w3.org/2001/XMLSchema" xmlns:p="http://schemas.microsoft.com/office/2006/metadata/properties" xmlns:ns2="9813fa07-d397-4831-b286-f81540cf046a" targetNamespace="http://schemas.microsoft.com/office/2006/metadata/properties" ma:root="true" ma:fieldsID="11d090665d10b4431f292b0290fd0da2" ns2:_="">
    <xsd:import namespace="9813fa07-d397-4831-b286-f81540cf0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3fa07-d397-4831-b286-f81540cf0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0D3BB-B7E2-4EF2-998F-2167B3EBA6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13fa07-d397-4831-b286-f81540cf0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43C8D3-41AF-4470-A671-46BE8E9D03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621771-D540-48D2-8F96-D6A2389977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796</Words>
  <Application>Microsoft Office PowerPoint</Application>
  <PresentationFormat>Panoramiczny</PresentationFormat>
  <Paragraphs>154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Kruk</dc:creator>
  <cp:lastModifiedBy>Arkadiusz Stramko</cp:lastModifiedBy>
  <cp:revision>11</cp:revision>
  <dcterms:created xsi:type="dcterms:W3CDTF">2025-01-03T18:48:24Z</dcterms:created>
  <dcterms:modified xsi:type="dcterms:W3CDTF">2025-01-15T16:49:15Z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0x010100EC02A7296B43274A9902EEFE6B56D06D</vt:lpwstr>
  </property>
</Properties>
</file>