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29827B0-6DAD-438D-BC01-78D276C9C3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D76A3847-CCE9-4A38-B367-2FBB9D39B8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B47B6C9-8F39-4D41-8AE2-83D0070D0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A16B9-8F37-4085-83E7-0C899D08F9B3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7E0ED41-11F0-4E9C-B908-66EA6AEAC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95EAD6F3-D295-47BA-A73F-B1B86702E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CF54A-BC90-4970-A3C0-124D4264662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15611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3642197-74EE-469F-8CFA-BE96C5C4D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5F3D7F24-E2EE-4E7C-B107-D1E75ED50C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797101A-1E43-41EB-94D9-ECEF3543B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A16B9-8F37-4085-83E7-0C899D08F9B3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5806E5E-5B66-414F-BB84-400BEAB87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4547F4B-D12E-4470-AA45-30A0C5FBE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CF54A-BC90-4970-A3C0-124D4264662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81854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9BD2400A-AC81-42C3-A699-3638C897F7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FCCB054F-E0AA-4824-A2D7-7E6AC113C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82949CD-2FBD-487B-B109-C24A79AF5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A16B9-8F37-4085-83E7-0C899D08F9B3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213D61B-A845-409E-8E31-542ACE69F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9EA8D838-DDAD-4F05-861E-EC4B1F5AE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CF54A-BC90-4970-A3C0-124D4264662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69799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48EB6C4-D762-44A3-A720-DCDD559AF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C34D8CF-391B-4465-A667-E77AFDBE2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B2BDC58-00F2-4110-B9A3-080729259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A16B9-8F37-4085-83E7-0C899D08F9B3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52F9895-F517-4507-BE0E-199345E7A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79F9FC2F-CBB8-4826-8CCA-00F8D7BE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CF54A-BC90-4970-A3C0-124D4264662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55623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3C34AD0-396A-44F7-8C57-41AD6BE43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EFF8E7CE-5A2E-4095-8481-5D11AB9D6A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8617C453-3ED1-4A9B-9153-24F0F39CB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A16B9-8F37-4085-83E7-0C899D08F9B3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B50ED92-A786-495C-941D-208DB0D10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35FE121-83E5-42DA-9178-20B926521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CF54A-BC90-4970-A3C0-124D4264662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68029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6B2C63C-26DE-49DF-855B-FC0BB24F3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22D731D-CCAB-4307-92B6-F862842127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6093F661-FBD3-47CD-930C-97FA2DC8DE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E33CA3CB-5754-47DA-B985-DE4185427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A16B9-8F37-4085-83E7-0C899D08F9B3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791D893F-E3A4-4149-9C95-55A7E1ED0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E55C639F-EF82-4C7C-87D7-BCC001721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CF54A-BC90-4970-A3C0-124D4264662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41749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A3FF14E-8238-4071-AEE6-33668D51D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F415777E-30E7-4412-BACA-D127E8DC0D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9FF2270B-B734-4623-B566-3E7C9FC3F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4835D84B-8C81-4A69-9513-333A165A31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A0F3F8B1-52B4-40E1-8DCF-4505018E47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F3D51879-66A5-451A-AD3E-4E4EB1915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A16B9-8F37-4085-83E7-0C899D08F9B3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08062A3D-0B3F-4DB3-94A5-7F66A149D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F457AF78-705C-485C-A718-9D69F8F57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CF54A-BC90-4970-A3C0-124D4264662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53111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E3F6843-E3AC-4D85-8E97-A1C395627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0ACAD167-B4D9-4C76-B68B-1BC73071D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A16B9-8F37-4085-83E7-0C899D08F9B3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A25E95AF-5684-4C40-AC59-C1BE79896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B0705470-B71C-4945-8F2C-75C4F89B2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CF54A-BC90-4970-A3C0-124D4264662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17833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6BDD19D3-0000-481B-B63A-95EA9872C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A16B9-8F37-4085-83E7-0C899D08F9B3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7CED3040-B143-460F-A493-991603F9C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BBC8B29B-2B46-4F48-BCAB-D2ADCB41D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CF54A-BC90-4970-A3C0-124D4264662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35913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E92E246-9F41-42B1-AC10-383C18679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B77C386-BD56-42DC-98FB-23334F4190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D2FDC95B-8428-49AA-8F57-0E2756F78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49D803DF-B691-4B0F-9F68-0F239674C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A16B9-8F37-4085-83E7-0C899D08F9B3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4D9E2A13-1BC1-4ABB-B737-8DC9E45B1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D3AB5C93-92CA-41C1-8F4C-3A0E7AB61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CF54A-BC90-4970-A3C0-124D4264662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85603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7AB7BD4-6088-413E-B301-F1ABD231F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CCB92F14-86E9-4CA4-9954-043BBF673B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67B95E68-B1F7-4F2C-9F8A-B17B6FDA15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486B8439-7132-4D1B-9907-D86A6A8D1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A16B9-8F37-4085-83E7-0C899D08F9B3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59C38D06-5C72-4E98-AB91-01D28814B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E0D2313C-0802-4058-8030-43B325909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CF54A-BC90-4970-A3C0-124D4264662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80939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E3BF066E-AAB2-47CF-A536-6DEEF64AB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9087D339-4E2B-4EED-823E-42A9772AE5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FCA0E56-F204-4493-8ABD-4B95FEFD2A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8A16B9-8F37-4085-83E7-0C899D08F9B3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FD7CFBB-8923-4ECA-9618-902C36310C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FA1B06F-D246-4749-9D39-068498F3E1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9CF54A-BC90-4970-A3C0-124D4264662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55776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ole tekstowe 4">
            <a:extLst>
              <a:ext uri="{FF2B5EF4-FFF2-40B4-BE49-F238E27FC236}">
                <a16:creationId xmlns:a16="http://schemas.microsoft.com/office/drawing/2014/main" id="{1A2560BD-D23F-4BEB-A52C-B8388D2D16F6}"/>
              </a:ext>
            </a:extLst>
          </p:cNvPr>
          <p:cNvSpPr txBox="1"/>
          <p:nvPr/>
        </p:nvSpPr>
        <p:spPr>
          <a:xfrm>
            <a:off x="1834883" y="0"/>
            <a:ext cx="8173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 err="1">
                <a:solidFill>
                  <a:srgbClr val="FF0000"/>
                </a:solidFill>
              </a:rPr>
              <a:t>Support</a:t>
            </a:r>
            <a:r>
              <a:rPr lang="pl-PL" sz="2800" b="1" dirty="0">
                <a:solidFill>
                  <a:srgbClr val="FF0000"/>
                </a:solidFill>
              </a:rPr>
              <a:t> </a:t>
            </a:r>
            <a:r>
              <a:rPr lang="pl-PL" sz="2800" b="1" dirty="0" err="1">
                <a:solidFill>
                  <a:srgbClr val="FF0000"/>
                </a:solidFill>
              </a:rPr>
              <a:t>vector</a:t>
            </a:r>
            <a:r>
              <a:rPr lang="pl-PL" sz="2800" b="1" dirty="0">
                <a:solidFill>
                  <a:srgbClr val="FF0000"/>
                </a:solidFill>
              </a:rPr>
              <a:t> </a:t>
            </a:r>
            <a:r>
              <a:rPr lang="pl-PL" sz="2800" b="1" dirty="0" err="1">
                <a:solidFill>
                  <a:srgbClr val="FF0000"/>
                </a:solidFill>
              </a:rPr>
              <a:t>machines</a:t>
            </a:r>
            <a:r>
              <a:rPr lang="pl-PL" sz="2800" b="1" dirty="0">
                <a:solidFill>
                  <a:srgbClr val="FF0000"/>
                </a:solidFill>
              </a:rPr>
              <a:t> (SVM) - dla 3 klas w </a:t>
            </a:r>
            <a:r>
              <a:rPr lang="pl-PL" sz="2800" b="1" dirty="0" err="1">
                <a:solidFill>
                  <a:srgbClr val="FF0000"/>
                </a:solidFill>
              </a:rPr>
              <a:t>Python</a:t>
            </a:r>
            <a:endParaRPr lang="pl-PL" sz="2800" b="1" dirty="0">
              <a:solidFill>
                <a:srgbClr val="FF0000"/>
              </a:solidFill>
            </a:endParaRP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1C7BF20C-0491-433E-995A-1D96A93197D1}"/>
              </a:ext>
            </a:extLst>
          </p:cNvPr>
          <p:cNvSpPr txBox="1"/>
          <p:nvPr/>
        </p:nvSpPr>
        <p:spPr>
          <a:xfrm>
            <a:off x="464128" y="429025"/>
            <a:ext cx="922308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pl-PL" dirty="0"/>
              <a:t>Przeczytaj i poznaj przykład implementacji SVM w </a:t>
            </a:r>
            <a:r>
              <a:rPr lang="pl-PL" dirty="0" err="1"/>
              <a:t>Pythonie</a:t>
            </a:r>
            <a:r>
              <a:rPr lang="pl-PL" dirty="0"/>
              <a:t> (Na podstawie danych Social_Network_Ads.csv z </a:t>
            </a:r>
            <a:r>
              <a:rPr lang="pl-PL" dirty="0" err="1"/>
              <a:t>Kaggle</a:t>
            </a:r>
            <a:r>
              <a:rPr lang="pl-PL" dirty="0"/>
              <a:t>)</a:t>
            </a:r>
          </a:p>
          <a:p>
            <a:pPr marL="342900" indent="-342900">
              <a:buAutoNum type="arabicPeriod"/>
            </a:pPr>
            <a:endParaRPr lang="pl-PL" dirty="0"/>
          </a:p>
          <a:p>
            <a:r>
              <a:rPr lang="pl-PL" dirty="0"/>
              <a:t>Twoje zmiany:</a:t>
            </a:r>
          </a:p>
          <a:p>
            <a:pPr marL="342900" indent="-342900">
              <a:buAutoNum type="arabicPeriod"/>
            </a:pPr>
            <a:endParaRPr lang="pl-PL" dirty="0"/>
          </a:p>
          <a:p>
            <a:pPr marL="342900" indent="-342900">
              <a:buFont typeface="+mj-lt"/>
              <a:buAutoNum type="arabicPeriod" startAt="2"/>
            </a:pPr>
            <a:r>
              <a:rPr lang="pl-PL" dirty="0"/>
              <a:t>Załaduj zestaw danych za pomocą importu </a:t>
            </a:r>
            <a:r>
              <a:rPr lang="pl-PL" dirty="0" err="1"/>
              <a:t>pandas</a:t>
            </a:r>
            <a:r>
              <a:rPr lang="pl-PL" dirty="0"/>
              <a:t>:</a:t>
            </a:r>
          </a:p>
          <a:p>
            <a:pPr marL="342900" indent="-342900">
              <a:buAutoNum type="arabicPeriod" startAt="2"/>
            </a:pPr>
            <a:endParaRPr lang="pl-PL" dirty="0"/>
          </a:p>
          <a:p>
            <a:pPr marL="342900" indent="-342900">
              <a:buAutoNum type="arabicPeriod" startAt="2"/>
            </a:pPr>
            <a:r>
              <a:rPr lang="pl-PL" dirty="0" err="1"/>
              <a:t>Okresl</a:t>
            </a:r>
            <a:r>
              <a:rPr lang="pl-PL" dirty="0"/>
              <a:t> nowe X (</a:t>
            </a:r>
            <a:r>
              <a:rPr lang="pl-PL" dirty="0" err="1"/>
              <a:t>Alcohol</a:t>
            </a:r>
            <a:r>
              <a:rPr lang="pl-PL" dirty="0"/>
              <a:t> i </a:t>
            </a:r>
            <a:r>
              <a:rPr lang="pl-PL" dirty="0" err="1"/>
              <a:t>Phenols</a:t>
            </a:r>
            <a:r>
              <a:rPr lang="pl-PL" dirty="0"/>
              <a:t>), dla których znajdziesz "granicę decyzyjną" dla zbioru wine.csv (3 klasy</a:t>
            </a:r>
            <a:r>
              <a:rPr lang="pl-PL"/>
              <a:t>: 1, </a:t>
            </a:r>
            <a:r>
              <a:rPr lang="pl-PL" dirty="0"/>
              <a:t>2</a:t>
            </a:r>
            <a:r>
              <a:rPr lang="pl-PL"/>
              <a:t>, </a:t>
            </a:r>
            <a:r>
              <a:rPr lang="pl-PL" dirty="0"/>
              <a:t>3</a:t>
            </a:r>
            <a:r>
              <a:rPr lang="pl-PL"/>
              <a:t>) </a:t>
            </a:r>
            <a:r>
              <a:rPr lang="pl-PL" dirty="0"/>
              <a:t>(czyli zmienne zależne - Y)</a:t>
            </a:r>
          </a:p>
          <a:p>
            <a:pPr marL="342900" indent="-342900">
              <a:buAutoNum type="arabicPeriod" startAt="2"/>
            </a:pPr>
            <a:r>
              <a:rPr lang="pl-PL" dirty="0"/>
              <a:t>Zdefiniuj rozmiar podzbioru testowego na 0,30.</a:t>
            </a:r>
          </a:p>
          <a:p>
            <a:pPr marL="342900" indent="-342900">
              <a:buAutoNum type="arabicPeriod" startAt="2"/>
            </a:pPr>
            <a:r>
              <a:rPr lang="pl-PL" dirty="0"/>
              <a:t>Skorzystaj z </a:t>
            </a:r>
            <a:r>
              <a:rPr lang="pl-PL" b="1" dirty="0"/>
              <a:t>tablicy pomyłek (</a:t>
            </a:r>
            <a:r>
              <a:rPr lang="pl-PL" b="1" dirty="0" err="1"/>
              <a:t>confusion</a:t>
            </a:r>
            <a:r>
              <a:rPr lang="pl-PL" b="1" dirty="0"/>
              <a:t> matrix) </a:t>
            </a:r>
            <a:r>
              <a:rPr lang="pl-PL" dirty="0"/>
              <a:t>– uzyskaj wynik </a:t>
            </a:r>
            <a:r>
              <a:rPr lang="pl-PL" b="1" dirty="0"/>
              <a:t>dokładności (</a:t>
            </a:r>
            <a:r>
              <a:rPr lang="pl-PL" b="1" dirty="0" err="1"/>
              <a:t>accuracy</a:t>
            </a:r>
            <a:r>
              <a:rPr lang="pl-PL" dirty="0"/>
              <a:t>) dla </a:t>
            </a:r>
            <a:r>
              <a:rPr lang="pl-PL" b="1" dirty="0"/>
              <a:t>podzbioru</a:t>
            </a:r>
            <a:r>
              <a:rPr lang="pl-PL" dirty="0"/>
              <a:t> </a:t>
            </a:r>
            <a:r>
              <a:rPr lang="pl-PL" b="1" dirty="0"/>
              <a:t>testowego i treningowego </a:t>
            </a:r>
            <a:r>
              <a:rPr lang="pl-PL" dirty="0"/>
              <a:t>i zwizualizuj wyniki </a:t>
            </a:r>
          </a:p>
          <a:p>
            <a:pPr marL="342900" indent="-342900">
              <a:buAutoNum type="arabicPeriod" startAt="2"/>
            </a:pPr>
            <a:r>
              <a:rPr lang="pl-PL" dirty="0"/>
              <a:t>Po analizie </a:t>
            </a:r>
            <a:r>
              <a:rPr lang="pl-PL" dirty="0" err="1"/>
              <a:t>accuracy</a:t>
            </a:r>
            <a:r>
              <a:rPr lang="pl-PL" dirty="0"/>
              <a:t> dla obu podzbiorów określ, </a:t>
            </a:r>
            <a:r>
              <a:rPr lang="pl-PL" b="1" u="sng" dirty="0"/>
              <a:t>czy model jest dopasowany, nadmiernie dopasowany, czy niedopasowany.</a:t>
            </a:r>
            <a:r>
              <a:rPr lang="pl-PL" dirty="0"/>
              <a:t>
Przeprowadź analizę SVM dla czterech jąder (</a:t>
            </a:r>
            <a:r>
              <a:rPr lang="pl-PL" dirty="0" err="1"/>
              <a:t>kernels</a:t>
            </a:r>
            <a:r>
              <a:rPr lang="pl-PL" dirty="0"/>
              <a:t>): liniowego (</a:t>
            </a:r>
            <a:r>
              <a:rPr lang="pl-PL" dirty="0" err="1"/>
              <a:t>linear</a:t>
            </a:r>
            <a:r>
              <a:rPr lang="pl-PL" dirty="0"/>
              <a:t>), promieniowego (</a:t>
            </a:r>
            <a:r>
              <a:rPr lang="pl-PL" dirty="0" err="1"/>
              <a:t>rbf</a:t>
            </a:r>
            <a:r>
              <a:rPr lang="pl-PL" dirty="0"/>
              <a:t>), wielomianowego (</a:t>
            </a:r>
            <a:r>
              <a:rPr lang="pl-PL" dirty="0" err="1"/>
              <a:t>poly</a:t>
            </a:r>
            <a:r>
              <a:rPr lang="pl-PL" dirty="0"/>
              <a:t>) i </a:t>
            </a:r>
            <a:r>
              <a:rPr lang="pl-PL" dirty="0" err="1"/>
              <a:t>sigmoidalnego</a:t>
            </a:r>
            <a:r>
              <a:rPr lang="pl-PL" dirty="0"/>
              <a:t> (</a:t>
            </a:r>
            <a:r>
              <a:rPr lang="pl-PL" dirty="0" err="1"/>
              <a:t>sigmoid</a:t>
            </a:r>
            <a:r>
              <a:rPr lang="pl-PL" dirty="0"/>
              <a:t>)</a:t>
            </a:r>
          </a:p>
          <a:p>
            <a:pPr marL="342900" indent="-342900">
              <a:buAutoNum type="arabicPeriod" startAt="2"/>
            </a:pPr>
            <a:r>
              <a:rPr lang="pl-PL" dirty="0"/>
              <a:t>Znajdź jądro z najwyższym wynikiem dokładności (</a:t>
            </a:r>
            <a:r>
              <a:rPr lang="pl-PL" dirty="0" err="1"/>
              <a:t>accuracy</a:t>
            </a:r>
            <a:r>
              <a:rPr lang="pl-PL" dirty="0"/>
              <a:t>) i wymień je na końcu notatnika (przekształć typ komórki na </a:t>
            </a:r>
            <a:r>
              <a:rPr lang="pl-PL" b="1" dirty="0" err="1"/>
              <a:t>Markdown</a:t>
            </a:r>
            <a:r>
              <a:rPr lang="pl-PL" dirty="0"/>
              <a:t>)</a:t>
            </a:r>
          </a:p>
          <a:p>
            <a:pPr marL="342900" indent="-342900">
              <a:buAutoNum type="arabicPeriod" startAt="2"/>
            </a:pPr>
            <a:r>
              <a:rPr lang="pl-PL" dirty="0"/>
              <a:t>Kod prześlij na </a:t>
            </a:r>
            <a:r>
              <a:rPr lang="pl-PL" dirty="0" err="1"/>
              <a:t>Teams</a:t>
            </a:r>
            <a:endParaRPr lang="pl-PL" dirty="0"/>
          </a:p>
          <a:p>
            <a:pPr marL="342900" indent="-342900">
              <a:buAutoNum type="arabicPeriod" startAt="2"/>
            </a:pPr>
            <a:endParaRPr lang="pl-PL" dirty="0"/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DE542591-7043-E8F5-4FE3-DFD461EE3EFF}"/>
              </a:ext>
            </a:extLst>
          </p:cNvPr>
          <p:cNvSpPr txBox="1"/>
          <p:nvPr/>
        </p:nvSpPr>
        <p:spPr>
          <a:xfrm>
            <a:off x="9687208" y="1430448"/>
            <a:ext cx="2417276" cy="480131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l-PL" b="1" dirty="0"/>
              <a:t>Dopasowanie modelu a relacje prób </a:t>
            </a:r>
            <a:r>
              <a:rPr lang="pl-PL" b="1" dirty="0" err="1"/>
              <a:t>train</a:t>
            </a:r>
            <a:r>
              <a:rPr lang="pl-PL" b="1" dirty="0"/>
              <a:t> i test:</a:t>
            </a:r>
          </a:p>
          <a:p>
            <a:endParaRPr lang="pl-PL" dirty="0"/>
          </a:p>
          <a:p>
            <a:r>
              <a:rPr lang="pl-PL" dirty="0" err="1"/>
              <a:t>train</a:t>
            </a:r>
            <a:r>
              <a:rPr lang="pl-PL" dirty="0"/>
              <a:t> i test </a:t>
            </a:r>
            <a:r>
              <a:rPr lang="pl-PL" dirty="0" err="1"/>
              <a:t>acc</a:t>
            </a:r>
            <a:r>
              <a:rPr lang="pl-PL" dirty="0"/>
              <a:t>. &lt; 60% </a:t>
            </a:r>
          </a:p>
          <a:p>
            <a:r>
              <a:rPr lang="pl-PL" dirty="0" err="1"/>
              <a:t>train</a:t>
            </a:r>
            <a:r>
              <a:rPr lang="pl-PL" dirty="0"/>
              <a:t> – </a:t>
            </a:r>
            <a:r>
              <a:rPr lang="pl-PL" dirty="0" err="1"/>
              <a:t>acc</a:t>
            </a:r>
            <a:r>
              <a:rPr lang="pl-PL" dirty="0"/>
              <a:t>. wysokie</a:t>
            </a:r>
          </a:p>
          <a:p>
            <a:r>
              <a:rPr lang="pl-PL" dirty="0"/>
              <a:t>test – </a:t>
            </a:r>
            <a:r>
              <a:rPr lang="pl-PL" dirty="0" err="1"/>
              <a:t>acc</a:t>
            </a:r>
            <a:r>
              <a:rPr lang="pl-PL" dirty="0"/>
              <a:t>. niskie</a:t>
            </a:r>
          </a:p>
          <a:p>
            <a:r>
              <a:rPr lang="pl-PL" b="1" dirty="0">
                <a:solidFill>
                  <a:srgbClr val="FF0000"/>
                </a:solidFill>
              </a:rPr>
              <a:t>Model niedopasowany</a:t>
            </a:r>
          </a:p>
          <a:p>
            <a:endParaRPr lang="pl-PL" dirty="0"/>
          </a:p>
          <a:p>
            <a:r>
              <a:rPr lang="pl-PL" dirty="0" err="1"/>
              <a:t>train</a:t>
            </a:r>
            <a:r>
              <a:rPr lang="pl-PL" dirty="0"/>
              <a:t> i test </a:t>
            </a:r>
            <a:r>
              <a:rPr lang="pl-PL" dirty="0" err="1"/>
              <a:t>acc</a:t>
            </a:r>
            <a:r>
              <a:rPr lang="pl-PL" dirty="0"/>
              <a:t>. &gt; 60%</a:t>
            </a:r>
          </a:p>
          <a:p>
            <a:r>
              <a:rPr lang="pl-PL" dirty="0" err="1"/>
              <a:t>train</a:t>
            </a:r>
            <a:r>
              <a:rPr lang="pl-PL" dirty="0"/>
              <a:t> </a:t>
            </a:r>
            <a:r>
              <a:rPr lang="pl-PL" dirty="0" err="1"/>
              <a:t>acc</a:t>
            </a:r>
            <a:r>
              <a:rPr lang="pl-PL" dirty="0"/>
              <a:t>. =  test </a:t>
            </a:r>
            <a:r>
              <a:rPr lang="pl-PL" dirty="0" err="1"/>
              <a:t>acc</a:t>
            </a:r>
            <a:r>
              <a:rPr lang="pl-PL" dirty="0"/>
              <a:t>.</a:t>
            </a:r>
          </a:p>
          <a:p>
            <a:r>
              <a:rPr lang="pl-PL" dirty="0"/>
              <a:t>test </a:t>
            </a:r>
            <a:r>
              <a:rPr lang="pl-PL" dirty="0" err="1"/>
              <a:t>acc</a:t>
            </a:r>
            <a:r>
              <a:rPr lang="pl-PL" dirty="0"/>
              <a:t>. &gt; </a:t>
            </a:r>
            <a:r>
              <a:rPr lang="pl-PL" dirty="0" err="1"/>
              <a:t>train</a:t>
            </a:r>
            <a:r>
              <a:rPr lang="pl-PL" dirty="0"/>
              <a:t> </a:t>
            </a:r>
            <a:r>
              <a:rPr lang="pl-PL" dirty="0" err="1"/>
              <a:t>acc</a:t>
            </a:r>
            <a:r>
              <a:rPr lang="pl-PL" dirty="0"/>
              <a:t>.</a:t>
            </a:r>
          </a:p>
          <a:p>
            <a:r>
              <a:rPr lang="pl-PL" b="1" dirty="0">
                <a:solidFill>
                  <a:srgbClr val="FF0000"/>
                </a:solidFill>
              </a:rPr>
              <a:t>Model nadmiernie dopasowany</a:t>
            </a:r>
          </a:p>
          <a:p>
            <a:endParaRPr lang="pl-PL" b="1" dirty="0">
              <a:solidFill>
                <a:srgbClr val="FF0000"/>
              </a:solidFill>
            </a:endParaRPr>
          </a:p>
          <a:p>
            <a:r>
              <a:rPr lang="pl-PL" dirty="0" err="1"/>
              <a:t>train</a:t>
            </a:r>
            <a:r>
              <a:rPr lang="pl-PL" dirty="0"/>
              <a:t> i test </a:t>
            </a:r>
            <a:r>
              <a:rPr lang="pl-PL" dirty="0" err="1"/>
              <a:t>acc</a:t>
            </a:r>
            <a:r>
              <a:rPr lang="pl-PL" dirty="0"/>
              <a:t>. &gt; 60%</a:t>
            </a:r>
          </a:p>
          <a:p>
            <a:r>
              <a:rPr lang="pl-PL" dirty="0"/>
              <a:t>test </a:t>
            </a:r>
            <a:r>
              <a:rPr lang="pl-PL" dirty="0" err="1"/>
              <a:t>acc</a:t>
            </a:r>
            <a:r>
              <a:rPr lang="pl-PL" dirty="0"/>
              <a:t>. &lt; </a:t>
            </a:r>
            <a:r>
              <a:rPr lang="pl-PL" dirty="0" err="1"/>
              <a:t>train</a:t>
            </a:r>
            <a:r>
              <a:rPr lang="pl-PL" dirty="0"/>
              <a:t> </a:t>
            </a:r>
            <a:r>
              <a:rPr lang="pl-PL" dirty="0" err="1"/>
              <a:t>acc</a:t>
            </a:r>
            <a:r>
              <a:rPr lang="pl-PL" dirty="0"/>
              <a:t>.</a:t>
            </a:r>
          </a:p>
          <a:p>
            <a:r>
              <a:rPr lang="pl-PL" b="1" dirty="0">
                <a:solidFill>
                  <a:srgbClr val="00B050"/>
                </a:solidFill>
              </a:rPr>
              <a:t>Model dopasowany</a:t>
            </a:r>
            <a:endParaRPr lang="en-GB" b="1" dirty="0">
              <a:solidFill>
                <a:srgbClr val="00B050"/>
              </a:solidFill>
            </a:endParaRP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F291E395-F6A3-A863-4A2A-15FD1E5FCD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4394" y="1862481"/>
            <a:ext cx="990600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0773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912E2F5B-B603-44AD-B551-06773270A5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3187" y="309562"/>
            <a:ext cx="6905625" cy="6238875"/>
          </a:xfrm>
          <a:prstGeom prst="rect">
            <a:avLst/>
          </a:prstGeom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B3C719F2-FD5F-4F8E-BBB8-B6501D298692}"/>
              </a:ext>
            </a:extLst>
          </p:cNvPr>
          <p:cNvSpPr txBox="1"/>
          <p:nvPr/>
        </p:nvSpPr>
        <p:spPr>
          <a:xfrm>
            <a:off x="2779294" y="1956167"/>
            <a:ext cx="7152356" cy="3385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fontAlgn="base"/>
            <a:r>
              <a:rPr lang="en-GB" sz="1600" b="1" dirty="0">
                <a:latin typeface="Poppins" panose="00000500000000000000" pitchFamily="2" charset="-18"/>
              </a:rPr>
              <a:t>7. </a:t>
            </a:r>
            <a:r>
              <a:rPr lang="en-GB" sz="1600" b="1" dirty="0" err="1">
                <a:latin typeface="Poppins" panose="00000500000000000000" pitchFamily="2" charset="-18"/>
              </a:rPr>
              <a:t>Zrób</a:t>
            </a:r>
            <a:r>
              <a:rPr lang="en-GB" sz="1600" b="1" dirty="0">
                <a:latin typeface="Poppins" panose="00000500000000000000" pitchFamily="2" charset="-18"/>
              </a:rPr>
              <a:t> </a:t>
            </a:r>
            <a:r>
              <a:rPr lang="pl-PL" sz="1600" b="1" dirty="0">
                <a:latin typeface="Poppins" panose="00000500000000000000" pitchFamily="2" charset="-18"/>
              </a:rPr>
              <a:t>tablice błędów (</a:t>
            </a:r>
            <a:r>
              <a:rPr lang="pl-PL" sz="1600" b="1" dirty="0" err="1">
                <a:latin typeface="Poppins" panose="00000500000000000000" pitchFamily="2" charset="-18"/>
              </a:rPr>
              <a:t>confusion</a:t>
            </a:r>
            <a:r>
              <a:rPr lang="pl-PL" sz="1600" b="1" dirty="0">
                <a:latin typeface="Poppins" panose="00000500000000000000" pitchFamily="2" charset="-18"/>
              </a:rPr>
              <a:t> matrix) dla test set i </a:t>
            </a:r>
            <a:r>
              <a:rPr lang="pl-PL" sz="1600" b="1" dirty="0" err="1">
                <a:latin typeface="Poppins" panose="00000500000000000000" pitchFamily="2" charset="-18"/>
              </a:rPr>
              <a:t>train</a:t>
            </a:r>
            <a:r>
              <a:rPr lang="pl-PL" sz="1600" b="1" dirty="0">
                <a:latin typeface="Poppins" panose="00000500000000000000" pitchFamily="2" charset="-18"/>
              </a:rPr>
              <a:t> set</a:t>
            </a:r>
            <a:endParaRPr lang="en-GB" sz="1600" b="0" i="0" dirty="0">
              <a:effectLst/>
              <a:latin typeface="Poppins" panose="00000500000000000000" pitchFamily="2" charset="-18"/>
            </a:endParaRP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72DEDB2E-CAB7-494C-AF4E-197192E390EB}"/>
              </a:ext>
            </a:extLst>
          </p:cNvPr>
          <p:cNvSpPr txBox="1"/>
          <p:nvPr/>
        </p:nvSpPr>
        <p:spPr>
          <a:xfrm>
            <a:off x="2779294" y="5717440"/>
            <a:ext cx="6097604" cy="83099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pl-PL" sz="1600">
                <a:solidFill>
                  <a:srgbClr val="262626"/>
                </a:solidFill>
                <a:latin typeface="Poppins" panose="00000500000000000000" pitchFamily="2" charset="-18"/>
              </a:rPr>
              <a:t>Teraz nadszedł czas, aby zaprezentować nasze odkrycia w formie wizualnej. Następnym krokiem jest-
</a:t>
            </a:r>
            <a:endParaRPr lang="en-GB" sz="1600" dirty="0"/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2E2ACE4E-CA6E-BA46-9D85-A447A53520CA}"/>
              </a:ext>
            </a:extLst>
          </p:cNvPr>
          <p:cNvSpPr/>
          <p:nvPr/>
        </p:nvSpPr>
        <p:spPr>
          <a:xfrm>
            <a:off x="2661719" y="309563"/>
            <a:ext cx="6880633" cy="16466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8C06DAFC-CC9F-76FC-5ECF-B62A5A7EF9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9900" y="1113204"/>
            <a:ext cx="6172200" cy="561975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AE7421AB-51EF-6B3B-A987-9B204EDB6BE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1" t="-7189" r="-7189" b="22930"/>
          <a:stretch/>
        </p:blipFill>
        <p:spPr>
          <a:xfrm>
            <a:off x="5442076" y="1190285"/>
            <a:ext cx="590550" cy="269545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3E20A4F5-8036-73C8-C39B-2CBE885B9D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4584" y="1190285"/>
            <a:ext cx="342900" cy="314325"/>
          </a:xfrm>
          <a:prstGeom prst="rect">
            <a:avLst/>
          </a:prstGeom>
        </p:spPr>
      </p:pic>
      <p:sp>
        <p:nvSpPr>
          <p:cNvPr id="10" name="pole tekstowe 9">
            <a:extLst>
              <a:ext uri="{FF2B5EF4-FFF2-40B4-BE49-F238E27FC236}">
                <a16:creationId xmlns:a16="http://schemas.microsoft.com/office/drawing/2014/main" id="{68685B9D-8C78-673F-37FB-B090E0DA63DD}"/>
              </a:ext>
            </a:extLst>
          </p:cNvPr>
          <p:cNvSpPr txBox="1"/>
          <p:nvPr/>
        </p:nvSpPr>
        <p:spPr>
          <a:xfrm>
            <a:off x="2846670" y="0"/>
            <a:ext cx="7791151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fontAlgn="base"/>
            <a:r>
              <a:rPr lang="pl-PL" b="1" dirty="0">
                <a:latin typeface="Poppins" panose="00000500000000000000" pitchFamily="2" charset="-18"/>
              </a:rPr>
              <a:t>6. Przewiduj wyniki zestawu treningowego 
</a:t>
            </a:r>
            <a:endParaRPr lang="en-GB" b="0" i="0" dirty="0">
              <a:effectLst/>
              <a:latin typeface="Poppins" panose="00000500000000000000" pitchFamily="2" charset="-18"/>
            </a:endParaRPr>
          </a:p>
        </p:txBody>
      </p:sp>
      <p:cxnSp>
        <p:nvCxnSpPr>
          <p:cNvPr id="12" name="Łącznik prosty ze strzałką 11">
            <a:extLst>
              <a:ext uri="{FF2B5EF4-FFF2-40B4-BE49-F238E27FC236}">
                <a16:creationId xmlns:a16="http://schemas.microsoft.com/office/drawing/2014/main" id="{DAC215DB-5D04-0FED-2370-CF50115F7B7E}"/>
              </a:ext>
            </a:extLst>
          </p:cNvPr>
          <p:cNvCxnSpPr/>
          <p:nvPr/>
        </p:nvCxnSpPr>
        <p:spPr>
          <a:xfrm flipH="1">
            <a:off x="5442076" y="3123446"/>
            <a:ext cx="4380934" cy="305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3CCDA49C-2563-DEF9-C6FA-897DE631E834}"/>
              </a:ext>
            </a:extLst>
          </p:cNvPr>
          <p:cNvSpPr txBox="1"/>
          <p:nvPr/>
        </p:nvSpPr>
        <p:spPr>
          <a:xfrm>
            <a:off x="9931650" y="2942376"/>
            <a:ext cx="17046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Zamień </a:t>
            </a:r>
            <a:r>
              <a:rPr lang="pl-PL" dirty="0" err="1"/>
              <a:t>y_test</a:t>
            </a:r>
            <a:r>
              <a:rPr lang="pl-PL" dirty="0"/>
              <a:t> na </a:t>
            </a:r>
            <a:r>
              <a:rPr lang="pl-PL" dirty="0" err="1"/>
              <a:t>y_train</a:t>
            </a:r>
            <a:endParaRPr lang="en-GB" dirty="0"/>
          </a:p>
        </p:txBody>
      </p:sp>
      <p:cxnSp>
        <p:nvCxnSpPr>
          <p:cNvPr id="15" name="Łącznik prosty ze strzałką 14">
            <a:extLst>
              <a:ext uri="{FF2B5EF4-FFF2-40B4-BE49-F238E27FC236}">
                <a16:creationId xmlns:a16="http://schemas.microsoft.com/office/drawing/2014/main" id="{9EE46CC6-E09F-B7E2-23A9-F3127D5A494A}"/>
              </a:ext>
            </a:extLst>
          </p:cNvPr>
          <p:cNvCxnSpPr/>
          <p:nvPr/>
        </p:nvCxnSpPr>
        <p:spPr>
          <a:xfrm>
            <a:off x="7460055" y="2294721"/>
            <a:ext cx="2661719" cy="647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pole tekstowe 3">
            <a:extLst>
              <a:ext uri="{FF2B5EF4-FFF2-40B4-BE49-F238E27FC236}">
                <a16:creationId xmlns:a16="http://schemas.microsoft.com/office/drawing/2014/main" id="{474D3D2C-4108-0210-7872-F7A71911B3BD}"/>
              </a:ext>
            </a:extLst>
          </p:cNvPr>
          <p:cNvSpPr txBox="1"/>
          <p:nvPr/>
        </p:nvSpPr>
        <p:spPr>
          <a:xfrm>
            <a:off x="8483097" y="4535786"/>
            <a:ext cx="3268301" cy="120032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l-PL" dirty="0"/>
              <a:t>Napisz w </a:t>
            </a:r>
            <a:r>
              <a:rPr lang="pl-PL" dirty="0" err="1"/>
              <a:t>markdown</a:t>
            </a:r>
            <a:r>
              <a:rPr lang="pl-PL" dirty="0"/>
              <a:t>, czy model jest dopasowany, niedopasowany, czy nadmiernie dopasowany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34162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50132167-9CF9-49E5-AF9D-DB79E65B7F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773" y="1039901"/>
            <a:ext cx="6715125" cy="4572000"/>
          </a:xfrm>
          <a:prstGeom prst="rect">
            <a:avLst/>
          </a:prstGeo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D1B74A32-AA37-454D-A377-684FA00C2A5A}"/>
              </a:ext>
            </a:extLst>
          </p:cNvPr>
          <p:cNvSpPr txBox="1"/>
          <p:nvPr/>
        </p:nvSpPr>
        <p:spPr>
          <a:xfrm>
            <a:off x="509739" y="956226"/>
            <a:ext cx="6097604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fontAlgn="base"/>
            <a:r>
              <a:rPr lang="pl-PL" b="1" dirty="0">
                <a:latin typeface="Poppins" panose="00000500000000000000" pitchFamily="2" charset="-18"/>
              </a:rPr>
              <a:t>8. Wizualizacja wyników zestawu testowego
</a:t>
            </a:r>
            <a:endParaRPr lang="en-GB" b="0" i="0" dirty="0">
              <a:effectLst/>
              <a:latin typeface="Poppins" panose="00000500000000000000" pitchFamily="2" charset="-18"/>
            </a:endParaRP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41D8DB13-4F60-4280-ABF9-5ECE4EB6FF09}"/>
              </a:ext>
            </a:extLst>
          </p:cNvPr>
          <p:cNvSpPr txBox="1"/>
          <p:nvPr/>
        </p:nvSpPr>
        <p:spPr>
          <a:xfrm>
            <a:off x="7388019" y="648450"/>
            <a:ext cx="3228767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l-PL" sz="1400" i="1" dirty="0" err="1"/>
              <a:t>Note</a:t>
            </a:r>
            <a:r>
              <a:rPr lang="pl-PL" sz="1400" i="1" dirty="0"/>
              <a:t>: W razie jakby nie działało, zamienić nawiasy okrągłe na kwadratowe (zamiast </a:t>
            </a:r>
            <a:r>
              <a:rPr lang="pl-PL" sz="1400" i="1" dirty="0" err="1"/>
              <a:t>tuple</a:t>
            </a:r>
            <a:r>
              <a:rPr lang="pl-PL" sz="1400" i="1" dirty="0"/>
              <a:t>, w funkcję wstawić listę z nazwami kolorów)</a:t>
            </a:r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FAA295DF-EFAD-4836-E17C-9AC8693AE3C9}"/>
              </a:ext>
            </a:extLst>
          </p:cNvPr>
          <p:cNvSpPr txBox="1"/>
          <p:nvPr/>
        </p:nvSpPr>
        <p:spPr>
          <a:xfrm>
            <a:off x="7215396" y="2793929"/>
            <a:ext cx="42824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400" dirty="0"/>
              <a:t>Do lepszej wizualizacji punktów, zrób jaśniejsze tło.</a:t>
            </a:r>
          </a:p>
          <a:p>
            <a:r>
              <a:rPr lang="pl-PL" sz="1400" dirty="0"/>
              <a:t>Możesz użyć, np.: </a:t>
            </a:r>
          </a:p>
        </p:txBody>
      </p:sp>
      <p:cxnSp>
        <p:nvCxnSpPr>
          <p:cNvPr id="14" name="Łącznik prosty ze strzałką 13">
            <a:extLst>
              <a:ext uri="{FF2B5EF4-FFF2-40B4-BE49-F238E27FC236}">
                <a16:creationId xmlns:a16="http://schemas.microsoft.com/office/drawing/2014/main" id="{022DA525-D3EA-2173-975B-ADAE7365B2F3}"/>
              </a:ext>
            </a:extLst>
          </p:cNvPr>
          <p:cNvCxnSpPr>
            <a:cxnSpLocks/>
          </p:cNvCxnSpPr>
          <p:nvPr/>
        </p:nvCxnSpPr>
        <p:spPr>
          <a:xfrm flipH="1">
            <a:off x="6237178" y="3350461"/>
            <a:ext cx="9027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Obraz 6">
            <a:extLst>
              <a:ext uri="{FF2B5EF4-FFF2-40B4-BE49-F238E27FC236}">
                <a16:creationId xmlns:a16="http://schemas.microsoft.com/office/drawing/2014/main" id="{E5F3CFA5-2E91-A9C9-2E45-7E2D6D6C0B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5396" y="3311247"/>
            <a:ext cx="4086225" cy="266700"/>
          </a:xfrm>
          <a:prstGeom prst="rect">
            <a:avLst/>
          </a:prstGeom>
        </p:spPr>
      </p:pic>
      <p:cxnSp>
        <p:nvCxnSpPr>
          <p:cNvPr id="11" name="Łącznik prosty ze strzałką 10">
            <a:extLst>
              <a:ext uri="{FF2B5EF4-FFF2-40B4-BE49-F238E27FC236}">
                <a16:creationId xmlns:a16="http://schemas.microsoft.com/office/drawing/2014/main" id="{EA8D96F6-92B9-EB6F-9260-94613AF1BFAA}"/>
              </a:ext>
            </a:extLst>
          </p:cNvPr>
          <p:cNvCxnSpPr>
            <a:cxnSpLocks/>
          </p:cNvCxnSpPr>
          <p:nvPr/>
        </p:nvCxnSpPr>
        <p:spPr>
          <a:xfrm flipH="1">
            <a:off x="5990096" y="1556200"/>
            <a:ext cx="1421515" cy="1667060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Łącznik prosty ze strzałką 12">
            <a:extLst>
              <a:ext uri="{FF2B5EF4-FFF2-40B4-BE49-F238E27FC236}">
                <a16:creationId xmlns:a16="http://schemas.microsoft.com/office/drawing/2014/main" id="{805AE5DA-5AC0-BB0F-6F8F-AB5280AD4C5D}"/>
              </a:ext>
            </a:extLst>
          </p:cNvPr>
          <p:cNvCxnSpPr>
            <a:cxnSpLocks/>
          </p:cNvCxnSpPr>
          <p:nvPr/>
        </p:nvCxnSpPr>
        <p:spPr>
          <a:xfrm flipH="1">
            <a:off x="6096000" y="1708600"/>
            <a:ext cx="1468011" cy="2352860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Obraz 19">
            <a:extLst>
              <a:ext uri="{FF2B5EF4-FFF2-40B4-BE49-F238E27FC236}">
                <a16:creationId xmlns:a16="http://schemas.microsoft.com/office/drawing/2014/main" id="{1225CFCF-3271-D3CA-8D80-FCD4AA9EAC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5396" y="4099560"/>
            <a:ext cx="3009900" cy="228600"/>
          </a:xfrm>
          <a:prstGeom prst="rect">
            <a:avLst/>
          </a:prstGeom>
        </p:spPr>
      </p:pic>
      <p:cxnSp>
        <p:nvCxnSpPr>
          <p:cNvPr id="21" name="Łącznik prosty ze strzałką 20">
            <a:extLst>
              <a:ext uri="{FF2B5EF4-FFF2-40B4-BE49-F238E27FC236}">
                <a16:creationId xmlns:a16="http://schemas.microsoft.com/office/drawing/2014/main" id="{6D56CE94-B98F-A39C-E52A-D56EDF9B6ACF}"/>
              </a:ext>
            </a:extLst>
          </p:cNvPr>
          <p:cNvCxnSpPr>
            <a:cxnSpLocks/>
          </p:cNvCxnSpPr>
          <p:nvPr/>
        </p:nvCxnSpPr>
        <p:spPr>
          <a:xfrm flipH="1">
            <a:off x="6216803" y="4213860"/>
            <a:ext cx="9231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Nawias klamrowy zamykający 25">
            <a:extLst>
              <a:ext uri="{FF2B5EF4-FFF2-40B4-BE49-F238E27FC236}">
                <a16:creationId xmlns:a16="http://schemas.microsoft.com/office/drawing/2014/main" id="{CCFB0FBA-2F6B-66A2-1761-85CF10805218}"/>
              </a:ext>
            </a:extLst>
          </p:cNvPr>
          <p:cNvSpPr/>
          <p:nvPr/>
        </p:nvSpPr>
        <p:spPr>
          <a:xfrm>
            <a:off x="3434080" y="4328160"/>
            <a:ext cx="177800" cy="883920"/>
          </a:xfrm>
          <a:prstGeom prst="rightBrace">
            <a:avLst/>
          </a:prstGeom>
          <a:ln w="9525">
            <a:solidFill>
              <a:srgbClr val="FF000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8" name="pole tekstowe 27">
            <a:extLst>
              <a:ext uri="{FF2B5EF4-FFF2-40B4-BE49-F238E27FC236}">
                <a16:creationId xmlns:a16="http://schemas.microsoft.com/office/drawing/2014/main" id="{D31B7B20-3A25-96FB-E0B9-1005C442491F}"/>
              </a:ext>
            </a:extLst>
          </p:cNvPr>
          <p:cNvSpPr txBox="1"/>
          <p:nvPr/>
        </p:nvSpPr>
        <p:spPr>
          <a:xfrm>
            <a:off x="3611880" y="4631620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200" dirty="0"/>
              <a:t>Pamiętaj o zmianie nazw etykiet</a:t>
            </a:r>
          </a:p>
        </p:txBody>
      </p:sp>
    </p:spTree>
    <p:extLst>
      <p:ext uri="{BB962C8B-B14F-4D97-AF65-F5344CB8AC3E}">
        <p14:creationId xmlns:p14="http://schemas.microsoft.com/office/powerpoint/2010/main" val="31748919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A2DB13D3-FA61-45DB-BBC6-52C56EC99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0084" y="647700"/>
            <a:ext cx="6477000" cy="6210300"/>
          </a:xfrm>
          <a:prstGeom prst="rect">
            <a:avLst/>
          </a:prstGeo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B9A12E4A-8C18-4460-A771-226C3F9BE0BD}"/>
              </a:ext>
            </a:extLst>
          </p:cNvPr>
          <p:cNvSpPr txBox="1"/>
          <p:nvPr/>
        </p:nvSpPr>
        <p:spPr>
          <a:xfrm>
            <a:off x="2634916" y="323850"/>
            <a:ext cx="6097604" cy="83099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pl-PL" sz="1600" dirty="0">
                <a:solidFill>
                  <a:srgbClr val="262626"/>
                </a:solidFill>
                <a:latin typeface="Poppins" panose="00000500000000000000" pitchFamily="2" charset="-18"/>
              </a:rPr>
              <a:t>Więc po uruchomieniu tego kodu otrzymasz wyniki wizualne-
</a:t>
            </a:r>
            <a:endParaRPr lang="en-GB" sz="1600" dirty="0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297CB8DA-6C9E-4BBE-92E8-2103898A07C1}"/>
              </a:ext>
            </a:extLst>
          </p:cNvPr>
          <p:cNvSpPr txBox="1"/>
          <p:nvPr/>
        </p:nvSpPr>
        <p:spPr>
          <a:xfrm>
            <a:off x="3269782" y="4143235"/>
            <a:ext cx="6097604" cy="255454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fontAlgn="base"/>
            <a:r>
              <a:rPr lang="pl-PL" sz="1600" dirty="0">
                <a:solidFill>
                  <a:srgbClr val="262626"/>
                </a:solidFill>
                <a:latin typeface="Poppins" panose="00000500000000000000" pitchFamily="2" charset="-18"/>
              </a:rPr>
              <a:t>Jak widać na obrazku, istnieje w sumie 7 niepoprawnych przewidywań. Istnieją 3 zielone (tak) przewidywania, które zostały przewidziane jako czerwone (nie) i 4 czerwone (nie), które zostały przewidziane jako zielone (tak).</a:t>
            </a:r>
          </a:p>
          <a:p>
            <a:pPr fontAlgn="base"/>
            <a:r>
              <a:rPr lang="pl-PL" sz="1600" dirty="0">
                <a:solidFill>
                  <a:srgbClr val="262626"/>
                </a:solidFill>
                <a:latin typeface="Poppins" panose="00000500000000000000" pitchFamily="2" charset="-18"/>
              </a:rPr>
              <a:t>
Ale ogólnie uzyskaliśmy 93% dokładności i to świetnie.</a:t>
            </a:r>
          </a:p>
          <a:p>
            <a:pPr fontAlgn="base"/>
            <a:r>
              <a:rPr lang="pl-PL" sz="1600" dirty="0">
                <a:solidFill>
                  <a:srgbClr val="262626"/>
                </a:solidFill>
                <a:latin typeface="Poppins" panose="00000500000000000000" pitchFamily="2" charset="-18"/>
              </a:rPr>
              <a:t>
Mam nadzieję, że teraz lepiej rozumiesz </a:t>
            </a:r>
            <a:r>
              <a:rPr lang="pl-PL" sz="1600" dirty="0" err="1">
                <a:solidFill>
                  <a:srgbClr val="262626"/>
                </a:solidFill>
                <a:latin typeface="Poppins" panose="00000500000000000000" pitchFamily="2" charset="-18"/>
              </a:rPr>
              <a:t>Support</a:t>
            </a:r>
            <a:r>
              <a:rPr lang="pl-PL" sz="1600" dirty="0">
                <a:solidFill>
                  <a:srgbClr val="262626"/>
                </a:solidFill>
                <a:latin typeface="Poppins" panose="00000500000000000000" pitchFamily="2" charset="-18"/>
              </a:rPr>
              <a:t> </a:t>
            </a:r>
            <a:r>
              <a:rPr lang="pl-PL" sz="1600" dirty="0" err="1">
                <a:solidFill>
                  <a:srgbClr val="262626"/>
                </a:solidFill>
                <a:latin typeface="Poppins" panose="00000500000000000000" pitchFamily="2" charset="-18"/>
              </a:rPr>
              <a:t>Vector</a:t>
            </a:r>
            <a:r>
              <a:rPr lang="pl-PL" sz="1600" dirty="0">
                <a:solidFill>
                  <a:srgbClr val="262626"/>
                </a:solidFill>
                <a:latin typeface="Poppins" panose="00000500000000000000" pitchFamily="2" charset="-18"/>
              </a:rPr>
              <a:t> Machine. Teraz nadszedł czas, aby zakończyć.
</a:t>
            </a:r>
            <a:endParaRPr lang="en-GB" sz="1600" b="0" i="0" dirty="0">
              <a:solidFill>
                <a:srgbClr val="262626"/>
              </a:solidFill>
              <a:effectLst/>
              <a:latin typeface="Poppins" panose="00000500000000000000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19827806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268B6E89-B0E2-306B-F0F2-A9F2158B9F4E}"/>
              </a:ext>
            </a:extLst>
          </p:cNvPr>
          <p:cNvSpPr txBox="1"/>
          <p:nvPr/>
        </p:nvSpPr>
        <p:spPr>
          <a:xfrm>
            <a:off x="114280" y="334309"/>
            <a:ext cx="4872499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l-PL" i="1" dirty="0"/>
              <a:t>Przykład wykonania </a:t>
            </a:r>
            <a:r>
              <a:rPr lang="pl-PL" b="1" i="1" dirty="0"/>
              <a:t>slajdów 8-11</a:t>
            </a:r>
            <a:r>
              <a:rPr lang="pl-PL" i="1" dirty="0"/>
              <a:t>:</a:t>
            </a:r>
          </a:p>
          <a:p>
            <a:pPr marL="285750" indent="-285750">
              <a:buFontTx/>
              <a:buChar char="-"/>
            </a:pPr>
            <a:r>
              <a:rPr lang="pl-PL" i="1" dirty="0"/>
              <a:t>Model z ustawionym </a:t>
            </a:r>
            <a:r>
              <a:rPr lang="pl-PL" i="1" dirty="0" err="1"/>
              <a:t>kernelem</a:t>
            </a:r>
            <a:endParaRPr lang="pl-PL" i="1" dirty="0"/>
          </a:p>
          <a:p>
            <a:pPr marL="285750" indent="-285750">
              <a:buFontTx/>
              <a:buChar char="-"/>
            </a:pPr>
            <a:r>
              <a:rPr lang="pl-PL" i="1" dirty="0" err="1"/>
              <a:t>Accuracy</a:t>
            </a:r>
            <a:r>
              <a:rPr lang="pl-PL" i="1" dirty="0"/>
              <a:t> dla zbioru treningowego i testowego</a:t>
            </a:r>
          </a:p>
          <a:p>
            <a:pPr marL="285750" indent="-285750">
              <a:buFontTx/>
              <a:buChar char="-"/>
            </a:pPr>
            <a:r>
              <a:rPr lang="pl-PL" i="1" dirty="0"/>
              <a:t>Wniosek w komórce </a:t>
            </a:r>
            <a:r>
              <a:rPr lang="pl-PL" i="1" dirty="0" err="1"/>
              <a:t>Markdown</a:t>
            </a:r>
            <a:endParaRPr lang="pl-PL" i="1" dirty="0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C23DC687-4AAE-9576-CB77-255848C9899B}"/>
              </a:ext>
            </a:extLst>
          </p:cNvPr>
          <p:cNvSpPr txBox="1"/>
          <p:nvPr/>
        </p:nvSpPr>
        <p:spPr>
          <a:xfrm>
            <a:off x="8472151" y="5744787"/>
            <a:ext cx="3268301" cy="9233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l-PL" dirty="0"/>
              <a:t>W taki sposób przeprowadź analizę SVM dla czterech jąder (</a:t>
            </a:r>
            <a:r>
              <a:rPr lang="pl-PL" dirty="0" err="1"/>
              <a:t>kernels</a:t>
            </a:r>
            <a:r>
              <a:rPr lang="pl-PL" dirty="0"/>
              <a:t>)</a:t>
            </a:r>
            <a:endParaRPr lang="en-GB" dirty="0"/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843014A6-21B5-24E0-05BA-F1C57B2DB1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326" y="2003968"/>
            <a:ext cx="5387360" cy="4189577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9542FABC-6B35-2D77-8564-B159C04DF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7898" y="199807"/>
            <a:ext cx="7026279" cy="2152994"/>
          </a:xfrm>
          <a:prstGeom prst="rect">
            <a:avLst/>
          </a:prstGeom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C60E22BF-97D8-C583-6337-31AC204312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5574" y="2480794"/>
            <a:ext cx="4236715" cy="313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494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>
            <a:extLst>
              <a:ext uri="{FF2B5EF4-FFF2-40B4-BE49-F238E27FC236}">
                <a16:creationId xmlns:a16="http://schemas.microsoft.com/office/drawing/2014/main" id="{13A68B08-EFA7-48DC-9F85-31821DDF6E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8689" y="0"/>
            <a:ext cx="6394622" cy="6525087"/>
          </a:xfrm>
          <a:prstGeom prst="rect">
            <a:avLst/>
          </a:prstGeo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8D47034C-BB9C-4FF8-824D-DBDE4A6AFD45}"/>
              </a:ext>
            </a:extLst>
          </p:cNvPr>
          <p:cNvSpPr txBox="1"/>
          <p:nvPr/>
        </p:nvSpPr>
        <p:spPr>
          <a:xfrm>
            <a:off x="2898689" y="332913"/>
            <a:ext cx="6097604" cy="280076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fontAlgn="base"/>
            <a:r>
              <a:rPr lang="pl-PL" sz="1600" dirty="0">
                <a:solidFill>
                  <a:srgbClr val="262626"/>
                </a:solidFill>
                <a:latin typeface="Poppins" panose="00000500000000000000" pitchFamily="2" charset="-18"/>
              </a:rPr>
              <a:t>Do wdrożenia zamierzam użyć zestawu danych </a:t>
            </a:r>
            <a:r>
              <a:rPr lang="pl-PL" sz="1600" b="1" dirty="0">
                <a:solidFill>
                  <a:srgbClr val="262626"/>
                </a:solidFill>
                <a:latin typeface="Poppins" panose="00000500000000000000" pitchFamily="2" charset="-18"/>
              </a:rPr>
              <a:t>reklam w sieciach społecznościowych</a:t>
            </a:r>
            <a:r>
              <a:rPr lang="pl-PL" sz="1600" dirty="0">
                <a:solidFill>
                  <a:srgbClr val="262626"/>
                </a:solidFill>
                <a:latin typeface="Poppins" panose="00000500000000000000" pitchFamily="2" charset="-18"/>
              </a:rPr>
              <a:t>. Możesz pobrać zestaw danych z </a:t>
            </a:r>
            <a:r>
              <a:rPr lang="pl-PL" sz="1600" dirty="0" err="1">
                <a:solidFill>
                  <a:srgbClr val="262626"/>
                </a:solidFill>
                <a:latin typeface="Poppins" panose="00000500000000000000" pitchFamily="2" charset="-18"/>
              </a:rPr>
              <a:t>Kaggle</a:t>
            </a:r>
            <a:r>
              <a:rPr lang="pl-PL" sz="1600" dirty="0">
                <a:solidFill>
                  <a:srgbClr val="262626"/>
                </a:solidFill>
                <a:latin typeface="Poppins" panose="00000500000000000000" pitchFamily="2" charset="-18"/>
              </a:rPr>
              <a:t>. Ten zestaw danych ma dwie niezależne zmienne wiek klienta i wynagrodzenie oraz jedną zmienną zależną od tego, czy klient kupił SUV-a, czy nie. 1 oznacza zakup SUV-a, a 0 oznacza niekupowanie SUV-a.
Musimy wyszkolić model SVM z tym zestawem danych, a po szkoleniu nasz model musi sklasyfikować, czy klient kupił SUV-a, czy nie, na podstawie wieku i wynagrodzenia klienta.
</a:t>
            </a:r>
            <a:endParaRPr lang="en-GB" sz="1600" b="0" i="0" dirty="0">
              <a:solidFill>
                <a:srgbClr val="262626"/>
              </a:solidFill>
              <a:effectLst/>
              <a:latin typeface="Poppins" panose="00000500000000000000" pitchFamily="2" charset="-18"/>
            </a:endParaRP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A4CECB92-1EFF-485D-8BB0-DDF85C7A7588}"/>
              </a:ext>
            </a:extLst>
          </p:cNvPr>
          <p:cNvSpPr txBox="1"/>
          <p:nvPr/>
        </p:nvSpPr>
        <p:spPr>
          <a:xfrm>
            <a:off x="2548289" y="6049825"/>
            <a:ext cx="8520764" cy="73866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pl-PL" sz="1400">
                <a:solidFill>
                  <a:srgbClr val="262626"/>
                </a:solidFill>
                <a:latin typeface="Poppins" panose="00000500000000000000" pitchFamily="2" charset="-18"/>
              </a:rPr>
              <a:t>Pierwszym krokiem jest wstępne przetwarzanie danych, ale przed wstępnym przetwarzaniem danych musimy zaimportować biblioteki. Zacznijmy więc-
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155622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30E353D3-7128-4820-A727-734E767692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5562" y="495300"/>
            <a:ext cx="7000875" cy="5867400"/>
          </a:xfrm>
          <a:prstGeom prst="rect">
            <a:avLst/>
          </a:prstGeo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AFB3DFB5-65C7-4912-B909-81801EE9E28B}"/>
              </a:ext>
            </a:extLst>
          </p:cNvPr>
          <p:cNvSpPr txBox="1"/>
          <p:nvPr/>
        </p:nvSpPr>
        <p:spPr>
          <a:xfrm>
            <a:off x="2769670" y="2306642"/>
            <a:ext cx="7606364" cy="424731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fontAlgn="base"/>
            <a:r>
              <a:rPr lang="pl-PL" dirty="0" err="1">
                <a:solidFill>
                  <a:srgbClr val="262626"/>
                </a:solidFill>
                <a:latin typeface="Poppins" panose="00000500000000000000" pitchFamily="2" charset="-18"/>
              </a:rPr>
              <a:t>NumPy</a:t>
            </a:r>
            <a:r>
              <a:rPr lang="pl-PL" dirty="0">
                <a:solidFill>
                  <a:srgbClr val="262626"/>
                </a:solidFill>
                <a:latin typeface="Poppins" panose="00000500000000000000" pitchFamily="2" charset="-18"/>
              </a:rPr>
              <a:t> to biblioteka </a:t>
            </a:r>
            <a:r>
              <a:rPr lang="pl-PL" dirty="0" err="1">
                <a:solidFill>
                  <a:srgbClr val="262626"/>
                </a:solidFill>
                <a:latin typeface="Poppins" panose="00000500000000000000" pitchFamily="2" charset="-18"/>
              </a:rPr>
              <a:t>Pythona</a:t>
            </a:r>
            <a:r>
              <a:rPr lang="pl-PL" dirty="0">
                <a:solidFill>
                  <a:srgbClr val="262626"/>
                </a:solidFill>
                <a:latin typeface="Poppins" panose="00000500000000000000" pitchFamily="2" charset="-18"/>
              </a:rPr>
              <a:t> typu open </a:t>
            </a:r>
            <a:r>
              <a:rPr lang="pl-PL" dirty="0" err="1">
                <a:solidFill>
                  <a:srgbClr val="262626"/>
                </a:solidFill>
                <a:latin typeface="Poppins" panose="00000500000000000000" pitchFamily="2" charset="-18"/>
              </a:rPr>
              <a:t>source</a:t>
            </a:r>
            <a:r>
              <a:rPr lang="pl-PL" dirty="0">
                <a:solidFill>
                  <a:srgbClr val="262626"/>
                </a:solidFill>
                <a:latin typeface="Poppins" panose="00000500000000000000" pitchFamily="2" charset="-18"/>
              </a:rPr>
              <a:t> używana do wykonywania różnych zadań matematycznych i naukowych. </a:t>
            </a:r>
            <a:r>
              <a:rPr lang="pl-PL" dirty="0" err="1">
                <a:solidFill>
                  <a:srgbClr val="262626"/>
                </a:solidFill>
                <a:latin typeface="Poppins" panose="00000500000000000000" pitchFamily="2" charset="-18"/>
              </a:rPr>
              <a:t>NumPy</a:t>
            </a:r>
            <a:r>
              <a:rPr lang="pl-PL" dirty="0">
                <a:solidFill>
                  <a:srgbClr val="262626"/>
                </a:solidFill>
                <a:latin typeface="Poppins" panose="00000500000000000000" pitchFamily="2" charset="-18"/>
              </a:rPr>
              <a:t> służy do pracy z tablicami. Posiada również funkcje do pracy w dziedzinie algebry liniowej, transformaty Fouriera i macierzy.</a:t>
            </a:r>
          </a:p>
          <a:p>
            <a:pPr fontAlgn="base"/>
            <a:r>
              <a:rPr lang="pl-PL" dirty="0">
                <a:solidFill>
                  <a:srgbClr val="262626"/>
                </a:solidFill>
                <a:latin typeface="Poppins" panose="00000500000000000000" pitchFamily="2" charset="-18"/>
              </a:rPr>
              <a:t>
</a:t>
            </a:r>
            <a:r>
              <a:rPr lang="pl-PL" dirty="0" err="1">
                <a:solidFill>
                  <a:srgbClr val="262626"/>
                </a:solidFill>
                <a:latin typeface="Poppins" panose="00000500000000000000" pitchFamily="2" charset="-18"/>
              </a:rPr>
              <a:t>Matplotlib</a:t>
            </a:r>
            <a:r>
              <a:rPr lang="pl-PL" dirty="0">
                <a:solidFill>
                  <a:srgbClr val="262626"/>
                </a:solidFill>
                <a:latin typeface="Poppins" panose="00000500000000000000" pitchFamily="2" charset="-18"/>
              </a:rPr>
              <a:t> to biblioteka graficzna, która służy do tworzenia figury, wykreślania obszaru na figurze, wykreślania niektórych linii w obszarze kreślenia, ozdabiania działki etykietami itp.</a:t>
            </a:r>
          </a:p>
          <a:p>
            <a:pPr fontAlgn="base"/>
            <a:r>
              <a:rPr lang="pl-PL" dirty="0">
                <a:solidFill>
                  <a:srgbClr val="262626"/>
                </a:solidFill>
                <a:latin typeface="Poppins" panose="00000500000000000000" pitchFamily="2" charset="-18"/>
              </a:rPr>
              <a:t>
</a:t>
            </a:r>
            <a:r>
              <a:rPr lang="pl-PL" dirty="0" err="1">
                <a:solidFill>
                  <a:srgbClr val="262626"/>
                </a:solidFill>
                <a:latin typeface="Poppins" panose="00000500000000000000" pitchFamily="2" charset="-18"/>
              </a:rPr>
              <a:t>Pandas</a:t>
            </a:r>
            <a:r>
              <a:rPr lang="pl-PL" dirty="0">
                <a:solidFill>
                  <a:srgbClr val="262626"/>
                </a:solidFill>
                <a:latin typeface="Poppins" panose="00000500000000000000" pitchFamily="2" charset="-18"/>
              </a:rPr>
              <a:t> to narzędzie służące do analizy danych.</a:t>
            </a:r>
          </a:p>
          <a:p>
            <a:pPr fontAlgn="base"/>
            <a:r>
              <a:rPr lang="pl-PL" dirty="0">
                <a:solidFill>
                  <a:srgbClr val="262626"/>
                </a:solidFill>
                <a:latin typeface="Poppins" panose="00000500000000000000" pitchFamily="2" charset="-18"/>
              </a:rPr>
              <a:t>
W kroku 1 zaimportowaliśmy wszystkie wymagane biblioteki. Teraz następnym krokiem jest-
</a:t>
            </a:r>
            <a:endParaRPr lang="en-GB" b="0" i="0" dirty="0">
              <a:solidFill>
                <a:srgbClr val="262626"/>
              </a:solidFill>
              <a:effectLst/>
              <a:latin typeface="Poppins" panose="00000500000000000000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4131199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D8166509-BAC3-49E4-A0C0-579329469F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817" y="0"/>
            <a:ext cx="6216365" cy="6436311"/>
          </a:xfrm>
          <a:prstGeom prst="rect">
            <a:avLst/>
          </a:prstGeo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687DB115-CB99-4D8C-8AD9-ED22B2DA472A}"/>
              </a:ext>
            </a:extLst>
          </p:cNvPr>
          <p:cNvSpPr txBox="1"/>
          <p:nvPr/>
        </p:nvSpPr>
        <p:spPr>
          <a:xfrm>
            <a:off x="3077677" y="1192814"/>
            <a:ext cx="7413859" cy="83099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pl-PL" sz="1600">
                <a:solidFill>
                  <a:srgbClr val="262626"/>
                </a:solidFill>
                <a:latin typeface="Poppins" panose="00000500000000000000" pitchFamily="2" charset="-18"/>
              </a:rPr>
              <a:t>Tak więc, gdy załadujesz zestaw danych po uruchomieniu tego wiersza kodu, otrzymasz dane mniej więcej tak:
</a:t>
            </a:r>
            <a:endParaRPr lang="en-GB" sz="1600" dirty="0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6EE7B8D8-4404-437C-A6A4-D4906DE66383}"/>
              </a:ext>
            </a:extLst>
          </p:cNvPr>
          <p:cNvSpPr txBox="1"/>
          <p:nvPr/>
        </p:nvSpPr>
        <p:spPr>
          <a:xfrm>
            <a:off x="2750417" y="4834190"/>
            <a:ext cx="8068377" cy="206210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fontAlgn="base"/>
            <a:r>
              <a:rPr lang="pl-PL" sz="1600" dirty="0">
                <a:solidFill>
                  <a:srgbClr val="262626"/>
                </a:solidFill>
                <a:latin typeface="Poppins" panose="00000500000000000000" pitchFamily="2" charset="-18"/>
              </a:rPr>
              <a:t>Jak widać w zestawie danych, istnieją 4 niezależne zmienne - </a:t>
            </a:r>
            <a:r>
              <a:rPr lang="pl-PL" sz="1600" dirty="0" err="1">
                <a:solidFill>
                  <a:srgbClr val="262626"/>
                </a:solidFill>
                <a:latin typeface="Poppins" panose="00000500000000000000" pitchFamily="2" charset="-18"/>
              </a:rPr>
              <a:t>UserID</a:t>
            </a:r>
            <a:r>
              <a:rPr lang="pl-PL" sz="1600" dirty="0">
                <a:solidFill>
                  <a:srgbClr val="262626"/>
                </a:solidFill>
                <a:latin typeface="Poppins" panose="00000500000000000000" pitchFamily="2" charset="-18"/>
              </a:rPr>
              <a:t>, </a:t>
            </a:r>
            <a:r>
              <a:rPr lang="pl-PL" sz="1600" dirty="0" err="1">
                <a:solidFill>
                  <a:srgbClr val="262626"/>
                </a:solidFill>
                <a:latin typeface="Poppins" panose="00000500000000000000" pitchFamily="2" charset="-18"/>
              </a:rPr>
              <a:t>Gender</a:t>
            </a:r>
            <a:r>
              <a:rPr lang="pl-PL" sz="1600" dirty="0">
                <a:solidFill>
                  <a:srgbClr val="262626"/>
                </a:solidFill>
                <a:latin typeface="Poppins" panose="00000500000000000000" pitchFamily="2" charset="-18"/>
              </a:rPr>
              <a:t>, Age i </a:t>
            </a:r>
            <a:r>
              <a:rPr lang="pl-PL" sz="1600" dirty="0" err="1">
                <a:solidFill>
                  <a:srgbClr val="262626"/>
                </a:solidFill>
                <a:latin typeface="Poppins" panose="00000500000000000000" pitchFamily="2" charset="-18"/>
              </a:rPr>
              <a:t>Estimated</a:t>
            </a:r>
            <a:r>
              <a:rPr lang="pl-PL" sz="1600" dirty="0">
                <a:solidFill>
                  <a:srgbClr val="262626"/>
                </a:solidFill>
                <a:latin typeface="Poppins" panose="00000500000000000000" pitchFamily="2" charset="-18"/>
              </a:rPr>
              <a:t> </a:t>
            </a:r>
            <a:r>
              <a:rPr lang="pl-PL" sz="1600" dirty="0" err="1">
                <a:solidFill>
                  <a:srgbClr val="262626"/>
                </a:solidFill>
                <a:latin typeface="Poppins" panose="00000500000000000000" pitchFamily="2" charset="-18"/>
              </a:rPr>
              <a:t>Salary</a:t>
            </a:r>
            <a:r>
              <a:rPr lang="pl-PL" sz="1600" dirty="0">
                <a:solidFill>
                  <a:srgbClr val="262626"/>
                </a:solidFill>
                <a:latin typeface="Poppins" panose="00000500000000000000" pitchFamily="2" charset="-18"/>
              </a:rPr>
              <a:t>. I jest jedna zmienna zależna - </a:t>
            </a:r>
            <a:r>
              <a:rPr lang="pl-PL" sz="1600" dirty="0" err="1">
                <a:solidFill>
                  <a:srgbClr val="262626"/>
                </a:solidFill>
                <a:latin typeface="Poppins" panose="00000500000000000000" pitchFamily="2" charset="-18"/>
              </a:rPr>
              <a:t>Purchased</a:t>
            </a:r>
            <a:r>
              <a:rPr lang="pl-PL" sz="1600" dirty="0">
                <a:solidFill>
                  <a:srgbClr val="262626"/>
                </a:solidFill>
                <a:latin typeface="Poppins" panose="00000500000000000000" pitchFamily="2" charset="-18"/>
              </a:rPr>
              <a:t>.
Ale nie ma potrzeby podawania </a:t>
            </a:r>
            <a:r>
              <a:rPr lang="pl-PL" sz="1600" dirty="0" err="1">
                <a:solidFill>
                  <a:srgbClr val="262626"/>
                </a:solidFill>
                <a:latin typeface="Poppins" panose="00000500000000000000" pitchFamily="2" charset="-18"/>
              </a:rPr>
              <a:t>UserID</a:t>
            </a:r>
            <a:r>
              <a:rPr lang="pl-PL" sz="1600" dirty="0">
                <a:solidFill>
                  <a:srgbClr val="262626"/>
                </a:solidFill>
                <a:latin typeface="Poppins" panose="00000500000000000000" pitchFamily="2" charset="-18"/>
              </a:rPr>
              <a:t> i </a:t>
            </a:r>
            <a:r>
              <a:rPr lang="pl-PL" sz="1600" dirty="0" err="1">
                <a:solidFill>
                  <a:srgbClr val="262626"/>
                </a:solidFill>
                <a:latin typeface="Poppins" panose="00000500000000000000" pitchFamily="2" charset="-18"/>
              </a:rPr>
              <a:t>Gender</a:t>
            </a:r>
            <a:r>
              <a:rPr lang="pl-PL" sz="1600" dirty="0">
                <a:solidFill>
                  <a:srgbClr val="262626"/>
                </a:solidFill>
                <a:latin typeface="Poppins" panose="00000500000000000000" pitchFamily="2" charset="-18"/>
              </a:rPr>
              <a:t> do tego problemu. </a:t>
            </a:r>
          </a:p>
          <a:p>
            <a:pPr fontAlgn="base"/>
            <a:endParaRPr lang="pl-PL" sz="1600" dirty="0">
              <a:solidFill>
                <a:srgbClr val="262626"/>
              </a:solidFill>
              <a:latin typeface="Poppins" panose="00000500000000000000" pitchFamily="2" charset="-18"/>
            </a:endParaRPr>
          </a:p>
          <a:p>
            <a:pPr fontAlgn="base"/>
            <a:r>
              <a:rPr lang="pl-PL" sz="1600" dirty="0">
                <a:solidFill>
                  <a:srgbClr val="262626"/>
                </a:solidFill>
                <a:latin typeface="Poppins" panose="00000500000000000000" pitchFamily="2" charset="-18"/>
              </a:rPr>
              <a:t>Dlatego w następnym kroku usunę te dwie zmienne i podzielę zestaw danych na X i Y. Tutaj X reprezentuje zmienne niezależne, a Y reprezentuje zmienne zależne.
</a:t>
            </a:r>
            <a:endParaRPr lang="en-GB" sz="1600" b="0" i="0" dirty="0">
              <a:solidFill>
                <a:srgbClr val="262626"/>
              </a:solidFill>
              <a:effectLst/>
              <a:latin typeface="Poppins" panose="00000500000000000000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3657480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52E47823-39C7-4D10-A0D7-05E02A60C9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674" y="0"/>
            <a:ext cx="5876976" cy="6858000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607BBA6A-08A9-4F30-979C-4740612937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6603" y="2161990"/>
            <a:ext cx="4143375" cy="4629150"/>
          </a:xfrm>
          <a:prstGeom prst="rect">
            <a:avLst/>
          </a:prstGeom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2583945D-E000-4C98-A3D4-43FDB5711915}"/>
              </a:ext>
            </a:extLst>
          </p:cNvPr>
          <p:cNvSpPr txBox="1"/>
          <p:nvPr/>
        </p:nvSpPr>
        <p:spPr>
          <a:xfrm>
            <a:off x="881046" y="1674077"/>
            <a:ext cx="6097604" cy="83099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pl-PL" sz="1600">
                <a:solidFill>
                  <a:srgbClr val="262626"/>
                </a:solidFill>
                <a:latin typeface="Poppins" panose="00000500000000000000" pitchFamily="2" charset="-18"/>
              </a:rPr>
              <a:t>Kiedy uruchomisz te linie, otrzymasz dwie oddzielne tabele X i Y. Coś takiego-
</a:t>
            </a:r>
            <a:endParaRPr lang="en-GB" sz="1600" dirty="0"/>
          </a:p>
        </p:txBody>
      </p:sp>
      <p:cxnSp>
        <p:nvCxnSpPr>
          <p:cNvPr id="4" name="Łącznik prosty ze strzałką 3">
            <a:extLst>
              <a:ext uri="{FF2B5EF4-FFF2-40B4-BE49-F238E27FC236}">
                <a16:creationId xmlns:a16="http://schemas.microsoft.com/office/drawing/2014/main" id="{9AB943EB-93B9-5EBC-0F83-34FEE6493806}"/>
              </a:ext>
            </a:extLst>
          </p:cNvPr>
          <p:cNvCxnSpPr>
            <a:cxnSpLocks/>
          </p:cNvCxnSpPr>
          <p:nvPr/>
        </p:nvCxnSpPr>
        <p:spPr>
          <a:xfrm flipH="1">
            <a:off x="4553146" y="725864"/>
            <a:ext cx="2658359" cy="122548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50EDF28A-3FE8-34A4-6439-5B96378562FF}"/>
              </a:ext>
            </a:extLst>
          </p:cNvPr>
          <p:cNvSpPr txBox="1"/>
          <p:nvPr/>
        </p:nvSpPr>
        <p:spPr>
          <a:xfrm>
            <a:off x="7211505" y="418087"/>
            <a:ext cx="4268413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pl-PL" sz="1400" i="1" dirty="0" err="1"/>
              <a:t>Note</a:t>
            </a:r>
            <a:r>
              <a:rPr lang="pl-PL" sz="1400" i="1" dirty="0"/>
              <a:t>: do wyboru konkretnych kolumn, możesz użyć .</a:t>
            </a:r>
            <a:r>
              <a:rPr lang="pl-PL" sz="1400" i="1" dirty="0" err="1"/>
              <a:t>loc</a:t>
            </a:r>
            <a:r>
              <a:rPr lang="pl-PL" sz="1400" i="1" dirty="0"/>
              <a:t>[]</a:t>
            </a:r>
          </a:p>
          <a:p>
            <a:r>
              <a:rPr lang="pl-PL" sz="1400" i="1" dirty="0"/>
              <a:t>           jak poniżej: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F0C76B73-4CEF-ECEB-2EEE-380B0D135B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4998" y="1094829"/>
            <a:ext cx="3781425" cy="371475"/>
          </a:xfrm>
          <a:prstGeom prst="rect">
            <a:avLst/>
          </a:prstGeom>
        </p:spPr>
      </p:pic>
      <p:sp>
        <p:nvSpPr>
          <p:cNvPr id="13" name="pole tekstowe 12">
            <a:extLst>
              <a:ext uri="{FF2B5EF4-FFF2-40B4-BE49-F238E27FC236}">
                <a16:creationId xmlns:a16="http://schemas.microsoft.com/office/drawing/2014/main" id="{5E5B386E-FCE6-5D55-C717-96244E883262}"/>
              </a:ext>
            </a:extLst>
          </p:cNvPr>
          <p:cNvSpPr txBox="1"/>
          <p:nvPr/>
        </p:nvSpPr>
        <p:spPr>
          <a:xfrm>
            <a:off x="1866900" y="345988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200" i="1" dirty="0"/>
              <a:t>Pamiętaj o zmianie wartości – wybierz odpowiednie kolumny</a:t>
            </a:r>
            <a:endParaRPr lang="pl-PL" sz="1200" dirty="0"/>
          </a:p>
        </p:txBody>
      </p:sp>
      <p:cxnSp>
        <p:nvCxnSpPr>
          <p:cNvPr id="14" name="Łącznik prosty ze strzałką 13">
            <a:extLst>
              <a:ext uri="{FF2B5EF4-FFF2-40B4-BE49-F238E27FC236}">
                <a16:creationId xmlns:a16="http://schemas.microsoft.com/office/drawing/2014/main" id="{FA8CC0C6-7547-A6EB-E272-C7326CF54415}"/>
              </a:ext>
            </a:extLst>
          </p:cNvPr>
          <p:cNvCxnSpPr>
            <a:cxnSpLocks/>
          </p:cNvCxnSpPr>
          <p:nvPr/>
        </p:nvCxnSpPr>
        <p:spPr>
          <a:xfrm>
            <a:off x="3227266" y="564653"/>
            <a:ext cx="0" cy="23008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1906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0EA9B6D2-2559-4680-8CE3-97F657D6F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4120" y="1098483"/>
            <a:ext cx="6858000" cy="5257800"/>
          </a:xfrm>
          <a:prstGeom prst="rect">
            <a:avLst/>
          </a:prstGeo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8EE12A19-FFBA-4802-912F-5703AEF6AEBA}"/>
              </a:ext>
            </a:extLst>
          </p:cNvPr>
          <p:cNvSpPr txBox="1"/>
          <p:nvPr/>
        </p:nvSpPr>
        <p:spPr>
          <a:xfrm>
            <a:off x="2409524" y="759676"/>
            <a:ext cx="7298356" cy="83099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pl-PL" sz="1600" dirty="0">
                <a:solidFill>
                  <a:srgbClr val="262626"/>
                </a:solidFill>
                <a:latin typeface="Poppins" panose="00000500000000000000" pitchFamily="2" charset="-18"/>
              </a:rPr>
              <a:t>Teraz podzieliliśmy nasz zestaw danych na X i Y. Następnym krokiem jest-
</a:t>
            </a:r>
            <a:endParaRPr lang="en-GB" sz="1600" dirty="0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88B210BB-E931-47B4-8434-03EB7CCE79DA}"/>
              </a:ext>
            </a:extLst>
          </p:cNvPr>
          <p:cNvSpPr txBox="1"/>
          <p:nvPr/>
        </p:nvSpPr>
        <p:spPr>
          <a:xfrm>
            <a:off x="2308459" y="1637092"/>
            <a:ext cx="7500486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fontAlgn="base"/>
            <a:r>
              <a:rPr lang="pl-PL" sz="1600" b="1">
                <a:latin typeface="Poppins" panose="00000500000000000000" pitchFamily="2" charset="-18"/>
              </a:rPr>
              <a:t>4. Podziel zestaw danych X i Y na zestaw treningowy i zestaw testowy
</a:t>
            </a:r>
            <a:endParaRPr lang="en-GB" sz="1600" b="0" i="0" dirty="0">
              <a:effectLst/>
              <a:latin typeface="Poppins" panose="00000500000000000000" pitchFamily="2" charset="-18"/>
            </a:endParaRP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EB2A0266-D811-47D0-AEE6-DF14BCA72A6C}"/>
              </a:ext>
            </a:extLst>
          </p:cNvPr>
          <p:cNvSpPr txBox="1"/>
          <p:nvPr/>
        </p:nvSpPr>
        <p:spPr>
          <a:xfrm>
            <a:off x="2629702" y="2221867"/>
            <a:ext cx="6858000" cy="156966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pl-PL" sz="1600">
                <a:solidFill>
                  <a:srgbClr val="262626"/>
                </a:solidFill>
                <a:latin typeface="Poppins" panose="00000500000000000000" pitchFamily="2" charset="-18"/>
              </a:rPr>
              <a:t>Aby zbudować model uczenia maszynowego, musimy wyszkolić nasz model na zestawie treningowym. A do sprawdzenia wydajności naszego modelu używamy zestawu testowego. Dlatego musimy podzielić zestawy danych X i Y na zestaw treningowy i zestaw testowy.
</a:t>
            </a:r>
            <a:endParaRPr lang="en-GB" sz="1600" dirty="0"/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73522681-DFF9-40AD-9B7A-AEDDF9E04FB0}"/>
              </a:ext>
            </a:extLst>
          </p:cNvPr>
          <p:cNvSpPr txBox="1"/>
          <p:nvPr/>
        </p:nvSpPr>
        <p:spPr>
          <a:xfrm>
            <a:off x="2629702" y="5021106"/>
            <a:ext cx="6581675" cy="107721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pl-PL" sz="1600">
                <a:solidFill>
                  <a:srgbClr val="262626"/>
                </a:solidFill>
                <a:latin typeface="Poppins" panose="00000500000000000000" pitchFamily="2" charset="-18"/>
              </a:rPr>
              <a:t>Dzieląc się na zestaw treningowy i testowy, musisz pamiętać, że 80% -90% twoich danych powinno znajdować się w testach treningowych. I dlatego piszę test_size = 0,25.
</a:t>
            </a:r>
            <a:endParaRPr lang="en-GB" sz="1600" dirty="0"/>
          </a:p>
        </p:txBody>
      </p:sp>
      <p:cxnSp>
        <p:nvCxnSpPr>
          <p:cNvPr id="9" name="Łącznik prosty ze strzałką 8">
            <a:extLst>
              <a:ext uri="{FF2B5EF4-FFF2-40B4-BE49-F238E27FC236}">
                <a16:creationId xmlns:a16="http://schemas.microsoft.com/office/drawing/2014/main" id="{8952DF74-7547-E9E3-65ED-72F579F1DCC1}"/>
              </a:ext>
            </a:extLst>
          </p:cNvPr>
          <p:cNvCxnSpPr>
            <a:cxnSpLocks/>
          </p:cNvCxnSpPr>
          <p:nvPr/>
        </p:nvCxnSpPr>
        <p:spPr>
          <a:xfrm flipH="1">
            <a:off x="8589208" y="4029607"/>
            <a:ext cx="622169" cy="34669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AFA8C891-28AF-CF8B-2F30-D347A31A1361}"/>
              </a:ext>
            </a:extLst>
          </p:cNvPr>
          <p:cNvSpPr txBox="1"/>
          <p:nvPr/>
        </p:nvSpPr>
        <p:spPr>
          <a:xfrm>
            <a:off x="9342120" y="3727383"/>
            <a:ext cx="2807798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l-PL" sz="1400" i="1" dirty="0" err="1"/>
              <a:t>Note</a:t>
            </a:r>
            <a:r>
              <a:rPr lang="pl-PL" sz="1400" i="1" dirty="0"/>
              <a:t>: Pamiętaj o zmianie wielkości </a:t>
            </a:r>
          </a:p>
          <a:p>
            <a:r>
              <a:rPr lang="pl-PL" sz="1400" i="1" dirty="0"/>
              <a:t>           test </a:t>
            </a:r>
            <a:r>
              <a:rPr lang="pl-PL" sz="1400" i="1" dirty="0" err="1"/>
              <a:t>size</a:t>
            </a:r>
            <a:r>
              <a:rPr lang="pl-PL" sz="1400" i="1" dirty="0"/>
              <a:t> na 0.3.</a:t>
            </a:r>
          </a:p>
        </p:txBody>
      </p:sp>
    </p:spTree>
    <p:extLst>
      <p:ext uri="{BB962C8B-B14F-4D97-AF65-F5344CB8AC3E}">
        <p14:creationId xmlns:p14="http://schemas.microsoft.com/office/powerpoint/2010/main" val="3530481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3004511C-1360-4F5C-A0FB-7ED881F463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460" y="419100"/>
            <a:ext cx="6829425" cy="6019800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3FFA37AF-1358-4006-9EF9-E38629767C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4215" y="1981108"/>
            <a:ext cx="2647950" cy="3943350"/>
          </a:xfrm>
          <a:prstGeom prst="rect">
            <a:avLst/>
          </a:prstGeom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AA9A2A08-DF3F-4F8C-8D0F-6C321D519C89}"/>
              </a:ext>
            </a:extLst>
          </p:cNvPr>
          <p:cNvSpPr txBox="1"/>
          <p:nvPr/>
        </p:nvSpPr>
        <p:spPr>
          <a:xfrm>
            <a:off x="526983" y="419100"/>
            <a:ext cx="6097604" cy="83099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pl-PL" sz="1600">
                <a:solidFill>
                  <a:srgbClr val="262626"/>
                </a:solidFill>
                <a:latin typeface="Poppins" panose="00000500000000000000" pitchFamily="2" charset="-18"/>
              </a:rPr>
              <a:t>Teraz podzieliliśmy nasz zestaw danych na X_train, X_test, y-train i y_test. Następnym krokiem jest-
</a:t>
            </a:r>
            <a:endParaRPr lang="en-GB" sz="1600" dirty="0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3FD52F4B-9889-4F4E-9965-3B015A14B703}"/>
              </a:ext>
            </a:extLst>
          </p:cNvPr>
          <p:cNvSpPr txBox="1"/>
          <p:nvPr/>
        </p:nvSpPr>
        <p:spPr>
          <a:xfrm>
            <a:off x="526983" y="1366897"/>
            <a:ext cx="6097604" cy="255454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fontAlgn="base"/>
            <a:r>
              <a:rPr lang="pl-PL" sz="1600" b="1" dirty="0">
                <a:latin typeface="Poppins" panose="00000500000000000000" pitchFamily="2" charset="-18"/>
              </a:rPr>
              <a:t>5. Wykonaj skalowanie funkcji</a:t>
            </a:r>
          </a:p>
          <a:p>
            <a:pPr fontAlgn="base"/>
            <a:r>
              <a:rPr lang="pl-PL" sz="1600" b="1" dirty="0">
                <a:latin typeface="Poppins" panose="00000500000000000000" pitchFamily="2" charset="-18"/>
              </a:rPr>
              <a:t>
</a:t>
            </a:r>
            <a:r>
              <a:rPr lang="pl-PL" sz="1600" dirty="0">
                <a:latin typeface="Poppins" panose="00000500000000000000" pitchFamily="2" charset="-18"/>
              </a:rPr>
              <a:t>Jak widać w zestawie danych, wszystkie wartości nie znajdują się w tym samym zakresie. A to wymaga dużo czasu na obliczenia. Aby przezwyciężyć ten problem, wykonujemy skalowanie funkcji.</a:t>
            </a:r>
          </a:p>
          <a:p>
            <a:pPr fontAlgn="base"/>
            <a:r>
              <a:rPr lang="pl-PL" sz="1600" dirty="0">
                <a:latin typeface="Poppins" panose="00000500000000000000" pitchFamily="2" charset="-18"/>
              </a:rPr>
              <a:t>
Skalowanie funkcji pomaga nam normalizować dane w określonym zakresie.</a:t>
            </a:r>
            <a:r>
              <a:rPr lang="pl-PL" sz="1600" b="1" dirty="0">
                <a:latin typeface="Poppins" panose="00000500000000000000" pitchFamily="2" charset="-18"/>
              </a:rPr>
              <a:t>
</a:t>
            </a:r>
            <a:endParaRPr lang="en-GB" sz="1600" b="0" i="0" dirty="0">
              <a:solidFill>
                <a:srgbClr val="262626"/>
              </a:solidFill>
              <a:effectLst/>
              <a:latin typeface="Poppins" panose="00000500000000000000" pitchFamily="2" charset="-18"/>
            </a:endParaRPr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D40E6F5D-BE15-4182-B88E-5554115F2437}"/>
              </a:ext>
            </a:extLst>
          </p:cNvPr>
          <p:cNvSpPr txBox="1"/>
          <p:nvPr/>
        </p:nvSpPr>
        <p:spPr>
          <a:xfrm>
            <a:off x="532409" y="5724703"/>
            <a:ext cx="6690753" cy="83099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fontAlgn="base"/>
            <a:r>
              <a:rPr lang="pl-PL" sz="1600" dirty="0">
                <a:solidFill>
                  <a:srgbClr val="262626"/>
                </a:solidFill>
                <a:latin typeface="Poppins" panose="00000500000000000000" pitchFamily="2" charset="-18"/>
              </a:rPr>
              <a:t>Po wykonaniu skalowania funkcji wszystkie wartości są znormalizowane i wyglądają mniej więcej tak:
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797266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DA3480FC-31AD-4C45-BBCB-21AD5D328F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7475" y="971550"/>
            <a:ext cx="6877050" cy="4914900"/>
          </a:xfrm>
          <a:prstGeom prst="rect">
            <a:avLst/>
          </a:prstGeom>
        </p:spPr>
      </p:pic>
      <p:sp>
        <p:nvSpPr>
          <p:cNvPr id="2" name="pole tekstowe 1">
            <a:extLst>
              <a:ext uri="{FF2B5EF4-FFF2-40B4-BE49-F238E27FC236}">
                <a16:creationId xmlns:a16="http://schemas.microsoft.com/office/drawing/2014/main" id="{BF813163-8767-4347-9E5B-A53FEB507C31}"/>
              </a:ext>
            </a:extLst>
          </p:cNvPr>
          <p:cNvSpPr txBox="1"/>
          <p:nvPr/>
        </p:nvSpPr>
        <p:spPr>
          <a:xfrm>
            <a:off x="470517" y="2139518"/>
            <a:ext cx="18731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 err="1">
                <a:solidFill>
                  <a:srgbClr val="FF0000"/>
                </a:solidFill>
              </a:rPr>
              <a:t>Radial</a:t>
            </a:r>
            <a:r>
              <a:rPr lang="pl-PL" sz="2800" b="1" dirty="0">
                <a:solidFill>
                  <a:srgbClr val="FF0000"/>
                </a:solidFill>
              </a:rPr>
              <a:t> </a:t>
            </a:r>
            <a:r>
              <a:rPr lang="pl-PL" sz="2800" b="1" dirty="0" err="1">
                <a:solidFill>
                  <a:srgbClr val="FF0000"/>
                </a:solidFill>
              </a:rPr>
              <a:t>Kernel</a:t>
            </a:r>
            <a:r>
              <a:rPr lang="pl-PL" sz="2800" b="1" dirty="0">
                <a:solidFill>
                  <a:srgbClr val="FF0000"/>
                </a:solidFill>
              </a:rPr>
              <a:t> (</a:t>
            </a:r>
            <a:r>
              <a:rPr lang="pl-PL" sz="2800" b="1" dirty="0" err="1">
                <a:solidFill>
                  <a:srgbClr val="FF0000"/>
                </a:solidFill>
              </a:rPr>
              <a:t>rbf</a:t>
            </a:r>
            <a:r>
              <a:rPr lang="pl-PL" sz="2800" b="1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E1CDD8A4-BB54-45B7-9094-48A379A8B959}"/>
              </a:ext>
            </a:extLst>
          </p:cNvPr>
          <p:cNvSpPr txBox="1"/>
          <p:nvPr/>
        </p:nvSpPr>
        <p:spPr>
          <a:xfrm>
            <a:off x="2881062" y="1077310"/>
            <a:ext cx="6653463" cy="83099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pl-PL" sz="1600">
                <a:solidFill>
                  <a:srgbClr val="262626"/>
                </a:solidFill>
                <a:latin typeface="Poppins" panose="00000500000000000000" pitchFamily="2" charset="-18"/>
              </a:rPr>
              <a:t>Teraz kończymy z etapami wstępnego przetwarzania danych. Nadszedł czas, aby dopasować SVM do zestawu treningowego.
</a:t>
            </a:r>
            <a:endParaRPr lang="en-GB" sz="1600" dirty="0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5716DF18-AF3B-4FE2-A905-BB32745BFF84}"/>
              </a:ext>
            </a:extLst>
          </p:cNvPr>
          <p:cNvSpPr txBox="1"/>
          <p:nvPr/>
        </p:nvSpPr>
        <p:spPr>
          <a:xfrm>
            <a:off x="2881062" y="1954852"/>
            <a:ext cx="6097604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fontAlgn="base"/>
            <a:r>
              <a:rPr lang="en-GB" b="1" i="0" dirty="0">
                <a:effectLst/>
                <a:latin typeface="Poppins" panose="00000500000000000000" pitchFamily="2" charset="-18"/>
              </a:rPr>
              <a:t>5. Fit SVM to the Training set</a:t>
            </a:r>
            <a:endParaRPr lang="en-GB" b="0" i="0" dirty="0">
              <a:effectLst/>
              <a:latin typeface="Poppins" panose="00000500000000000000" pitchFamily="2" charset="-18"/>
            </a:endParaRPr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089A0DFA-8D31-47D1-B953-AA5CA15B1D58}"/>
              </a:ext>
            </a:extLst>
          </p:cNvPr>
          <p:cNvSpPr/>
          <p:nvPr/>
        </p:nvSpPr>
        <p:spPr>
          <a:xfrm>
            <a:off x="2882666" y="1908307"/>
            <a:ext cx="6096000" cy="677108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r>
              <a:rPr lang="en-GB" sz="2000" dirty="0"/>
              <a:t>5</a:t>
            </a:r>
            <a:r>
              <a:rPr lang="en-GB" sz="2000" b="1" dirty="0"/>
              <a:t>. </a:t>
            </a:r>
            <a:r>
              <a:rPr lang="en-GB" sz="2000" b="1" dirty="0" err="1"/>
              <a:t>Dopasuj</a:t>
            </a:r>
            <a:r>
              <a:rPr lang="en-GB" sz="2000" b="1" dirty="0"/>
              <a:t> </a:t>
            </a:r>
            <a:r>
              <a:rPr lang="en-GB" sz="2000" b="1" dirty="0" err="1"/>
              <a:t>maszynę</a:t>
            </a:r>
            <a:r>
              <a:rPr lang="en-GB" sz="2000" b="1" dirty="0"/>
              <a:t> SVM do </a:t>
            </a:r>
            <a:r>
              <a:rPr lang="en-GB" sz="2000" b="1" dirty="0" err="1"/>
              <a:t>zestawu</a:t>
            </a:r>
            <a:r>
              <a:rPr lang="en-GB" sz="2000" b="1" dirty="0"/>
              <a:t> </a:t>
            </a:r>
            <a:r>
              <a:rPr lang="en-GB" sz="2000" b="1" dirty="0" err="1"/>
              <a:t>treningowego</a:t>
            </a:r>
            <a:r>
              <a:rPr lang="en-GB" dirty="0"/>
              <a:t>
</a:t>
            </a:r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7A33204A-C674-43C2-9C86-058B970B9894}"/>
              </a:ext>
            </a:extLst>
          </p:cNvPr>
          <p:cNvSpPr txBox="1"/>
          <p:nvPr/>
        </p:nvSpPr>
        <p:spPr>
          <a:xfrm>
            <a:off x="2881062" y="3782531"/>
            <a:ext cx="6877049" cy="206210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fontAlgn="base"/>
            <a:r>
              <a:rPr lang="pl-PL" sz="1600" dirty="0">
                <a:solidFill>
                  <a:srgbClr val="262626"/>
                </a:solidFill>
                <a:latin typeface="Poppins" panose="00000500000000000000" pitchFamily="2" charset="-18"/>
              </a:rPr>
              <a:t>Ta klasa SVC pozwala nam na zbudowanie modelu SVM jądra (liniowego jak i nieliniowego), Domyślną wartością jądra jest '</a:t>
            </a:r>
            <a:r>
              <a:rPr lang="pl-PL" sz="1600" dirty="0" err="1">
                <a:solidFill>
                  <a:srgbClr val="262626"/>
                </a:solidFill>
                <a:latin typeface="Poppins" panose="00000500000000000000" pitchFamily="2" charset="-18"/>
              </a:rPr>
              <a:t>rbf</a:t>
            </a:r>
            <a:r>
              <a:rPr lang="pl-PL" sz="1600" dirty="0">
                <a:solidFill>
                  <a:srgbClr val="262626"/>
                </a:solidFill>
                <a:latin typeface="Poppins" panose="00000500000000000000" pitchFamily="2" charset="-18"/>
              </a:rPr>
              <a:t>'. Dlaczego "</a:t>
            </a:r>
            <a:r>
              <a:rPr lang="pl-PL" sz="1600" dirty="0" err="1">
                <a:solidFill>
                  <a:srgbClr val="262626"/>
                </a:solidFill>
                <a:latin typeface="Poppins" panose="00000500000000000000" pitchFamily="2" charset="-18"/>
              </a:rPr>
              <a:t>rbf</a:t>
            </a:r>
            <a:r>
              <a:rPr lang="pl-PL" sz="1600" dirty="0">
                <a:solidFill>
                  <a:srgbClr val="262626"/>
                </a:solidFill>
                <a:latin typeface="Poppins" panose="00000500000000000000" pitchFamily="2" charset="-18"/>
              </a:rPr>
              <a:t>", ponieważ jest nieliniowy i daje lepsze wyniki w porównaniu do liniowego.</a:t>
            </a:r>
          </a:p>
          <a:p>
            <a:pPr fontAlgn="base"/>
            <a:r>
              <a:rPr lang="pl-PL" sz="1600" dirty="0">
                <a:solidFill>
                  <a:srgbClr val="262626"/>
                </a:solidFill>
                <a:latin typeface="Poppins" panose="00000500000000000000" pitchFamily="2" charset="-18"/>
              </a:rPr>
              <a:t>
</a:t>
            </a:r>
            <a:r>
              <a:rPr lang="pl-PL" sz="1600" dirty="0" err="1">
                <a:solidFill>
                  <a:srgbClr val="262626"/>
                </a:solidFill>
                <a:latin typeface="Poppins" panose="00000500000000000000" pitchFamily="2" charset="-18"/>
              </a:rPr>
              <a:t>Classifier.fit</a:t>
            </a:r>
            <a:r>
              <a:rPr lang="pl-PL" sz="1600" dirty="0">
                <a:solidFill>
                  <a:srgbClr val="262626"/>
                </a:solidFill>
                <a:latin typeface="Poppins" panose="00000500000000000000" pitchFamily="2" charset="-18"/>
              </a:rPr>
              <a:t>(</a:t>
            </a:r>
            <a:r>
              <a:rPr lang="pl-PL" sz="1600" dirty="0" err="1">
                <a:solidFill>
                  <a:srgbClr val="262626"/>
                </a:solidFill>
                <a:latin typeface="Poppins" panose="00000500000000000000" pitchFamily="2" charset="-18"/>
              </a:rPr>
              <a:t>X_train</a:t>
            </a:r>
            <a:r>
              <a:rPr lang="pl-PL" sz="1600" dirty="0">
                <a:solidFill>
                  <a:srgbClr val="262626"/>
                </a:solidFill>
                <a:latin typeface="Poppins" panose="00000500000000000000" pitchFamily="2" charset="-18"/>
              </a:rPr>
              <a:t>, </a:t>
            </a:r>
            <a:r>
              <a:rPr lang="pl-PL" sz="1600" dirty="0" err="1">
                <a:solidFill>
                  <a:srgbClr val="262626"/>
                </a:solidFill>
                <a:latin typeface="Poppins" panose="00000500000000000000" pitchFamily="2" charset="-18"/>
              </a:rPr>
              <a:t>y_train</a:t>
            </a:r>
            <a:r>
              <a:rPr lang="pl-PL" sz="1600" dirty="0">
                <a:solidFill>
                  <a:srgbClr val="262626"/>
                </a:solidFill>
                <a:latin typeface="Poppins" panose="00000500000000000000" pitchFamily="2" charset="-18"/>
              </a:rPr>
              <a:t>) dopasowuje algorytm SVM do zestawu treningowego </a:t>
            </a:r>
            <a:r>
              <a:rPr lang="pl-PL" sz="1600" dirty="0" err="1">
                <a:solidFill>
                  <a:srgbClr val="262626"/>
                </a:solidFill>
                <a:latin typeface="Poppins" panose="00000500000000000000" pitchFamily="2" charset="-18"/>
              </a:rPr>
              <a:t>X_train</a:t>
            </a:r>
            <a:r>
              <a:rPr lang="pl-PL" sz="1600" dirty="0">
                <a:solidFill>
                  <a:srgbClr val="262626"/>
                </a:solidFill>
                <a:latin typeface="Poppins" panose="00000500000000000000" pitchFamily="2" charset="-18"/>
              </a:rPr>
              <a:t> i </a:t>
            </a:r>
            <a:r>
              <a:rPr lang="pl-PL" sz="1600" dirty="0" err="1">
                <a:solidFill>
                  <a:srgbClr val="262626"/>
                </a:solidFill>
                <a:latin typeface="Poppins" panose="00000500000000000000" pitchFamily="2" charset="-18"/>
              </a:rPr>
              <a:t>y_train</a:t>
            </a:r>
            <a:r>
              <a:rPr lang="pl-PL" sz="1600" dirty="0">
                <a:solidFill>
                  <a:srgbClr val="262626"/>
                </a:solidFill>
                <a:latin typeface="Poppins" panose="00000500000000000000" pitchFamily="2" charset="-18"/>
              </a:rPr>
              <a:t>.
</a:t>
            </a:r>
            <a:endParaRPr lang="en-GB" sz="1600" b="0" i="0" dirty="0">
              <a:solidFill>
                <a:srgbClr val="262626"/>
              </a:solidFill>
              <a:effectLst/>
              <a:latin typeface="Poppins" panose="00000500000000000000" pitchFamily="2" charset="-18"/>
            </a:endParaRPr>
          </a:p>
        </p:txBody>
      </p:sp>
      <p:cxnSp>
        <p:nvCxnSpPr>
          <p:cNvPr id="4" name="Łącznik prosty ze strzałką 3">
            <a:extLst>
              <a:ext uri="{FF2B5EF4-FFF2-40B4-BE49-F238E27FC236}">
                <a16:creationId xmlns:a16="http://schemas.microsoft.com/office/drawing/2014/main" id="{3781CAA9-AE1F-1C9E-774D-E5684970CCCE}"/>
              </a:ext>
            </a:extLst>
          </p:cNvPr>
          <p:cNvCxnSpPr>
            <a:cxnSpLocks/>
          </p:cNvCxnSpPr>
          <p:nvPr/>
        </p:nvCxnSpPr>
        <p:spPr>
          <a:xfrm flipH="1" flipV="1">
            <a:off x="8842342" y="4572000"/>
            <a:ext cx="692183" cy="97096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ole tekstowe 5">
            <a:extLst>
              <a:ext uri="{FF2B5EF4-FFF2-40B4-BE49-F238E27FC236}">
                <a16:creationId xmlns:a16="http://schemas.microsoft.com/office/drawing/2014/main" id="{362098F5-EA39-5BA7-FCD2-2CCFF6B8FE3C}"/>
              </a:ext>
            </a:extLst>
          </p:cNvPr>
          <p:cNvSpPr txBox="1"/>
          <p:nvPr/>
        </p:nvSpPr>
        <p:spPr>
          <a:xfrm>
            <a:off x="9106450" y="5671385"/>
            <a:ext cx="2807798" cy="7386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l-PL" sz="1400" i="1" dirty="0" err="1"/>
              <a:t>Note</a:t>
            </a:r>
            <a:r>
              <a:rPr lang="pl-PL" sz="1400" i="1" dirty="0"/>
              <a:t>: Pamiętaj, że masz wykonać model dla wszystkich 4 rodzajów </a:t>
            </a:r>
            <a:r>
              <a:rPr lang="pl-PL" sz="1400" i="1" dirty="0" err="1"/>
              <a:t>kerneli</a:t>
            </a:r>
            <a:r>
              <a:rPr lang="pl-PL" sz="1400" i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40179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B576B0C0-42D1-4529-AED2-1951906DD2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7244" y="72428"/>
            <a:ext cx="6317512" cy="6785572"/>
          </a:xfrm>
          <a:prstGeom prst="rect">
            <a:avLst/>
          </a:prstGeo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66C9E9F5-AEF8-4167-AF9F-375EB93FB740}"/>
              </a:ext>
            </a:extLst>
          </p:cNvPr>
          <p:cNvSpPr txBox="1"/>
          <p:nvPr/>
        </p:nvSpPr>
        <p:spPr>
          <a:xfrm>
            <a:off x="2846670" y="0"/>
            <a:ext cx="7791151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fontAlgn="base"/>
            <a:r>
              <a:rPr lang="pl-PL" b="1" dirty="0">
                <a:latin typeface="Poppins" panose="00000500000000000000" pitchFamily="2" charset="-18"/>
              </a:rPr>
              <a:t>6. Przewiduj wyniki zestawu testowego 
</a:t>
            </a:r>
            <a:endParaRPr lang="en-GB" b="0" i="0" dirty="0">
              <a:effectLst/>
              <a:latin typeface="Poppins" panose="00000500000000000000" pitchFamily="2" charset="-18"/>
            </a:endParaRP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8BCA4555-2E60-48FF-8D4D-DBCAFDBEF90B}"/>
              </a:ext>
            </a:extLst>
          </p:cNvPr>
          <p:cNvSpPr txBox="1"/>
          <p:nvPr/>
        </p:nvSpPr>
        <p:spPr>
          <a:xfrm>
            <a:off x="2937244" y="1399757"/>
            <a:ext cx="6097604" cy="83099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pl-PL" sz="1600" dirty="0">
                <a:solidFill>
                  <a:srgbClr val="262626"/>
                </a:solidFill>
                <a:latin typeface="Poppins" panose="00000500000000000000" pitchFamily="2" charset="-18"/>
              </a:rPr>
              <a:t>Kiedy uruchomisz ten wiersz kodu, otrzymasz </a:t>
            </a:r>
            <a:r>
              <a:rPr lang="pl-PL" sz="1600" dirty="0" err="1">
                <a:solidFill>
                  <a:srgbClr val="262626"/>
                </a:solidFill>
                <a:latin typeface="Poppins" panose="00000500000000000000" pitchFamily="2" charset="-18"/>
              </a:rPr>
              <a:t>y_pred</a:t>
            </a:r>
            <a:r>
              <a:rPr lang="pl-PL" sz="1600" dirty="0">
                <a:solidFill>
                  <a:srgbClr val="262626"/>
                </a:solidFill>
                <a:latin typeface="Poppins" panose="00000500000000000000" pitchFamily="2" charset="-18"/>
              </a:rPr>
              <a:t>, coś w tym stylu-
</a:t>
            </a:r>
            <a:endParaRPr lang="en-GB" sz="1600" dirty="0"/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2D01AC42-19A7-4D7B-B0B9-185589BDD576}"/>
              </a:ext>
            </a:extLst>
          </p:cNvPr>
          <p:cNvSpPr txBox="1"/>
          <p:nvPr/>
        </p:nvSpPr>
        <p:spPr>
          <a:xfrm>
            <a:off x="2937244" y="5780782"/>
            <a:ext cx="6097604" cy="107721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endParaRPr lang="pl-PL" sz="1600" dirty="0"/>
          </a:p>
          <a:p>
            <a:endParaRPr lang="pl-PL" sz="1600" dirty="0"/>
          </a:p>
          <a:p>
            <a:endParaRPr lang="pl-PL" sz="1600" dirty="0"/>
          </a:p>
          <a:p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4091391890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6F9E7E6CEFA3D643B2100676394917DF" ma:contentTypeVersion="11" ma:contentTypeDescription="Utwórz nowy dokument." ma:contentTypeScope="" ma:versionID="cfa2a2e6a7514e1a79175c60f0053ff8">
  <xsd:schema xmlns:xsd="http://www.w3.org/2001/XMLSchema" xmlns:xs="http://www.w3.org/2001/XMLSchema" xmlns:p="http://schemas.microsoft.com/office/2006/metadata/properties" xmlns:ns2="6483fde8-05af-4e79-a182-00a74c0c76cb" xmlns:ns3="7720a580-626e-4edf-8c97-61a459fde087" targetNamespace="http://schemas.microsoft.com/office/2006/metadata/properties" ma:root="true" ma:fieldsID="3e6c6b145626c43b5895b305aa380d35" ns2:_="" ns3:_="">
    <xsd:import namespace="6483fde8-05af-4e79-a182-00a74c0c76cb"/>
    <xsd:import namespace="7720a580-626e-4edf-8c97-61a459fde08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83fde8-05af-4e79-a182-00a74c0c76c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Tagi obrazów" ma:readOnly="false" ma:fieldId="{5cf76f15-5ced-4ddc-b409-7134ff3c332f}" ma:taxonomyMulti="true" ma:sspId="99f285bf-9bc8-44af-a2ef-b39ca4f7dad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20a580-626e-4edf-8c97-61a459fde087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857284c7-c8ac-4b46-bb93-2661cb45bc43}" ma:internalName="TaxCatchAll" ma:showField="CatchAllData" ma:web="7720a580-626e-4edf-8c97-61a459fde08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zawartości"/>
        <xsd:element ref="dc:title" minOccurs="0" maxOccurs="1" ma:index="4" ma:displayName="Tytu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7720a580-626e-4edf-8c97-61a459fde087" xsi:nil="true"/>
    <lcf76f155ced4ddcb4097134ff3c332f xmlns="6483fde8-05af-4e79-a182-00a74c0c76cb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1E459CB7-6939-45B5-BA06-8548C0C009ED}"/>
</file>

<file path=customXml/itemProps2.xml><?xml version="1.0" encoding="utf-8"?>
<ds:datastoreItem xmlns:ds="http://schemas.openxmlformats.org/officeDocument/2006/customXml" ds:itemID="{DA43B5A4-835E-4E15-AD56-BA6935B24E43}"/>
</file>

<file path=customXml/itemProps3.xml><?xml version="1.0" encoding="utf-8"?>
<ds:datastoreItem xmlns:ds="http://schemas.openxmlformats.org/officeDocument/2006/customXml" ds:itemID="{8116629B-5723-4884-B073-81A3989493A6}"/>
</file>

<file path=docProps/app.xml><?xml version="1.0" encoding="utf-8"?>
<Properties xmlns="http://schemas.openxmlformats.org/officeDocument/2006/extended-properties" xmlns:vt="http://schemas.openxmlformats.org/officeDocument/2006/docPropsVTypes">
  <TotalTime>584</TotalTime>
  <Words>1159</Words>
  <Application>Microsoft Office PowerPoint</Application>
  <PresentationFormat>Panoramiczny</PresentationFormat>
  <Paragraphs>83</Paragraphs>
  <Slides>13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Poppins</vt:lpstr>
      <vt:lpstr>Motyw pakietu Office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Marek Kruk</dc:creator>
  <cp:lastModifiedBy>Aleksandra Weiss</cp:lastModifiedBy>
  <cp:revision>25</cp:revision>
  <dcterms:created xsi:type="dcterms:W3CDTF">2021-04-16T08:11:11Z</dcterms:created>
  <dcterms:modified xsi:type="dcterms:W3CDTF">2024-04-24T10:21:38Z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0x0101006F9E7E6CEFA3D643B2100676394917DF</vt:lpwstr>
  </property>
</Properties>
</file>