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639278-B751-42C6-B392-C437F28D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03554A3-559C-4BC4-84D8-2B699219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106D70-9D5E-4918-939C-D39EF9F8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6A9C04-D960-4FDD-8295-2A8ABA20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C91363-DDF3-42D4-B699-BE58CB58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327889-A259-43AE-ADB5-3944CEFE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C2AC0B2-18A3-4353-8354-44BCCF76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D37EB2-21CA-485D-89BF-DD486EB5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D7636E-44EA-4BAB-8CBC-A92EDBF1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AD7EB4-EA69-42DA-8252-EBD15C93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BA2BAE7-3900-4501-A0C4-EDB888965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8E699E-67CD-441A-B0A1-AB9E13A7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2F91C2-24B3-4224-928F-042738C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043911-DFB0-43B0-B0BB-2CDBF351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A27AD5-7D03-484E-90A5-9DCF9A1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69C7D-1EF3-4C0C-970B-E7A0C9D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4E18D-0483-485B-A06C-7BC41AEC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DF5565-E7C3-4A03-9157-C14449AA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3270D4-8838-422B-BD19-57E25F68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4BA9AD-F59E-4E15-9657-799D8FDE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3BD689-FFBA-435F-A4C5-31311AE5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6F0913-352D-4E8F-83E4-0A8FE6BA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39D8CD-421C-4D31-8078-15FB35E9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70115-37C8-42E6-8889-F0EE5FD3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07147F-360A-47EB-B79F-FAFD21F6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25E28E-7C40-438D-B988-F9E71C77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9CDFB-687F-4831-A45F-3A3F84640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47D088-A6AB-4E69-8C1A-378867ED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522898-FF19-42E8-A600-1186E68B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8BB83F-747D-4E58-8F2D-B329059B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F2C5DA6-F590-4438-98D0-031ACEE6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5EDCD-9DC7-430A-B314-F732A1FB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CFBB47-E670-4B74-B1CF-EE02327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F30097-36B1-4FEA-BC8E-80F4731FD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AF87D84-19D3-4005-B12D-35F1A64F9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D279C12-EC7F-49B5-A804-C9A081CE3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1D38AEF-1E64-40BB-932D-C7843BAD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14391E6-E666-426B-BDE7-75981075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C192C0-C191-4D6C-938F-4F50FF0D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BF457-0600-4AE7-B27F-E6CD5DB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BF9D2F7-7285-4B83-98FF-77BDE682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5AF9EB-C2A2-4F13-AD93-3EAE8C14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79D994D-6B15-4FB5-8406-7DB75C9D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462A01-834B-4194-87E3-CDCA7ED2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01AEB9-CC88-43FE-97A0-8CC58E2F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5234B6-AB44-49A6-8735-97F6E9D9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213562-4A54-450B-A049-2D710DB6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51B3A-2611-4764-923B-029CF8C7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E22D98C-8069-4EF4-AF71-832D065A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10A3E6-0C27-4D5C-BB72-3E9DD564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0D8244-0C37-440F-96FB-FA86AB01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82D9D1-1638-486B-8DF3-E671FF5B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19A43-27AE-4C00-A2A8-3B38175B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2E371AB-2731-42EB-A02E-41C4EB810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BD6B7B-B84F-47B3-AAD4-F71F8ADA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140782-31AF-4BB0-AE13-99EC72F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711784-AD38-4D92-A469-BC4C349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891185-1690-4815-93C2-105F575A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E6B9D8C-39C9-4344-B456-45455B1D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9E1169-BE00-4212-8945-465B8C3B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40E7A9-3FAB-46F9-B5CC-64737CC8B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5B78-0663-4C48-B0C1-56E2FBC67F0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221CFA-918C-43E5-877E-A0C03FFB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E7925B-ADCE-454A-B822-63448E35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2985-3C04-4F65-A3A6-16A357D6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852476" y="1579637"/>
            <a:ext cx="7642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„Celem kursu jest zapoznanie studenta z obecnie szeroko stosowanymi narzędziami Data Science oraz nauczenie studentów, jak wybrać narzędzie w celu badania danych i wstępnego wykorzystania wybranych programów komputerowych dedykowanych zaawansowanym technikom nauki o danych."
SYLABUS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2455817" y="3200401"/>
            <a:ext cx="7045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</a:t>
            </a:r>
            <a:r>
              <a:rPr lang="pl-PL" b="1" dirty="0" err="1"/>
              <a:t>arsztat</a:t>
            </a:r>
            <a:r>
              <a:rPr lang="en-US" dirty="0"/>
              <a:t>: stat</a:t>
            </a:r>
            <a:r>
              <a:rPr lang="pl-PL" dirty="0" err="1"/>
              <a:t>ystyka</a:t>
            </a:r>
            <a:r>
              <a:rPr lang="en-US" dirty="0"/>
              <a:t>, </a:t>
            </a:r>
            <a:r>
              <a:rPr lang="pl-PL" dirty="0"/>
              <a:t>uczenie maszynowe</a:t>
            </a:r>
            <a:r>
              <a:rPr lang="en-US" dirty="0"/>
              <a:t>, </a:t>
            </a:r>
            <a:r>
              <a:rPr lang="pl-PL" dirty="0"/>
              <a:t>sieci neuronowe</a:t>
            </a:r>
            <a:endParaRPr lang="en-US" dirty="0"/>
          </a:p>
          <a:p>
            <a:endParaRPr lang="en-US" dirty="0"/>
          </a:p>
          <a:p>
            <a:r>
              <a:rPr lang="pl-PL" b="1" dirty="0"/>
              <a:t>Narzędzia</a:t>
            </a:r>
            <a:r>
              <a:rPr lang="en-US" dirty="0"/>
              <a:t>: </a:t>
            </a:r>
            <a:r>
              <a:rPr lang="pl-PL" dirty="0"/>
              <a:t>języki programowania, platformy, programy, biblioteki, pakiety</a:t>
            </a:r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2346959" y="4529522"/>
            <a:ext cx="7572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Ćwiczenia z programami </a:t>
            </a:r>
            <a:r>
              <a:rPr lang="pl-PL" b="1" dirty="0"/>
              <a:t>STATISTICA i MATLAB </a:t>
            </a:r>
            <a:r>
              <a:rPr lang="pl-PL" dirty="0"/>
              <a:t>obejmowałyby nabycie umiejętności korzystania z funkcji tych programów do celów Data Science.
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2233747" y="5448112"/>
            <a:ext cx="8582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Ćwiczenia z pakietami </a:t>
            </a:r>
            <a:r>
              <a:rPr lang="pl-PL"/>
              <a:t>w językach </a:t>
            </a:r>
            <a:r>
              <a:rPr lang="pl-PL" b="1"/>
              <a:t>Python</a:t>
            </a:r>
            <a:r>
              <a:rPr lang="pl-PL" b="1" dirty="0"/>
              <a:t> i R </a:t>
            </a:r>
            <a:r>
              <a:rPr lang="pl-PL" dirty="0"/>
              <a:t>polegałyby na pisaniu kodu z gotowych skryptów - z wyjaśnieniami, komentarzami do każdego kroku i użytymi znakami lub modułami. Ten rodzaj metody nauczania „odgórnie” miałby również na celu zapoznanie się z kodami języków </a:t>
            </a:r>
            <a:r>
              <a:rPr lang="pl-PL" dirty="0" err="1"/>
              <a:t>Python</a:t>
            </a:r>
            <a:r>
              <a:rPr lang="pl-PL" dirty="0"/>
              <a:t> i R przed ich systematycznym nauczaniem.
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542903" y="182880"/>
            <a:ext cx="695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pl-PL" sz="4000" b="1" dirty="0">
                <a:solidFill>
                  <a:srgbClr val="FF0000"/>
                </a:solidFill>
              </a:rPr>
              <a:t>Warsztat Badacza Danych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857897" y="902784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Dr</a:t>
            </a:r>
            <a:r>
              <a:rPr lang="en-US" i="1" dirty="0"/>
              <a:t> hab. Marek Kruk, prof. UWM</a:t>
            </a:r>
          </a:p>
        </p:txBody>
      </p:sp>
    </p:spTree>
    <p:extLst>
      <p:ext uri="{BB962C8B-B14F-4D97-AF65-F5344CB8AC3E}">
        <p14:creationId xmlns:p14="http://schemas.microsoft.com/office/powerpoint/2010/main" val="12232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0859D71-E360-4D8F-B624-F293C5E7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54947"/>
              </p:ext>
            </p:extLst>
          </p:nvPr>
        </p:nvGraphicFramePr>
        <p:xfrm>
          <a:off x="1417812" y="81482"/>
          <a:ext cx="10727506" cy="593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45">
                  <a:extLst>
                    <a:ext uri="{9D8B030D-6E8A-4147-A177-3AD203B41FA5}">
                      <a16:colId xmlns:a16="http://schemas.microsoft.com/office/drawing/2014/main" val="782866260"/>
                    </a:ext>
                  </a:extLst>
                </a:gridCol>
                <a:gridCol w="3914748">
                  <a:extLst>
                    <a:ext uri="{9D8B030D-6E8A-4147-A177-3AD203B41FA5}">
                      <a16:colId xmlns:a16="http://schemas.microsoft.com/office/drawing/2014/main" val="453339368"/>
                    </a:ext>
                  </a:extLst>
                </a:gridCol>
                <a:gridCol w="642558">
                  <a:extLst>
                    <a:ext uri="{9D8B030D-6E8A-4147-A177-3AD203B41FA5}">
                      <a16:colId xmlns:a16="http://schemas.microsoft.com/office/drawing/2014/main" val="728834774"/>
                    </a:ext>
                  </a:extLst>
                </a:gridCol>
                <a:gridCol w="4282289">
                  <a:extLst>
                    <a:ext uri="{9D8B030D-6E8A-4147-A177-3AD203B41FA5}">
                      <a16:colId xmlns:a16="http://schemas.microsoft.com/office/drawing/2014/main" val="3451609893"/>
                    </a:ext>
                  </a:extLst>
                </a:gridCol>
                <a:gridCol w="774166">
                  <a:extLst>
                    <a:ext uri="{9D8B030D-6E8A-4147-A177-3AD203B41FA5}">
                      <a16:colId xmlns:a16="http://schemas.microsoft.com/office/drawing/2014/main" val="1647488074"/>
                    </a:ext>
                  </a:extLst>
                </a:gridCol>
              </a:tblGrid>
              <a:tr h="416309">
                <a:tc>
                  <a:txBody>
                    <a:bodyPr/>
                    <a:lstStyle/>
                    <a:p>
                      <a:r>
                        <a:rPr lang="pl-PL" dirty="0"/>
                        <a:t>Tydzień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Wykłady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i="1" dirty="0"/>
                        <a:t>Godz.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Ćwiczenia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Godz.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82886"/>
                  </a:ext>
                </a:extLst>
              </a:tr>
              <a:tr h="37134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1 Wprowadzenie do data science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 Typy modelowania i danych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</a:p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Wstęp do ćw., dane i narzędzia do pracy,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Anaconda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, Jupiter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Notbook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l-PL" sz="1600" dirty="0"/>
                        <a:t>– wprowadzenie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13481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3 Typy regresji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Regresja liniowa 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) </a:t>
                      </a: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– demo i praca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5211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/>
                        <a:t>4  Inne matematyczne </a:t>
                      </a:r>
                      <a:r>
                        <a:rPr lang="pl-PL" sz="1600" dirty="0"/>
                        <a:t>podstawy d.s.,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Regresja logistyczna 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>
                          <a:solidFill>
                            <a:srgbClr val="C00000"/>
                          </a:solidFill>
                        </a:rPr>
                        <a:t>) </a:t>
                      </a: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– demo i praca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90179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5 Redukcja wielowymiarowości (PCA, LDA)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PCA (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en-US" sz="1600" dirty="0"/>
                        <a:t>)</a:t>
                      </a:r>
                      <a:r>
                        <a:rPr lang="pl-PL" sz="1600" dirty="0"/>
                        <a:t> –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11395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6 </a:t>
                      </a: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K-NN i SVM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LDA (</a:t>
                      </a:r>
                      <a:r>
                        <a:rPr lang="pl-PL" sz="1600" dirty="0" err="1">
                          <a:solidFill>
                            <a:srgbClr val="FF0000"/>
                          </a:solidFill>
                        </a:rPr>
                        <a:t>Python</a:t>
                      </a:r>
                      <a:r>
                        <a:rPr lang="pl-PL" sz="1600" dirty="0"/>
                        <a:t>) –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48774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Koncepcja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Bayes</a:t>
                      </a:r>
                      <a:r>
                        <a:rPr kumimoji="0" lang="pl-P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’a w d. s.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K-NN w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/>
                        <a:t> –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37810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FF0000"/>
                          </a:solidFill>
                        </a:rPr>
                        <a:t>8 Kolokwium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SVM </a:t>
                      </a:r>
                      <a:r>
                        <a:rPr lang="pl-PL" sz="1600" dirty="0"/>
                        <a:t>dla 2 klas w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/>
                        <a:t> –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64386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</a:t>
                      </a:r>
                      <a:r>
                        <a:rPr lang="pl-PL" sz="1600" dirty="0"/>
                        <a:t> Miary oceny modelu - regresja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SVM dla </a:t>
                      </a:r>
                      <a:r>
                        <a:rPr lang="pl-PL" sz="1600" dirty="0" err="1"/>
                        <a:t>multiclass</a:t>
                      </a:r>
                      <a:r>
                        <a:rPr lang="pl-PL" sz="1600" dirty="0"/>
                        <a:t> w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/>
                        <a:t> –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4065"/>
                  </a:ext>
                </a:extLst>
              </a:tr>
              <a:tr h="35498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/>
                        <a:t>Miary oceny modelu – </a:t>
                      </a:r>
                      <a:r>
                        <a:rPr lang="pl-PL" sz="1600" dirty="0" err="1"/>
                        <a:t>klasyf</a:t>
                      </a:r>
                      <a:r>
                        <a:rPr lang="pl-PL" sz="1600" dirty="0"/>
                        <a:t>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SVM dla </a:t>
                      </a:r>
                      <a:r>
                        <a:rPr lang="pl-PL" sz="1600" dirty="0" err="1"/>
                        <a:t>multiclass</a:t>
                      </a:r>
                      <a:r>
                        <a:rPr lang="pl-PL" sz="1600" dirty="0"/>
                        <a:t> w </a:t>
                      </a:r>
                      <a:r>
                        <a:rPr lang="pl-PL" sz="1600" b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pl-PL" sz="1600" b="0">
                          <a:solidFill>
                            <a:srgbClr val="C00000"/>
                          </a:solidFill>
                        </a:rPr>
                        <a:t> (Jup</a:t>
                      </a:r>
                      <a:r>
                        <a:rPr lang="pl-PL" sz="1600" b="0" dirty="0">
                          <a:solidFill>
                            <a:srgbClr val="C00000"/>
                          </a:solidFill>
                        </a:rPr>
                        <a:t>. Not.)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– demo i praca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5499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r>
                        <a:rPr lang="pl-PL" sz="1600" dirty="0"/>
                        <a:t>1 </a:t>
                      </a:r>
                      <a:r>
                        <a:rPr lang="en-US" sz="1600" dirty="0"/>
                        <a:t>D</a:t>
                      </a:r>
                      <a:r>
                        <a:rPr lang="pl-PL" sz="1600" dirty="0" err="1"/>
                        <a:t>rzewa</a:t>
                      </a:r>
                      <a:r>
                        <a:rPr lang="pl-PL" sz="1600" dirty="0"/>
                        <a:t> decyzyjne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Naïve Bayes </a:t>
                      </a:r>
                      <a:r>
                        <a:rPr lang="pl-PL" sz="1600" dirty="0"/>
                        <a:t>w 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en-US" sz="1600" dirty="0"/>
                        <a:t>– demo + </a:t>
                      </a:r>
                      <a:r>
                        <a:rPr lang="pl-PL" sz="1600" dirty="0"/>
                        <a:t>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76893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12 Losowy Las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Drzewa Decyzyjne (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/>
                        <a:t>)-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4151"/>
                  </a:ext>
                </a:extLst>
              </a:tr>
              <a:tr h="3747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Losowy Las (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/>
                        <a:t>)  - demo i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3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83415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r>
                        <a:rPr lang="pl-PL" sz="1600" dirty="0"/>
                        <a:t>3 Wstęp do sieci neuronowych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Losowy las (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pl-PL" sz="1600" dirty="0"/>
                        <a:t>) - praca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43363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14 Wstęp do sieci neuronowych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 (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Matlab</a:t>
                      </a:r>
                      <a:r>
                        <a:rPr lang="en-US" sz="1600" dirty="0"/>
                        <a:t>) – demo</a:t>
                      </a:r>
                      <a:r>
                        <a:rPr lang="pl-PL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08186"/>
                  </a:ext>
                </a:extLst>
              </a:tr>
              <a:tr h="3403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pl-PL" sz="1600" dirty="0">
                          <a:solidFill>
                            <a:srgbClr val="FF0000"/>
                          </a:solidFill>
                        </a:rPr>
                        <a:t> Kolokwium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pl-PL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 </a:t>
                      </a:r>
                      <a:r>
                        <a:rPr lang="pl-PL" sz="1600" dirty="0"/>
                        <a:t>(</a:t>
                      </a:r>
                      <a:r>
                        <a:rPr lang="pl-PL" sz="1600" dirty="0" err="1">
                          <a:solidFill>
                            <a:srgbClr val="C00000"/>
                          </a:solidFill>
                        </a:rPr>
                        <a:t>Matlab</a:t>
                      </a:r>
                      <a:r>
                        <a:rPr lang="pl-PL" sz="1600" dirty="0"/>
                        <a:t>) </a:t>
                      </a:r>
                      <a:r>
                        <a:rPr lang="en-US" sz="1600" dirty="0"/>
                        <a:t>– </a:t>
                      </a:r>
                      <a:r>
                        <a:rPr lang="pl-PL" sz="1600" dirty="0"/>
                        <a:t>praca</a:t>
                      </a:r>
                      <a:r>
                        <a:rPr lang="en-US" sz="16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i="1" dirty="0"/>
                        <a:t>2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42958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1AC31F3A-F70D-40AE-8D1C-520BC01FA9C0}"/>
              </a:ext>
            </a:extLst>
          </p:cNvPr>
          <p:cNvSpPr txBox="1"/>
          <p:nvPr/>
        </p:nvSpPr>
        <p:spPr>
          <a:xfrm>
            <a:off x="88366" y="241614"/>
            <a:ext cx="129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Warsztat Badacza danych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pl-PL" sz="2000" b="1" dirty="0" err="1">
                <a:solidFill>
                  <a:srgbClr val="FF0000"/>
                </a:solidFill>
              </a:rPr>
              <a:t>harmono</a:t>
            </a:r>
            <a:r>
              <a:rPr lang="pl-PL" sz="2000" b="1" dirty="0">
                <a:solidFill>
                  <a:srgbClr val="FF0000"/>
                </a:solidFill>
              </a:rPr>
              <a:t>-gram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3240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0" ma:contentTypeDescription="Utwórz nowy dokument." ma:contentTypeScope="" ma:versionID="a81f405102913e1167ecd22862ec7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fb9aac25f9b64d69d83117132aa46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27F4E4-2375-43A8-A413-EC71E5F58F7C}"/>
</file>

<file path=customXml/itemProps2.xml><?xml version="1.0" encoding="utf-8"?>
<ds:datastoreItem xmlns:ds="http://schemas.openxmlformats.org/officeDocument/2006/customXml" ds:itemID="{C6C0B82B-F69E-43B7-9BF7-9EFE05125EED}"/>
</file>

<file path=customXml/itemProps3.xml><?xml version="1.0" encoding="utf-8"?>
<ds:datastoreItem xmlns:ds="http://schemas.openxmlformats.org/officeDocument/2006/customXml" ds:itemID="{E5BCF818-824A-413B-92F8-C5348A62B9E4}"/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421</Words>
  <Application>Microsoft Office PowerPoint</Application>
  <PresentationFormat>Panoramiczny</PresentationFormat>
  <Paragraphs>89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23</cp:revision>
  <dcterms:created xsi:type="dcterms:W3CDTF">2021-02-22T07:32:05Z</dcterms:created>
  <dcterms:modified xsi:type="dcterms:W3CDTF">2023-01-17T08:33:18Z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