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0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4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0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BCFC-B26A-4888-A4DE-5202AF54857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D8C4-1A25-4736-8258-3E6BBDED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4238095" y="126666"/>
            <a:ext cx="1735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NumPy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35130" y="2021121"/>
            <a:ext cx="116956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/>
              <a:t>NumPy</a:t>
            </a:r>
            <a:r>
              <a:rPr lang="pl-PL" b="1" dirty="0"/>
              <a:t> </a:t>
            </a:r>
            <a:r>
              <a:rPr lang="pl-PL" dirty="0"/>
              <a:t>to podstawowy pakiet do obliczeń naukowych w </a:t>
            </a:r>
            <a:r>
              <a:rPr lang="pl-PL" dirty="0" err="1"/>
              <a:t>Pythonie</a:t>
            </a:r>
            <a:r>
              <a:rPr lang="pl-PL" dirty="0"/>
              <a:t>. Zawiera między innymi:
</a:t>
            </a:r>
          </a:p>
          <a:p>
            <a:r>
              <a:rPr lang="pl-PL" dirty="0"/>
              <a:t>potężny N-wymiarowy obiekt tablicowy
</a:t>
            </a:r>
          </a:p>
          <a:p>
            <a:r>
              <a:rPr lang="pl-PL" dirty="0"/>
              <a:t>zaawansowane funkcje (nadawcze)
</a:t>
            </a:r>
          </a:p>
          <a:p>
            <a:r>
              <a:rPr lang="pl-PL" dirty="0"/>
              <a:t>narzędzia do integracji kodu C/C++ i Fortran</a:t>
            </a:r>
          </a:p>
          <a:p>
            <a:r>
              <a:rPr lang="pl-PL" dirty="0"/>
              <a:t>
użyteczne możliwości algebry liniowej, transformaty Fouriera i liczb losowych</a:t>
            </a:r>
          </a:p>
          <a:p>
            <a:r>
              <a:rPr lang="pl-PL" dirty="0"/>
              <a:t>
Oprócz oczywistych zastosowań naukowych, </a:t>
            </a:r>
            <a:r>
              <a:rPr lang="pl-PL" dirty="0" err="1"/>
              <a:t>NumPy</a:t>
            </a:r>
            <a:r>
              <a:rPr lang="pl-PL" dirty="0"/>
              <a:t> może być również używany jako wydajny wielowymiarowy pojemnik danych ogólnych.</a:t>
            </a:r>
          </a:p>
          <a:p>
            <a:r>
              <a:rPr lang="pl-PL" dirty="0"/>
              <a:t>
Można zdefiniować dowolne typy danych. Dzięki temu </a:t>
            </a:r>
            <a:r>
              <a:rPr lang="pl-PL" dirty="0" err="1"/>
              <a:t>NumPy</a:t>
            </a:r>
            <a:r>
              <a:rPr lang="pl-PL" dirty="0"/>
              <a:t> może bezproblemowo i szybko integrować się z szeroką gamą baz danych.
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2" y="491108"/>
            <a:ext cx="2950037" cy="940122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6245589" y="873839"/>
            <a:ext cx="492596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https://numpy.org/doc/1.18/reference/index.html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296575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39932" y="0"/>
            <a:ext cx="1152144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0070C0"/>
                </a:solidFill>
              </a:rPr>
              <a:t>Co to jest </a:t>
            </a:r>
            <a:r>
              <a:rPr lang="pl-PL" sz="2400" b="1" dirty="0" err="1">
                <a:solidFill>
                  <a:srgbClr val="0070C0"/>
                </a:solidFill>
              </a:rPr>
              <a:t>python</a:t>
            </a:r>
            <a:r>
              <a:rPr lang="pl-PL" sz="2400" b="1" dirty="0">
                <a:solidFill>
                  <a:srgbClr val="0070C0"/>
                </a:solidFill>
              </a:rPr>
              <a:t> </a:t>
            </a:r>
            <a:r>
              <a:rPr lang="pl-PL" sz="2400" b="1" dirty="0" err="1">
                <a:solidFill>
                  <a:srgbClr val="0070C0"/>
                </a:solidFill>
              </a:rPr>
              <a:t>numpy</a:t>
            </a:r>
            <a:r>
              <a:rPr lang="pl-PL" sz="2400" b="1" dirty="0">
                <a:solidFill>
                  <a:srgbClr val="0070C0"/>
                </a:solidFill>
              </a:rPr>
              <a:t> </a:t>
            </a:r>
            <a:r>
              <a:rPr lang="pl-PL" sz="2400" b="1" dirty="0" err="1">
                <a:solidFill>
                  <a:srgbClr val="0070C0"/>
                </a:solidFill>
              </a:rPr>
              <a:t>array</a:t>
            </a:r>
            <a:r>
              <a:rPr lang="pl-PL" sz="2400" b="1" dirty="0">
                <a:solidFill>
                  <a:srgbClr val="0070C0"/>
                </a:solidFill>
              </a:rPr>
              <a:t>?
</a:t>
            </a:r>
            <a:endParaRPr lang="en-US" dirty="0"/>
          </a:p>
          <a:p>
            <a:endParaRPr lang="en-US" dirty="0"/>
          </a:p>
          <a:p>
            <a:r>
              <a:rPr lang="pl-PL" dirty="0"/>
              <a:t>Jak sama nazwa wskazuje, tablica </a:t>
            </a:r>
            <a:r>
              <a:rPr lang="pl-PL" dirty="0" err="1"/>
              <a:t>NumPy</a:t>
            </a:r>
            <a:r>
              <a:rPr lang="pl-PL" dirty="0"/>
              <a:t> jest centralną strukturą danych biblioteki </a:t>
            </a:r>
            <a:r>
              <a:rPr lang="pl-PL" dirty="0" err="1"/>
              <a:t>numpy</a:t>
            </a:r>
            <a:r>
              <a:rPr lang="pl-PL" dirty="0"/>
              <a:t>. Nazwa biblioteki jest skrótem od "</a:t>
            </a:r>
            <a:r>
              <a:rPr lang="pl-PL" dirty="0" err="1"/>
              <a:t>Numeric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" lub "</a:t>
            </a:r>
            <a:r>
              <a:rPr lang="pl-PL" dirty="0" err="1"/>
              <a:t>Numerical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".
</a:t>
            </a:r>
            <a:endParaRPr lang="en-US" b="1" dirty="0"/>
          </a:p>
          <a:p>
            <a:r>
              <a:rPr lang="pl-PL" dirty="0"/>
              <a:t>Innymi słowy, </a:t>
            </a:r>
            <a:r>
              <a:rPr lang="pl-PL" dirty="0" err="1"/>
              <a:t>NumPy</a:t>
            </a:r>
            <a:r>
              <a:rPr lang="pl-PL" dirty="0"/>
              <a:t> to biblioteka </a:t>
            </a:r>
            <a:r>
              <a:rPr lang="pl-PL" dirty="0" err="1"/>
              <a:t>Pythona</a:t>
            </a:r>
            <a:r>
              <a:rPr lang="pl-PL" dirty="0"/>
              <a:t>, która jest podstawową biblioteką do obliczeń naukowych w </a:t>
            </a:r>
            <a:r>
              <a:rPr lang="pl-PL" dirty="0" err="1"/>
              <a:t>Pythonie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 Zawiera zbiór narzędzi i technik, które można wykorzystać do rozwiązywania na komputerze matematycznych modeli problemów w nauce i inżynierii. </a:t>
            </a:r>
          </a:p>
          <a:p>
            <a:endParaRPr lang="pl-PL" dirty="0"/>
          </a:p>
          <a:p>
            <a:r>
              <a:rPr lang="pl-PL" dirty="0"/>
              <a:t>Jednym z tych narzędzi jest wysokowydajny wielowymiarowy obiekt tablicowy (</a:t>
            </a:r>
            <a:r>
              <a:rPr lang="pl-PL" dirty="0" err="1"/>
              <a:t>array</a:t>
            </a:r>
            <a:r>
              <a:rPr lang="pl-PL" dirty="0"/>
              <a:t>), który jest potężną strukturą danych do wydajnego obliczania tablic i macierzy. Aby pracować z tymi tablicami, istnieje ogromna liczba funkcji matematycznych wysokiego poziomu działających na tych macierzach i tablicach.
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" y="4584109"/>
            <a:ext cx="7600950" cy="1800225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7829006" y="4339650"/>
            <a:ext cx="3779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Tablica (</a:t>
            </a:r>
            <a:r>
              <a:rPr lang="pl-PL" sz="1600" b="1" dirty="0" err="1"/>
              <a:t>array</a:t>
            </a:r>
            <a:r>
              <a:rPr lang="pl-PL" sz="1600" b="1" dirty="0"/>
              <a:t>), którą widzisz powyżej, jest, jak już sugerowała jej nazwa, tablicą 2-wymiarową: masz wiersze i kolumny. Wiersze są oznaczone jako "oś 0", podczas gdy kolumny są "osią 1". Liczba osi wzrasta odpowiednio do liczby wymiarów: w tablicach 3-W będziesz mieć dodatkową "oś 2".
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39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7" y="243686"/>
            <a:ext cx="1126672" cy="118926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164183" y="428352"/>
            <a:ext cx="3248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solidFill>
                  <a:srgbClr val="FF0000"/>
                </a:solidFill>
              </a:rPr>
              <a:t>SciPy 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801745" y="1680032"/>
            <a:ext cx="11155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/>
              <a:t>SciPy</a:t>
            </a:r>
            <a:r>
              <a:rPr lang="pl-PL" b="1" dirty="0"/>
              <a:t> to zbiór algorytmów matematycznych i funkcji  zbudowanych na rozszerzeniu </a:t>
            </a:r>
            <a:r>
              <a:rPr lang="pl-PL" b="1" dirty="0" err="1"/>
              <a:t>NumPy</a:t>
            </a:r>
            <a:r>
              <a:rPr lang="pl-PL" b="1" dirty="0"/>
              <a:t> </a:t>
            </a:r>
            <a:r>
              <a:rPr lang="pl-PL" b="1" dirty="0" err="1"/>
              <a:t>Pythona</a:t>
            </a:r>
            <a:r>
              <a:rPr lang="pl-PL" b="1" dirty="0"/>
              <a:t>.
</a:t>
            </a:r>
          </a:p>
          <a:p>
            <a:r>
              <a:rPr lang="pl-PL" dirty="0"/>
              <a:t>Dodaje znaczną moc do interaktywnej sesji </a:t>
            </a:r>
            <a:r>
              <a:rPr lang="pl-PL" dirty="0" err="1"/>
              <a:t>Pythona</a:t>
            </a:r>
            <a:r>
              <a:rPr lang="pl-PL" dirty="0"/>
              <a:t>, zapewniając użytkownikowi polecenia i </a:t>
            </a:r>
            <a:r>
              <a:rPr lang="pl-PL" b="1" dirty="0"/>
              <a:t>klasy wysokiego poziomu do manipulowania i wizualizacji danych.</a:t>
            </a:r>
            <a:r>
              <a:rPr lang="pl-PL" dirty="0"/>
              <a:t> Dzięki </a:t>
            </a:r>
            <a:r>
              <a:rPr lang="pl-PL" dirty="0" err="1"/>
              <a:t>SciPy</a:t>
            </a:r>
            <a:r>
              <a:rPr lang="pl-PL" dirty="0"/>
              <a:t> interaktywna sesja </a:t>
            </a:r>
            <a:r>
              <a:rPr lang="pl-PL" dirty="0" err="1"/>
              <a:t>Pythona</a:t>
            </a:r>
            <a:r>
              <a:rPr lang="pl-PL" dirty="0"/>
              <a:t> staje się środowiskiem przetwarzania danych i prototypowania systemu rywalizującym z systemami, takimi jak MATLAB, IDL, </a:t>
            </a:r>
            <a:r>
              <a:rPr lang="pl-PL" dirty="0" err="1"/>
              <a:t>Octave</a:t>
            </a:r>
            <a:r>
              <a:rPr lang="pl-PL" dirty="0"/>
              <a:t>, R-Lab i </a:t>
            </a:r>
            <a:r>
              <a:rPr lang="pl-PL" dirty="0" err="1"/>
              <a:t>SciLab</a:t>
            </a:r>
            <a:r>
              <a:rPr lang="pl-PL" dirty="0"/>
              <a:t>.
</a:t>
            </a:r>
            <a:endParaRPr lang="en-US" dirty="0"/>
          </a:p>
          <a:p>
            <a:r>
              <a:rPr lang="pl-PL" dirty="0"/>
              <a:t>Dodatkową zaletą oparcia </a:t>
            </a:r>
            <a:r>
              <a:rPr lang="pl-PL" dirty="0" err="1"/>
              <a:t>SciPy</a:t>
            </a:r>
            <a:r>
              <a:rPr lang="pl-PL" dirty="0"/>
              <a:t> na </a:t>
            </a:r>
            <a:r>
              <a:rPr lang="pl-PL" dirty="0" err="1"/>
              <a:t>Pythonie</a:t>
            </a:r>
            <a:r>
              <a:rPr lang="pl-PL" dirty="0"/>
              <a:t> jest to, że dzięki temu potężny język programowania jest również dostępny do użytku w tworzeniu wyrafinowanych programów i specjalistycznych aplikacji. </a:t>
            </a:r>
          </a:p>
          <a:p>
            <a:r>
              <a:rPr lang="pl-PL" dirty="0"/>
              <a:t>
Aplikacje naukowe wykorzystujące </a:t>
            </a:r>
            <a:r>
              <a:rPr lang="pl-PL" dirty="0" err="1"/>
              <a:t>SciPy</a:t>
            </a:r>
            <a:r>
              <a:rPr lang="pl-PL" dirty="0"/>
              <a:t> korzystają z rozwoju dodatkowych modułów w licznych niszach krajobrazu oprogramowania przez programistów na całym świecie. Wszystko, od programowania równoległego po podprogramy i klasy internetowe i bazy danych, zostało udostępnione programiście </a:t>
            </a:r>
            <a:r>
              <a:rPr lang="pl-PL" dirty="0" err="1"/>
              <a:t>Pythona</a:t>
            </a:r>
            <a:r>
              <a:rPr lang="pl-PL" dirty="0"/>
              <a:t>. Cała ta moc jest dostępna oprócz bibliotek matematycznych w </a:t>
            </a:r>
            <a:r>
              <a:rPr lang="pl-PL" dirty="0" err="1"/>
              <a:t>SciPy</a:t>
            </a:r>
            <a:r>
              <a:rPr lang="pl-PL" dirty="0"/>
              <a:t>.</a:t>
            </a:r>
          </a:p>
          <a:p>
            <a:r>
              <a:rPr lang="pl-PL" dirty="0"/>
              <a:t>
</a:t>
            </a:r>
            <a:endParaRPr lang="en-US" dirty="0"/>
          </a:p>
        </p:txBody>
      </p:sp>
      <p:sp>
        <p:nvSpPr>
          <p:cNvPr id="2" name="Prostokąt 1"/>
          <p:cNvSpPr/>
          <p:nvPr/>
        </p:nvSpPr>
        <p:spPr>
          <a:xfrm>
            <a:off x="6951772" y="653653"/>
            <a:ext cx="42799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https://docs.scipy.org/doc/scipy/reference/</a:t>
            </a:r>
          </a:p>
        </p:txBody>
      </p:sp>
    </p:spTree>
    <p:extLst>
      <p:ext uri="{BB962C8B-B14F-4D97-AF65-F5344CB8AC3E}">
        <p14:creationId xmlns:p14="http://schemas.microsoft.com/office/powerpoint/2010/main" val="24692873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0" ma:contentTypeDescription="Utwórz nowy dokument." ma:contentTypeScope="" ma:versionID="a81f405102913e1167ecd22862ec7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fb9aac25f9b64d69d83117132aa46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A3CADF-883E-468D-98F3-9278FB537E9E}"/>
</file>

<file path=customXml/itemProps2.xml><?xml version="1.0" encoding="utf-8"?>
<ds:datastoreItem xmlns:ds="http://schemas.openxmlformats.org/officeDocument/2006/customXml" ds:itemID="{2FA38D1A-1B9D-4076-9990-20BF0E4E17C0}"/>
</file>

<file path=customXml/itemProps3.xml><?xml version="1.0" encoding="utf-8"?>
<ds:datastoreItem xmlns:ds="http://schemas.openxmlformats.org/officeDocument/2006/customXml" ds:itemID="{B7BD4C57-8548-4FA6-921A-5DFCD9F760E1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445</Words>
  <Application>Microsoft Office PowerPoint</Application>
  <PresentationFormat>Panoramiczny</PresentationFormat>
  <Paragraphs>25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7</cp:revision>
  <dcterms:created xsi:type="dcterms:W3CDTF">2020-02-19T18:50:32Z</dcterms:created>
  <dcterms:modified xsi:type="dcterms:W3CDTF">2022-02-13T17:12:53Z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