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6CF8-BAE1-427F-BA4D-FE27BF6EDAE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71FF-5DA3-49A8-A00A-3AC50CDB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905691" y="513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627017" y="0"/>
            <a:ext cx="114430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>
                <a:solidFill>
                  <a:srgbClr val="FF0000"/>
                </a:solidFill>
              </a:rPr>
              <a:t>                                     </a:t>
            </a:r>
            <a:r>
              <a:rPr lang="en-US" sz="4000" b="1" dirty="0" err="1">
                <a:solidFill>
                  <a:srgbClr val="FF0000"/>
                </a:solidFill>
              </a:rPr>
              <a:t>scikit</a:t>
            </a:r>
            <a:r>
              <a:rPr lang="en-US" sz="4000" b="1" dirty="0">
                <a:solidFill>
                  <a:srgbClr val="FF0000"/>
                </a:solidFill>
              </a:rPr>
              <a:t>-learn</a:t>
            </a:r>
            <a:endParaRPr lang="pl-PL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pl-PL" sz="1600" dirty="0" err="1"/>
              <a:t>Scikit-learn</a:t>
            </a:r>
            <a:r>
              <a:rPr lang="pl-PL" sz="1600" dirty="0"/>
              <a:t> zapewnia użycie szeregu nadzorowanych i nienadzorowanych algorytmów uczenia się za pośrednictwem spójnego interfejsu w </a:t>
            </a:r>
            <a:r>
              <a:rPr lang="pl-PL" sz="1600" dirty="0" err="1"/>
              <a:t>Pythonie</a:t>
            </a:r>
            <a:r>
              <a:rPr lang="en-US" sz="1600" b="1" dirty="0"/>
              <a:t>.</a:t>
            </a:r>
          </a:p>
          <a:p>
            <a:r>
              <a:rPr lang="pl-PL" sz="1600" dirty="0"/>
              <a:t>Jest licencjonowany na liberalnej uproszczonej licencji BSD i jest dystrybuowany w wielu dystrybucjach Linuksa, zachęcając do użytku akademickiego i komercyjnego.
</a:t>
            </a:r>
            <a:endParaRPr lang="en-US" sz="1600" dirty="0"/>
          </a:p>
          <a:p>
            <a:r>
              <a:rPr lang="pl-PL" sz="1600" b="1" dirty="0"/>
              <a:t>Biblioteka jest zbudowana na </a:t>
            </a:r>
            <a:r>
              <a:rPr lang="pl-PL" sz="1600" b="1" dirty="0" err="1"/>
              <a:t>SciPy</a:t>
            </a:r>
            <a:r>
              <a:rPr lang="pl-PL" sz="1600" b="1" dirty="0"/>
              <a:t> </a:t>
            </a:r>
            <a:r>
              <a:rPr lang="pl-PL" sz="1600" dirty="0"/>
              <a:t>(</a:t>
            </a:r>
            <a:r>
              <a:rPr lang="pl-PL" sz="1600" dirty="0" err="1"/>
              <a:t>Scientific</a:t>
            </a:r>
            <a:r>
              <a:rPr lang="pl-PL" sz="1600" dirty="0"/>
              <a:t> </a:t>
            </a:r>
            <a:r>
              <a:rPr lang="pl-PL" sz="1600" dirty="0" err="1"/>
              <a:t>Python</a:t>
            </a:r>
            <a:r>
              <a:rPr lang="pl-PL" sz="1600" dirty="0"/>
              <a:t>), który musi zostać zainstalowany, zanim będzie można użyć </a:t>
            </a:r>
            <a:r>
              <a:rPr lang="pl-PL" sz="1600" dirty="0" err="1"/>
              <a:t>scikit-learn</a:t>
            </a:r>
            <a:r>
              <a:rPr lang="pl-PL" sz="1600" dirty="0"/>
              <a:t>. Ten stos, który zawiera:</a:t>
            </a:r>
            <a:r>
              <a:rPr lang="pl-PL" sz="1600" b="1" dirty="0"/>
              <a:t>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NumPy</a:t>
            </a:r>
            <a:r>
              <a:rPr lang="pl-PL" sz="1600" b="1" dirty="0"/>
              <a:t>: </a:t>
            </a:r>
            <a:r>
              <a:rPr lang="pl-PL" sz="1600" dirty="0"/>
              <a:t>Podstawowy n-wymiarowy pakiet tablic</a:t>
            </a:r>
            <a:r>
              <a:rPr lang="pl-PL" sz="1600" b="1" dirty="0"/>
              <a:t>
</a:t>
            </a:r>
            <a:r>
              <a:rPr lang="pl-PL" sz="1600" b="1" dirty="0" err="1"/>
              <a:t>SciPy</a:t>
            </a:r>
            <a:r>
              <a:rPr lang="pl-PL" sz="1600" b="1" dirty="0"/>
              <a:t>: </a:t>
            </a:r>
            <a:r>
              <a:rPr lang="pl-PL" sz="1600" dirty="0"/>
              <a:t>Podstawowa biblioteka do obliczeń naukowych</a:t>
            </a:r>
            <a:r>
              <a:rPr lang="pl-PL" sz="1600" b="1" dirty="0"/>
              <a:t>
</a:t>
            </a:r>
            <a:r>
              <a:rPr lang="pl-PL" sz="1600" b="1" dirty="0" err="1"/>
              <a:t>Matplotlib</a:t>
            </a:r>
            <a:r>
              <a:rPr lang="pl-PL" sz="1600" b="1" dirty="0"/>
              <a:t>: </a:t>
            </a:r>
            <a:r>
              <a:rPr lang="pl-PL" sz="1600" dirty="0"/>
              <a:t>Kompleksowe drukowanie 2D / 3D</a:t>
            </a:r>
            <a:r>
              <a:rPr lang="pl-PL" sz="1600" b="1" dirty="0"/>
              <a:t>
</a:t>
            </a:r>
            <a:r>
              <a:rPr lang="pl-PL" sz="1600" b="1" dirty="0" err="1"/>
              <a:t>IPython</a:t>
            </a:r>
            <a:r>
              <a:rPr lang="pl-PL" sz="1600" b="1" dirty="0"/>
              <a:t>: </a:t>
            </a:r>
            <a:r>
              <a:rPr lang="pl-PL" sz="1600" dirty="0"/>
              <a:t>Ulepszona konsola interaktywna</a:t>
            </a:r>
            <a:r>
              <a:rPr lang="pl-PL" sz="1600" b="1" dirty="0"/>
              <a:t>
</a:t>
            </a:r>
            <a:r>
              <a:rPr lang="pl-PL" sz="1600" b="1" dirty="0" err="1"/>
              <a:t>Sympy</a:t>
            </a:r>
            <a:r>
              <a:rPr lang="pl-PL" sz="1600" b="1" dirty="0"/>
              <a:t>: </a:t>
            </a:r>
            <a:r>
              <a:rPr lang="pl-PL" sz="1600" dirty="0"/>
              <a:t>Matematyka symboliczna</a:t>
            </a:r>
            <a:r>
              <a:rPr lang="pl-PL" sz="1600" b="1" dirty="0"/>
              <a:t>
</a:t>
            </a:r>
            <a:r>
              <a:rPr lang="pl-PL" sz="1600" b="1" dirty="0" err="1"/>
              <a:t>Pandas</a:t>
            </a:r>
            <a:r>
              <a:rPr lang="pl-PL" sz="1600" b="1" dirty="0"/>
              <a:t>: </a:t>
            </a:r>
            <a:r>
              <a:rPr lang="pl-PL" sz="1600" dirty="0"/>
              <a:t>Struktury i analiza danych</a:t>
            </a:r>
            <a:r>
              <a:rPr lang="pl-PL" sz="1600" b="1" dirty="0"/>
              <a:t>
Rozszerzenia lub moduły do </a:t>
            </a:r>
            <a:r>
              <a:rPr lang="pl-PL" sz="1600" b="1" dirty="0" err="1"/>
              <a:t>SciPy</a:t>
            </a:r>
            <a:r>
              <a:rPr lang="pl-PL" sz="1600" b="1" dirty="0"/>
              <a:t> konwencjonalnie nazywane </a:t>
            </a:r>
            <a:r>
              <a:rPr lang="pl-PL" sz="1600" b="1" dirty="0" err="1"/>
              <a:t>SciKits</a:t>
            </a:r>
            <a:r>
              <a:rPr lang="pl-PL" sz="1600" b="1" dirty="0"/>
              <a:t>. W związku z tym moduł zapewnia algorytmy uczenia się i nosi nazwę </a:t>
            </a:r>
            <a:r>
              <a:rPr lang="pl-PL" sz="1600" b="1" dirty="0" err="1"/>
              <a:t>scikit-learn</a:t>
            </a:r>
            <a:r>
              <a:rPr lang="pl-PL" sz="1600" b="1" dirty="0"/>
              <a:t>.
</a:t>
            </a:r>
            <a:endParaRPr lang="en-US" sz="1600" dirty="0"/>
          </a:p>
          <a:p>
            <a:r>
              <a:rPr lang="pl-PL" sz="1600" dirty="0"/>
              <a:t>Wizją biblioteki jest poziom solidności i wsparcia wymagany do stosowania w systemach produkcyjnych. Oznacza to głębokie skupienie się na kwestiach takich jak łatwość użycia, jakość kodu, współpraca, dokumentacja i wydajność.</a:t>
            </a:r>
          </a:p>
          <a:p>
            <a:r>
              <a:rPr lang="pl-PL" sz="1600" dirty="0"/>
              <a:t>
</a:t>
            </a:r>
            <a:endParaRPr lang="en-US" sz="16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2" y="0"/>
            <a:ext cx="1948869" cy="10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96389" y="101551"/>
            <a:ext cx="114430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Popularne grupy modeli dostarczanych przez </a:t>
            </a:r>
            <a:r>
              <a:rPr lang="pl-PL" sz="1600" b="1" dirty="0" err="1"/>
              <a:t>scikit-learn</a:t>
            </a:r>
            <a:r>
              <a:rPr lang="pl-PL" sz="1600" b="1" dirty="0"/>
              <a:t> obejmują:</a:t>
            </a:r>
            <a:r>
              <a:rPr lang="en-US" sz="1600" b="1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Klastrowanie</a:t>
            </a:r>
            <a:r>
              <a:rPr lang="pl-PL" sz="1600" b="1" dirty="0"/>
              <a:t>: </a:t>
            </a:r>
            <a:r>
              <a:rPr lang="pl-PL" sz="1600" dirty="0"/>
              <a:t>do grupowania danych bez etykiety, takich jak </a:t>
            </a:r>
            <a:r>
              <a:rPr lang="pl-PL" sz="1600" dirty="0" err="1"/>
              <a:t>KMeans</a:t>
            </a:r>
            <a:r>
              <a:rPr lang="pl-PL" sz="1600" b="1" dirty="0"/>
              <a:t>.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Walidacja krzyżowa: </a:t>
            </a:r>
            <a:r>
              <a:rPr lang="pl-PL" sz="1600" dirty="0"/>
              <a:t>do szacowania wydajności nadzorowanych modeli na niewidocznych danych</a:t>
            </a:r>
            <a:r>
              <a:rPr lang="en-US" sz="1600" dirty="0"/>
              <a:t>.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Zestawy danych: </a:t>
            </a:r>
            <a:r>
              <a:rPr lang="pl-PL" sz="1600" dirty="0"/>
              <a:t>dla testowych zestawów danych i do generowania zestawów danych z określonymi właściwościami do badania zachowania modelu.</a:t>
            </a:r>
            <a:r>
              <a:rPr lang="pl-PL" sz="1600" b="1" dirty="0"/>
              <a:t>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Redukcja wymiarowości: </a:t>
            </a:r>
            <a:r>
              <a:rPr lang="pl-PL" sz="1600" dirty="0"/>
              <a:t>w celu zmniejszenia liczby atrybutów w danych do podsumowania, wizualizacji i wyboru cech, takich jak analiza głównych komponentów.</a:t>
            </a:r>
            <a:r>
              <a:rPr lang="pl-PL" sz="1600" b="1" dirty="0"/>
              <a:t>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Metody zespołowe: </a:t>
            </a:r>
            <a:r>
              <a:rPr lang="pl-PL" sz="1600" dirty="0"/>
              <a:t>do łączenia przewidywań wielu nadzorowanych modeli.</a:t>
            </a:r>
            <a:r>
              <a:rPr lang="pl-PL" sz="1600" b="1" dirty="0"/>
              <a:t>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Wyodrębnianie atrybutów: </a:t>
            </a:r>
            <a:r>
              <a:rPr lang="pl-PL" sz="1600" dirty="0"/>
              <a:t>do definiowania atrybutów w danych obrazu i tekstu</a:t>
            </a:r>
            <a:r>
              <a:rPr lang="pl-PL" sz="1600" b="1" dirty="0"/>
              <a:t>.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Wybór atrybutów: </a:t>
            </a:r>
            <a:r>
              <a:rPr lang="pl-PL" sz="1600" dirty="0"/>
              <a:t>do identyfikowania istotnych atrybutów, na podstawie których można tworzyć nadzorowane modele</a:t>
            </a:r>
            <a:r>
              <a:rPr lang="en-US" sz="1600" dirty="0"/>
              <a:t>.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Dostrajanie parametrów: </a:t>
            </a:r>
            <a:r>
              <a:rPr lang="pl-PL" sz="1600" dirty="0"/>
              <a:t>aby w pełni wykorzystać nadzorowane modele.</a:t>
            </a:r>
            <a:r>
              <a:rPr lang="pl-PL" sz="1600" b="1" dirty="0"/>
              <a:t>
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Manifold</a:t>
            </a:r>
            <a:r>
              <a:rPr lang="pl-PL" sz="1600" b="1" dirty="0"/>
              <a:t> Learning: </a:t>
            </a:r>
            <a:r>
              <a:rPr lang="pl-PL" sz="1600" dirty="0"/>
              <a:t>Do podsumowywania i przedstawiania złożonych wielowymiarowych danych</a:t>
            </a:r>
            <a:r>
              <a:rPr lang="en-US" sz="1600" dirty="0"/>
              <a:t>.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Modele nadzorowane: </a:t>
            </a:r>
            <a:r>
              <a:rPr lang="pl-PL" sz="1600" dirty="0"/>
              <a:t>rozległa macierz nie ograniczająca się </a:t>
            </a:r>
            <a:r>
              <a:rPr lang="pl-PL" sz="1600" b="1" dirty="0"/>
              <a:t>do uogólnionych modeli liniowych, analizy dyskryminacyjnej, naiwnych </a:t>
            </a:r>
            <a:r>
              <a:rPr lang="pl-PL" sz="1600" b="1" dirty="0" err="1"/>
              <a:t>bayes</a:t>
            </a:r>
            <a:r>
              <a:rPr lang="pl-PL" sz="1600" b="1" dirty="0"/>
              <a:t>, leniwych metod, sieci neuronowych, maszyn wektorów wsparcia i drzew decyzyjnych</a:t>
            </a:r>
            <a:r>
              <a:rPr lang="pl-PL" sz="1600" dirty="0"/>
              <a:t>.</a:t>
            </a:r>
            <a:r>
              <a:rPr lang="pl-PL" sz="1600" b="1" dirty="0"/>
              <a:t>
</a:t>
            </a:r>
            <a:endParaRPr lang="en-US" sz="1600" dirty="0"/>
          </a:p>
        </p:txBody>
      </p:sp>
      <p:sp>
        <p:nvSpPr>
          <p:cNvPr id="3" name="Prostokąt 2"/>
          <p:cNvSpPr/>
          <p:nvPr/>
        </p:nvSpPr>
        <p:spPr>
          <a:xfrm>
            <a:off x="2323813" y="6118582"/>
            <a:ext cx="720198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https://scikit-learn.org/stable/modules/classes.html</a:t>
            </a:r>
          </a:p>
        </p:txBody>
      </p:sp>
    </p:spTree>
    <p:extLst>
      <p:ext uri="{BB962C8B-B14F-4D97-AF65-F5344CB8AC3E}">
        <p14:creationId xmlns:p14="http://schemas.microsoft.com/office/powerpoint/2010/main" val="38594891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0" ma:contentTypeDescription="Utwórz nowy dokument." ma:contentTypeScope="" ma:versionID="a81f405102913e1167ecd22862ec7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fb9aac25f9b64d69d83117132aa46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63BEFA-66AF-429D-8B95-8186DEBEADAF}"/>
</file>

<file path=customXml/itemProps2.xml><?xml version="1.0" encoding="utf-8"?>
<ds:datastoreItem xmlns:ds="http://schemas.openxmlformats.org/officeDocument/2006/customXml" ds:itemID="{FF05E00B-D532-4FFA-8EA9-D0C4EA4D95CA}"/>
</file>

<file path=customXml/itemProps3.xml><?xml version="1.0" encoding="utf-8"?>
<ds:datastoreItem xmlns:ds="http://schemas.openxmlformats.org/officeDocument/2006/customXml" ds:itemID="{92CB429D-4012-4AD5-B679-4ED1C91001A0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358</Words>
  <Application>Microsoft Office PowerPoint</Application>
  <PresentationFormat>Panoramiczny</PresentationFormat>
  <Paragraphs>24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5</cp:revision>
  <dcterms:created xsi:type="dcterms:W3CDTF">2020-02-19T19:24:54Z</dcterms:created>
  <dcterms:modified xsi:type="dcterms:W3CDTF">2022-02-13T17:34:32Z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