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0" y="-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2BD648-E037-45FE-B71B-244D5C7F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F103B0D-A020-4421-BA41-8FC879B97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CD1B191-8B5A-4802-846C-7F7C04483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F1D6-A034-4133-A4B0-B7A42EEFF30C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29A3765-AD7C-4CF4-8523-D692EF60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AD8CE7F-28F5-4235-9CD6-2CD6D7BBD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C005-5CFE-4590-80A1-89C8A6297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59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F1E26C-6DC7-4908-85E9-C79F408F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8EF3521-40FF-4EED-8159-8790F96BC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7C6B927-18CF-465A-B5A7-9C1E9B8E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F1D6-A034-4133-A4B0-B7A42EEFF30C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3712F1C-589D-4294-88B4-8CE68CF2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6E4748A-0C79-4A6B-8027-81C5C20A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C005-5CFE-4590-80A1-89C8A6297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26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7A18C3A-EC8E-47CA-9CE6-A3CB4BCD5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1B28045-BA60-478A-93D8-FD6A5956F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79CBA5F-32AE-4CB7-9EA9-F726AA670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F1D6-A034-4133-A4B0-B7A42EEFF30C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4837205-9A02-4627-952C-E8693686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4FB636A-72C1-4199-A38A-A7640B8B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C005-5CFE-4590-80A1-89C8A6297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13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27B2E-904F-47E0-811A-71E62274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74A392-1786-4059-9D2F-E95CD532B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A243387-AF66-42F4-AB18-6696892D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F1D6-A034-4133-A4B0-B7A42EEFF30C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050BAE3-E08F-481A-A4F2-1D00DF5D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49834D4-338A-4BCD-BC13-4EF822C3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C005-5CFE-4590-80A1-89C8A6297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01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754994-5D13-47CA-A98A-15BA569CA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144913C-4E78-4C2B-91DB-1B6EC8C5E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7F481E4-DF34-451A-B507-256363D0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F1D6-A034-4133-A4B0-B7A42EEFF30C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D763EC1-0E56-4C41-A785-16921B014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6AA51FC-EC7D-47F7-8C8D-A9753A959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C005-5CFE-4590-80A1-89C8A6297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22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FD6230-435F-4314-AE27-FCF23DEA5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E631B8-DC9F-40C6-8B5D-BDE81CDAA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252AD2F-58A1-48FC-8B0E-C5BB14408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5876DC5-541B-4E66-845E-DD745B6A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F1D6-A034-4133-A4B0-B7A42EEFF30C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6393877-5B51-47BD-8349-11456D8A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11DF11B-4246-4673-A077-9DD6DE18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C005-5CFE-4590-80A1-89C8A6297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13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CA567F-E250-410B-8199-99050E084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7199673-9A93-49BC-8E92-33EEA210A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1FC5E4E-C963-421C-857B-CBB8D54B3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7916A27-BA4C-4F49-AB25-2319B675E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9019443-8C6D-4987-8A8F-B1E9A266D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DA9AFA3-CC5B-4102-BE77-67AAFFA10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F1D6-A034-4133-A4B0-B7A42EEFF30C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B28E535-9B2B-43BF-953C-D7983876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29F98DB-1919-4CA2-9634-62A1CE5C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C005-5CFE-4590-80A1-89C8A6297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83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F1C028-94B8-482E-BABD-4B87FAA87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D7D7EF5-5CFF-4CC3-8181-71E97FB89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F1D6-A034-4133-A4B0-B7A42EEFF30C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2A6215C-A6C3-4FD6-92B2-20578DCF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5A4B5CF-A25F-41FA-B427-81AA7A41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C005-5CFE-4590-80A1-89C8A6297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93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0B2545A-AAF0-4397-ABF5-32659DAC5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F1D6-A034-4133-A4B0-B7A42EEFF30C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E7FE431-2B8A-45D5-B55D-3182B9F39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4F30910-9B9F-4A01-88B9-76145F3D3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C005-5CFE-4590-80A1-89C8A6297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72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B04869-EF07-484C-8DB4-5F21669DF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8D4567C-403D-44B9-BDAB-810DEFB06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58AB8D3-30EF-4F78-89A2-19944D2DF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66672EF-8325-4186-9532-E7EDCDEC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F1D6-A034-4133-A4B0-B7A42EEFF30C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E531222-AC8C-4CB3-BBE5-97935F66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F75B3DA-E761-402C-BFB8-3438F4D0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C005-5CFE-4590-80A1-89C8A6297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58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FBC718-D312-4230-975B-AC1429DB9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0FD5F8B-3353-45E9-835B-F9A898399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FFACAF0-9054-4DA2-A9D1-A4AC219A7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33A5A82-FE51-4C66-94CB-04DA3DBA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F1D6-A034-4133-A4B0-B7A42EEFF30C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22C94AE-A4D7-4D7D-AF65-C9AC7127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B1FF0C3-F6F4-4A8B-8272-B2A4015E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C005-5CFE-4590-80A1-89C8A6297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49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B83951A-B890-4354-B8B6-CEA3C218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592A367-70B5-4BA4-B36B-C445E4B39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A1E3B69-0F96-4B87-8203-DAF003F46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4F1D6-A034-4133-A4B0-B7A42EEFF30C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70BFF4C-D1D9-4A25-ABEA-9F744CAD1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63377A4-E193-499F-9A69-F3C12EA0D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9C005-5CFE-4590-80A1-89C8A6297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52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AE872599-9816-4E08-8EA4-A379804C8E23}"/>
              </a:ext>
            </a:extLst>
          </p:cNvPr>
          <p:cNvSpPr txBox="1"/>
          <p:nvPr/>
        </p:nvSpPr>
        <p:spPr>
          <a:xfrm>
            <a:off x="1602463" y="371192"/>
            <a:ext cx="9134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solidFill>
                  <a:srgbClr val="FF0000"/>
                </a:solidFill>
              </a:rPr>
              <a:t>Regresja liniowa w języku </a:t>
            </a:r>
            <a:r>
              <a:rPr lang="pl-PL" sz="3200" b="1" dirty="0" err="1">
                <a:solidFill>
                  <a:srgbClr val="FF0000"/>
                </a:solidFill>
              </a:rPr>
              <a:t>Python</a:t>
            </a:r>
            <a:endParaRPr lang="en-GB" sz="3200" b="1" dirty="0">
              <a:solidFill>
                <a:srgbClr val="FF0000"/>
              </a:solidFill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D22FAE6-C97B-480D-8BAB-794EB173D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71" y="1525838"/>
            <a:ext cx="6130222" cy="496097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65907B94-8117-44B2-8B6E-0FEC437C6D06}"/>
              </a:ext>
            </a:extLst>
          </p:cNvPr>
          <p:cNvSpPr txBox="1"/>
          <p:nvPr/>
        </p:nvSpPr>
        <p:spPr>
          <a:xfrm>
            <a:off x="1602463" y="2305036"/>
            <a:ext cx="1287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Y= mx + b</a:t>
            </a:r>
            <a:endParaRPr lang="en-GB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97F19B3-344F-402C-9896-820BCAD981E9}"/>
              </a:ext>
            </a:extLst>
          </p:cNvPr>
          <p:cNvSpPr txBox="1"/>
          <p:nvPr/>
        </p:nvSpPr>
        <p:spPr>
          <a:xfrm>
            <a:off x="7216780" y="881636"/>
            <a:ext cx="468393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Gdzie b jest punktem przecięcia, a m jest nachyleniem linii. </a:t>
            </a:r>
          </a:p>
          <a:p>
            <a:endParaRPr lang="pl-PL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Zasadniczo algorytm regresji liniowej daje nam najbardziej optymalną wartość dla punktu przecięcia i nachylenia (w dwóch wymiarach). </a:t>
            </a:r>
          </a:p>
          <a:p>
            <a:endParaRPr lang="pl-PL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Zmienne y i x pozostają takie same, ponieważ są obiektami danych i nie można ich zmienić. Wartości, które możemy kontrolować, to </a:t>
            </a:r>
            <a:r>
              <a:rPr lang="pl-PL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intercept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(b) i </a:t>
            </a:r>
            <a:r>
              <a:rPr lang="pl-PL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slope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(m). </a:t>
            </a:r>
          </a:p>
          <a:p>
            <a:endParaRPr lang="pl-PL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Może istnieć wiele linii prostych w zależności od wartości punktu przecięcia i nachylenia. Zasadniczo 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algorytm regresji liniowej dopasowuje wiele linii do punktów danych i zwraca linię, która powoduje najmniejszy błąd.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
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188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52C76F9E-1D9D-419A-B853-66F21EC49E83}"/>
              </a:ext>
            </a:extLst>
          </p:cNvPr>
          <p:cNvSpPr txBox="1"/>
          <p:nvPr/>
        </p:nvSpPr>
        <p:spPr>
          <a:xfrm>
            <a:off x="490889" y="286948"/>
            <a:ext cx="969264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
Oznacza to, że dla każdej jednostki zmiany temperatury minimalnej zmiana temperatury maksymalnej wynosi </a:t>
            </a:r>
            <a:r>
              <a:rPr lang="pl-PL" b="0" i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około 0,92.</a:t>
            </a:r>
            <a:endParaRPr lang="pl-PL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
Teraz, gdy wytrenowaliśmy nasz algorytm, nadszedł czas, aby dokonać pewnych 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prognoz.</a:t>
            </a:r>
          </a:p>
          <a:p>
            <a:endParaRPr lang="pl-PL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Aby to zrobić, wykorzystamy nasze dane testowe i zobaczymy, jak dokładnie nasz algorytm przewiduje wynik procentowy. </a:t>
            </a:r>
          </a:p>
          <a:p>
            <a:endParaRPr lang="pl-PL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Aby przewidzieć dane testowe, wykonaj następujący kod:
</a:t>
            </a:r>
            <a:endParaRPr lang="en-GB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465CE45-11A2-4602-A61C-3A6D8DD91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34" y="3197669"/>
            <a:ext cx="7372350" cy="45720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018D67AB-0EE2-4EDB-9BAE-CE025A8E1ACA}"/>
              </a:ext>
            </a:extLst>
          </p:cNvPr>
          <p:cNvSpPr txBox="1"/>
          <p:nvPr/>
        </p:nvSpPr>
        <p:spPr>
          <a:xfrm>
            <a:off x="671361" y="3926388"/>
            <a:ext cx="91945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Teraz porównaj rzeczywiste wartości wyjściowe dla </a:t>
            </a:r>
            <a:r>
              <a:rPr lang="pl-PL" b="1" dirty="0" err="1"/>
              <a:t>X_test</a:t>
            </a:r>
            <a:r>
              <a:rPr lang="pl-PL" b="1" dirty="0"/>
              <a:t> </a:t>
            </a:r>
            <a:r>
              <a:rPr lang="pl-PL" dirty="0"/>
              <a:t>z przewidywanymi wartościami, wykonaj następujący skrypt:
</a:t>
            </a:r>
            <a:endParaRPr lang="en-GB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3AF6B1D8-8C9D-4C07-A00D-C3C20D6D1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5200650"/>
            <a:ext cx="73533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6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B8685B2E-B31C-413E-A718-744894E24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13" y="80160"/>
            <a:ext cx="2790825" cy="6543675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F59513F4-CEB2-4499-85D8-2FCBC27F17BE}"/>
              </a:ext>
            </a:extLst>
          </p:cNvPr>
          <p:cNvSpPr txBox="1"/>
          <p:nvPr/>
        </p:nvSpPr>
        <p:spPr>
          <a:xfrm>
            <a:off x="4242335" y="305677"/>
            <a:ext cx="60976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Możemy również wizualizować wynik porównania jako wykres słupkowy za pomocą poniższego skryptu:</a:t>
            </a:r>
          </a:p>
          <a:p>
            <a:r>
              <a:rPr lang="pl-PL" dirty="0"/>
              <a:t>
</a:t>
            </a:r>
            <a:r>
              <a:rPr lang="pl-PL" i="1" dirty="0"/>
              <a:t>Uwaga: Ponieważ liczba rekordów jest ogromna, dla celów reprezentacyjnych weźmiemy tylko 25 rekordów.</a:t>
            </a:r>
            <a:r>
              <a:rPr lang="pl-PL" dirty="0"/>
              <a:t>
</a:t>
            </a:r>
            <a:endParaRPr lang="en-GB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C9448FB-72D5-486A-BA80-ADFA6AEC5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335" y="1953227"/>
            <a:ext cx="7400925" cy="123825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840CFD77-5CE7-4987-96EE-8735686A8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134" y="3125042"/>
            <a:ext cx="5133975" cy="3530487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99940C7-E926-47D7-B050-5698F0FFDDE2}"/>
              </a:ext>
            </a:extLst>
          </p:cNvPr>
          <p:cNvSpPr txBox="1"/>
          <p:nvPr/>
        </p:nvSpPr>
        <p:spPr>
          <a:xfrm>
            <a:off x="9496927" y="3990896"/>
            <a:ext cx="26950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/>
              <a:t>Chociaż nasz model nie jest zbyt precyzyjny, przewidywane wartości procentowe są zbliżone do rzeczywistych.
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4159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B4804246-EE0D-485E-A40F-98BA0CF09D19}"/>
              </a:ext>
            </a:extLst>
          </p:cNvPr>
          <p:cNvSpPr txBox="1"/>
          <p:nvPr/>
        </p:nvSpPr>
        <p:spPr>
          <a:xfrm>
            <a:off x="873493" y="542041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Wykreślmy naszą linię prostą z danymi testowymi:
</a:t>
            </a:r>
            <a:endParaRPr lang="en-GB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943F77B-1C9A-4C7C-9477-BB4473FE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610" y="1054167"/>
            <a:ext cx="7334250" cy="78105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70EF58FC-9806-4BEE-A69B-52E5FB19B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2181225"/>
            <a:ext cx="4667250" cy="3543300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9C5E7DE6-DAF6-4B73-92FD-30E38D52C1E6}"/>
              </a:ext>
            </a:extLst>
          </p:cNvPr>
          <p:cNvSpPr txBox="1"/>
          <p:nvPr/>
        </p:nvSpPr>
        <p:spPr>
          <a:xfrm>
            <a:off x="1400175" y="5934670"/>
            <a:ext cx="9476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Linia prosta na powyższym wykresie pokazuje, że nasz algorytm jest poprawny.
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616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00AD452-0B0A-4710-B38F-8A5485CC287D}"/>
              </a:ext>
            </a:extLst>
          </p:cNvPr>
          <p:cNvSpPr txBox="1"/>
          <p:nvPr/>
        </p:nvSpPr>
        <p:spPr>
          <a:xfrm>
            <a:off x="2640930" y="184584"/>
            <a:ext cx="7026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solidFill>
                  <a:srgbClr val="00B0F0"/>
                </a:solidFill>
              </a:rPr>
              <a:t>Miary błędów modelu regresji liniowej</a:t>
            </a:r>
            <a:endParaRPr lang="en-GB" sz="2800" b="1" dirty="0">
              <a:solidFill>
                <a:srgbClr val="00B0F0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7DCDE64-ECA7-4114-8781-3F6F8B6DFA30}"/>
              </a:ext>
            </a:extLst>
          </p:cNvPr>
          <p:cNvSpPr txBox="1"/>
          <p:nvPr/>
        </p:nvSpPr>
        <p:spPr>
          <a:xfrm>
            <a:off x="825364" y="707804"/>
            <a:ext cx="1065757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Ostatnim krokiem jest ocena wydajności algorytmu. Ten krok jest szczególnie ważny, aby porównać, jak dobrze różne algorytmy działają na określonym zestawie danych. </a:t>
            </a:r>
          </a:p>
          <a:p>
            <a:endParaRPr lang="pl-PL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W przypadku algorytmów regresji powszechnie stosuje się trzy metryki oceny:</a:t>
            </a:r>
          </a:p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
1. 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Średni błąd bezwzględny (MAE) 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jest średnią wartości bezwzględnej błędów. Oblicza się go jako:
</a:t>
            </a:r>
            <a:endParaRPr lang="en-GB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C1666D0-EE5F-4983-A8EC-C22CE5EEF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530" y="2491536"/>
            <a:ext cx="3286125" cy="110490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87606F4D-0649-44EF-A04E-355980C33D5E}"/>
              </a:ext>
            </a:extLst>
          </p:cNvPr>
          <p:cNvSpPr txBox="1"/>
          <p:nvPr/>
        </p:nvSpPr>
        <p:spPr>
          <a:xfrm>
            <a:off x="825364" y="3579592"/>
            <a:ext cx="109752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2. Średni błąd kwadratowy (MSE) </a:t>
            </a:r>
            <a:r>
              <a:rPr lang="pl-PL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jest średnią błędów kwadratowych i jest obliczany jako:
</a:t>
            </a:r>
            <a:endParaRPr lang="en-GB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0DBDDAC6-F820-4BA6-8081-5518FC57A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530" y="3917786"/>
            <a:ext cx="2971800" cy="1038225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CF3D9E98-074A-4AA9-91A1-E555431C9949}"/>
              </a:ext>
            </a:extLst>
          </p:cNvPr>
          <p:cNvSpPr txBox="1"/>
          <p:nvPr/>
        </p:nvSpPr>
        <p:spPr>
          <a:xfrm>
            <a:off x="825364" y="4733837"/>
            <a:ext cx="103784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3. Średni błąd do kwadratu (RMSE) </a:t>
            </a:r>
            <a:r>
              <a:rPr lang="pl-PL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jest pierwiastkiem kwadratowym ze średniej błędów kwadratowych: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
</a:t>
            </a:r>
            <a:endParaRPr lang="en-GB" dirty="0"/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4CA598D8-F649-4E43-A2E2-CC61B5A7D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62" y="5150071"/>
            <a:ext cx="31908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4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F83A1C61-AD62-4A10-AB93-4FB51B498D99}"/>
              </a:ext>
            </a:extLst>
          </p:cNvPr>
          <p:cNvSpPr txBox="1"/>
          <p:nvPr/>
        </p:nvSpPr>
        <p:spPr>
          <a:xfrm>
            <a:off x="1017871" y="417435"/>
            <a:ext cx="101185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Na szczęście nie musimy wykonywać tych obliczeń ręcznie. 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Biblioteka </a:t>
            </a:r>
            <a:r>
              <a:rPr lang="pl-PL" b="1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Scikit-Learn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zawiera wstępnie wbudowane funkcje, których można użyć, aby znaleźć te wartości dla nas.</a:t>
            </a:r>
          </a:p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
Znajdźmy wartości tych danych, korzystając z naszych danych testowych.
</a:t>
            </a:r>
            <a:endParaRPr lang="en-GB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3C23767-0DA1-49B0-BE2B-EB31B5FB8CE9}"/>
              </a:ext>
            </a:extLst>
          </p:cNvPr>
          <p:cNvSpPr txBox="1"/>
          <p:nvPr/>
        </p:nvSpPr>
        <p:spPr>
          <a:xfrm>
            <a:off x="1270534" y="1894763"/>
            <a:ext cx="86555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print('Mean Absolute Error:', </a:t>
            </a:r>
            <a:r>
              <a:rPr lang="en-GB" dirty="0" err="1"/>
              <a:t>metrics.mean_absolute_error</a:t>
            </a:r>
            <a:r>
              <a:rPr lang="en-GB" dirty="0"/>
              <a:t>(</a:t>
            </a:r>
            <a:r>
              <a:rPr lang="en-GB" dirty="0" err="1"/>
              <a:t>y_test</a:t>
            </a:r>
            <a:r>
              <a:rPr lang="en-GB" dirty="0"/>
              <a:t>, </a:t>
            </a:r>
            <a:r>
              <a:rPr lang="en-GB" dirty="0" err="1"/>
              <a:t>y_pred</a:t>
            </a:r>
            <a:r>
              <a:rPr lang="en-GB" dirty="0"/>
              <a:t>))  </a:t>
            </a:r>
          </a:p>
          <a:p>
            <a:r>
              <a:rPr lang="en-GB" dirty="0"/>
              <a:t>print('Mean Squared Error:', </a:t>
            </a:r>
            <a:r>
              <a:rPr lang="en-GB" dirty="0" err="1"/>
              <a:t>metrics.mean_squared_error</a:t>
            </a:r>
            <a:r>
              <a:rPr lang="en-GB" dirty="0"/>
              <a:t>(</a:t>
            </a:r>
            <a:r>
              <a:rPr lang="en-GB" dirty="0" err="1"/>
              <a:t>y_test</a:t>
            </a:r>
            <a:r>
              <a:rPr lang="en-GB" dirty="0"/>
              <a:t>, </a:t>
            </a:r>
            <a:r>
              <a:rPr lang="en-GB" dirty="0" err="1"/>
              <a:t>y_pred</a:t>
            </a:r>
            <a:r>
              <a:rPr lang="en-GB" dirty="0"/>
              <a:t>))  </a:t>
            </a:r>
          </a:p>
          <a:p>
            <a:r>
              <a:rPr lang="en-GB" dirty="0"/>
              <a:t>print('Root Mean Squared Error:', </a:t>
            </a:r>
            <a:r>
              <a:rPr lang="en-GB" dirty="0" err="1"/>
              <a:t>np.sqrt</a:t>
            </a:r>
            <a:r>
              <a:rPr lang="en-GB" dirty="0"/>
              <a:t>(</a:t>
            </a:r>
            <a:r>
              <a:rPr lang="en-GB" dirty="0" err="1"/>
              <a:t>metrics.mean_squared_error</a:t>
            </a:r>
            <a:r>
              <a:rPr lang="en-GB" dirty="0"/>
              <a:t>(</a:t>
            </a:r>
            <a:r>
              <a:rPr lang="en-GB" dirty="0" err="1"/>
              <a:t>y_test</a:t>
            </a:r>
            <a:r>
              <a:rPr lang="en-GB" dirty="0"/>
              <a:t>, </a:t>
            </a:r>
            <a:r>
              <a:rPr lang="en-GB" dirty="0" err="1"/>
              <a:t>y_pred</a:t>
            </a:r>
            <a:r>
              <a:rPr lang="en-GB" dirty="0"/>
              <a:t>)))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532FBE4-BCF8-4BDF-B7DE-F29649129148}"/>
              </a:ext>
            </a:extLst>
          </p:cNvPr>
          <p:cNvSpPr txBox="1"/>
          <p:nvPr/>
        </p:nvSpPr>
        <p:spPr>
          <a:xfrm>
            <a:off x="1183907" y="3108241"/>
            <a:ext cx="9134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Powinieneś otrzymać takie dane wyjściowe (ale prawdopodobnie nieco inne):
</a:t>
            </a:r>
            <a:endParaRPr lang="en-GB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F021843-8B06-4B7D-9268-2ED2188C7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430" y="3736041"/>
            <a:ext cx="7172325" cy="762000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072EA72-1505-4A04-AC28-E41FD65DBE84}"/>
              </a:ext>
            </a:extLst>
          </p:cNvPr>
          <p:cNvSpPr txBox="1"/>
          <p:nvPr/>
        </p:nvSpPr>
        <p:spPr>
          <a:xfrm>
            <a:off x="1364430" y="4762173"/>
            <a:ext cx="103687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Widać, że wartość średniego błędu do kwadratu wynosi 4,19, co stanowi więcej niż 10% średniej wartości procentowej wszystkich temperatur, tj. 22,41. Oznacza to, że nasz algorytm nie był zbyt dokładny, ale nadal może dokonywać dość dobrych prognoz.
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7879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DBEECF89-8B22-4A64-A4D5-7CF2CB873993}"/>
              </a:ext>
            </a:extLst>
          </p:cNvPr>
          <p:cNvSpPr txBox="1"/>
          <p:nvPr/>
        </p:nvSpPr>
        <p:spPr>
          <a:xfrm>
            <a:off x="3159659" y="271604"/>
            <a:ext cx="5006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solidFill>
                  <a:srgbClr val="FF0000"/>
                </a:solidFill>
              </a:rPr>
              <a:t>PRACA 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C79B93B-6B31-488F-9A11-95F7A7D46497}"/>
              </a:ext>
            </a:extLst>
          </p:cNvPr>
          <p:cNvSpPr txBox="1"/>
          <p:nvPr/>
        </p:nvSpPr>
        <p:spPr>
          <a:xfrm>
            <a:off x="1077362" y="1213164"/>
            <a:ext cx="6962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l-PL" dirty="0"/>
              <a:t>Otwórz Jupiter Notebook (np. poprzez </a:t>
            </a:r>
            <a:r>
              <a:rPr lang="pl-PL" dirty="0" err="1"/>
              <a:t>Anaconda</a:t>
            </a:r>
            <a:r>
              <a:rPr lang="pl-PL" dirty="0"/>
              <a:t> </a:t>
            </a:r>
            <a:r>
              <a:rPr lang="pl-PL" dirty="0" err="1"/>
              <a:t>Navigator</a:t>
            </a:r>
            <a:r>
              <a:rPr lang="pl-PL" dirty="0"/>
              <a:t>)</a:t>
            </a:r>
          </a:p>
          <a:p>
            <a:pPr marL="285750" indent="-285750">
              <a:buFontTx/>
              <a:buChar char="-"/>
            </a:pPr>
            <a:endParaRPr lang="pl-PL" dirty="0"/>
          </a:p>
          <a:p>
            <a:pPr marL="285750" indent="-285750">
              <a:buFontTx/>
              <a:buChar char="-"/>
            </a:pPr>
            <a:r>
              <a:rPr lang="pl-PL" dirty="0"/>
              <a:t>Wzorując się na Demo (plik: Regresja liniowa w Python.pptx przeprowadź analizę regresji liniowej </a:t>
            </a:r>
            <a:r>
              <a:rPr lang="pl-PL"/>
              <a:t>z innej bazy </a:t>
            </a:r>
            <a:r>
              <a:rPr lang="pl-PL" dirty="0"/>
              <a:t>danych</a:t>
            </a:r>
            <a:endParaRPr lang="en-GB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8DA2AF9-C60E-463F-83AE-0AD948BADE32}"/>
              </a:ext>
            </a:extLst>
          </p:cNvPr>
          <p:cNvSpPr txBox="1"/>
          <p:nvPr/>
        </p:nvSpPr>
        <p:spPr>
          <a:xfrm>
            <a:off x="1267484" y="2598159"/>
            <a:ext cx="100402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pl-PL" dirty="0">
                <a:solidFill>
                  <a:srgbClr val="111111"/>
                </a:solidFill>
                <a:latin typeface="open sans" panose="020B0606030504020204" pitchFamily="34" charset="0"/>
              </a:rPr>
              <a:t>N</a:t>
            </a:r>
            <a:r>
              <a:rPr lang="pl-PL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aszym zadaniem jest przewidywanie widzialności (</a:t>
            </a:r>
            <a:r>
              <a:rPr lang="pl-PL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SecchDisc</a:t>
            </a:r>
            <a:r>
              <a:rPr lang="pl-PL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) w wodzie  (y - </a:t>
            </a:r>
            <a:r>
              <a:rPr lang="pl-PL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output</a:t>
            </a:r>
            <a:r>
              <a:rPr lang="pl-PL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) na podstawie </a:t>
            </a:r>
            <a:r>
              <a:rPr lang="pl-PL" dirty="0">
                <a:solidFill>
                  <a:srgbClr val="111111"/>
                </a:solidFill>
                <a:latin typeface="open sans" panose="020B0606030504020204" pitchFamily="34" charset="0"/>
              </a:rPr>
              <a:t>stężenia zawiesiny (SS)</a:t>
            </a:r>
            <a:r>
              <a:rPr lang="pl-PL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(x - </a:t>
            </a:r>
            <a:r>
              <a:rPr lang="pl-PL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input</a:t>
            </a:r>
            <a:r>
              <a:rPr lang="pl-PL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).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
</a:t>
            </a:r>
          </a:p>
          <a:p>
            <a:pPr marL="285750" indent="-285750">
              <a:buFontTx/>
              <a:buChar char="-"/>
            </a:pPr>
            <a:r>
              <a:rPr lang="pl-PL" b="1" dirty="0">
                <a:solidFill>
                  <a:srgbClr val="111111"/>
                </a:solidFill>
                <a:latin typeface="open sans" panose="020B0606030504020204" pitchFamily="34" charset="0"/>
              </a:rPr>
              <a:t>                                                                                               plik z baza danych:</a:t>
            </a:r>
          </a:p>
          <a:p>
            <a:pPr marL="285750" indent="-285750">
              <a:buFontTx/>
              <a:buChar char="-"/>
            </a:pPr>
            <a:r>
              <a:rPr lang="pl-PL" b="1" dirty="0">
                <a:solidFill>
                  <a:srgbClr val="111111"/>
                </a:solidFill>
                <a:latin typeface="open sans" panose="020B0606030504020204" pitchFamily="34" charset="0"/>
              </a:rPr>
              <a:t>Zamieść kod oraz liczbowe i graficzne wyniki </a:t>
            </a:r>
          </a:p>
          <a:p>
            <a:pPr marL="285750" indent="-285750">
              <a:buFontTx/>
              <a:buChar char="-"/>
            </a:pPr>
            <a:r>
              <a:rPr lang="pl-PL" b="1" dirty="0">
                <a:solidFill>
                  <a:srgbClr val="111111"/>
                </a:solidFill>
                <a:latin typeface="open sans" panose="020B0606030504020204" pitchFamily="34" charset="0"/>
              </a:rPr>
              <a:t>I prześlij do </a:t>
            </a:r>
            <a:r>
              <a:rPr lang="pl-PL" b="1" dirty="0" err="1">
                <a:solidFill>
                  <a:srgbClr val="111111"/>
                </a:solidFill>
                <a:latin typeface="open sans" panose="020B0606030504020204" pitchFamily="34" charset="0"/>
              </a:rPr>
              <a:t>Teams</a:t>
            </a:r>
            <a:r>
              <a:rPr lang="pl-PL" b="1" dirty="0">
                <a:solidFill>
                  <a:srgbClr val="111111"/>
                </a:solidFill>
                <a:latin typeface="open sans" panose="020B0606030504020204" pitchFamily="34" charset="0"/>
              </a:rPr>
              <a:t>.</a:t>
            </a:r>
            <a:endParaRPr lang="en-GB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7FA571CD-98EC-4B10-AC75-C6717A50D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647" y="3960070"/>
            <a:ext cx="2947869" cy="60016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18567886-5C6B-2428-D268-D763DEF23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800" y="5054127"/>
            <a:ext cx="7846453" cy="660269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88DEF449-5D24-5328-D465-45F96103E68E}"/>
              </a:ext>
            </a:extLst>
          </p:cNvPr>
          <p:cNvSpPr txBox="1"/>
          <p:nvPr/>
        </p:nvSpPr>
        <p:spPr>
          <a:xfrm>
            <a:off x="6523293" y="4518640"/>
            <a:ext cx="463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Przykładowa ścieżka do pliku bazy danych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676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78F89427-714D-4873-A566-8B5EEE6B7992}"/>
              </a:ext>
            </a:extLst>
          </p:cNvPr>
          <p:cNvSpPr txBox="1"/>
          <p:nvPr/>
        </p:nvSpPr>
        <p:spPr>
          <a:xfrm>
            <a:off x="3407343" y="308008"/>
            <a:ext cx="4668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solidFill>
                  <a:srgbClr val="00B050"/>
                </a:solidFill>
              </a:rPr>
              <a:t>Zadanie - demo</a:t>
            </a:r>
            <a:endParaRPr lang="en-GB" sz="3200" b="1" dirty="0">
              <a:solidFill>
                <a:srgbClr val="00B050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D971ADC-9F9C-42C9-9820-80DC2E55A807}"/>
              </a:ext>
            </a:extLst>
          </p:cNvPr>
          <p:cNvSpPr txBox="1"/>
          <p:nvPr/>
        </p:nvSpPr>
        <p:spPr>
          <a:xfrm>
            <a:off x="827773" y="1025937"/>
            <a:ext cx="1089579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Badając zestaw danych z operacji bombardowań lotniczych II wojny światowej i przypominając sobie, że lądowania D-Day zostały prawie przełożone z powodu złej pogody, pobrano te raporty pogodowe z tego okresu, aby porównać je z misjami w zestawie danych operacji bombowych.</a:t>
            </a:r>
          </a:p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
Zestaw danych zawiera informacje o warunkach pogodowych rejestrowanych każdego dnia na różnych stacjach pogodowych na całym świecie. </a:t>
            </a:r>
          </a:p>
          <a:p>
            <a:endParaRPr lang="pl-PL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Informacje obejmują opady, opady śniegu, temperatury, prędkość wiatru oraz to, czy dzień obejmował burze z piorunami lub inne złe warunki pogodowe.</a:t>
            </a:r>
          </a:p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
</a:t>
            </a:r>
            <a:r>
              <a:rPr lang="pl-PL" b="1" dirty="0">
                <a:solidFill>
                  <a:srgbClr val="111111"/>
                </a:solidFill>
                <a:latin typeface="open sans" panose="020B0606030504020204" pitchFamily="34" charset="0"/>
              </a:rPr>
              <a:t>N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aszym zadaniem jest przewidywanie maksymalnej temperatury (y - </a:t>
            </a:r>
            <a:r>
              <a:rPr lang="pl-PL" b="1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output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) na podstawie wejściowej temperatury minimalnej (x - </a:t>
            </a:r>
            <a:r>
              <a:rPr lang="pl-PL" b="1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input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).
</a:t>
            </a:r>
            <a:endParaRPr lang="en-GB" b="1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27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1BB09F1D-0395-4412-B363-DF0A3A598850}"/>
              </a:ext>
            </a:extLst>
          </p:cNvPr>
          <p:cNvSpPr txBox="1"/>
          <p:nvPr/>
        </p:nvSpPr>
        <p:spPr>
          <a:xfrm>
            <a:off x="2076650" y="297664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Zacznijmy kodować:</a:t>
            </a:r>
          </a:p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
Zaimportuj wszystkie 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wymagane biblioteki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:
</a:t>
            </a:r>
            <a:endParaRPr lang="en-GB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7F0622E-77E5-40F9-9AED-033778267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248" y="1433870"/>
            <a:ext cx="5705475" cy="163830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DA7E7BC9-D649-49B5-993D-05B63BD66670}"/>
              </a:ext>
            </a:extLst>
          </p:cNvPr>
          <p:cNvSpPr txBox="1"/>
          <p:nvPr/>
        </p:nvSpPr>
        <p:spPr>
          <a:xfrm>
            <a:off x="2076649" y="3383280"/>
            <a:ext cx="82031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Następujące polecenie importuje 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zestaw danych CSV 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przy użyciu </a:t>
            </a:r>
            <a:r>
              <a:rPr lang="pl-PL" b="1" i="0" dirty="0" err="1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pandas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:
</a:t>
            </a:r>
            <a:endParaRPr lang="en-GB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F9AFB74-6CDA-4B47-9B95-AA0126498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76" y="4276598"/>
            <a:ext cx="11001676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dataset = pd.read_csv('/Users/nageshsinghchauhan/Documents/projects/ML/ML_BLOG_LInearRegression/Weather.csv')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58509EBA-25E6-4A1B-8B82-2B6C76D7FF06}"/>
              </a:ext>
            </a:extLst>
          </p:cNvPr>
          <p:cNvCxnSpPr/>
          <p:nvPr/>
        </p:nvCxnSpPr>
        <p:spPr>
          <a:xfrm>
            <a:off x="677376" y="4522819"/>
            <a:ext cx="2200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4641B8D7-A9CF-4C2E-81D7-0956DCDEA3C6}"/>
              </a:ext>
            </a:extLst>
          </p:cNvPr>
          <p:cNvCxnSpPr/>
          <p:nvPr/>
        </p:nvCxnSpPr>
        <p:spPr>
          <a:xfrm>
            <a:off x="10279780" y="4522819"/>
            <a:ext cx="1222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71ACEE8D-5602-4FB2-A7BF-2ECED59580FE}"/>
              </a:ext>
            </a:extLst>
          </p:cNvPr>
          <p:cNvSpPr txBox="1"/>
          <p:nvPr/>
        </p:nvSpPr>
        <p:spPr>
          <a:xfrm>
            <a:off x="677376" y="4917791"/>
            <a:ext cx="105841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Przyjrzyjmy się trochę danym (eksploracja) , sprawdzając liczbę wierszy i kolumn w naszym zestawie danych.
</a:t>
            </a:r>
            <a:endParaRPr lang="en-GB" dirty="0"/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9DA788EB-5B83-44D1-8ABA-C4E7E84FF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258" y="5598233"/>
            <a:ext cx="7334250" cy="485775"/>
          </a:xfrm>
          <a:prstGeom prst="rect">
            <a:avLst/>
          </a:prstGeom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4356B09C-E62E-410F-A64F-C85422FF12B9}"/>
              </a:ext>
            </a:extLst>
          </p:cNvPr>
          <p:cNvSpPr txBox="1"/>
          <p:nvPr/>
        </p:nvSpPr>
        <p:spPr>
          <a:xfrm>
            <a:off x="2625291" y="6152231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output (119040, 31)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1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7FEAA5FB-AE15-4FD9-AABB-98956F57C31A}"/>
              </a:ext>
            </a:extLst>
          </p:cNvPr>
          <p:cNvSpPr txBox="1"/>
          <p:nvPr/>
        </p:nvSpPr>
        <p:spPr>
          <a:xfrm>
            <a:off x="632860" y="499794"/>
            <a:ext cx="103110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Aby zobaczyć szczegóły statystyczne zbioru danych, możemy użyć </a:t>
            </a:r>
            <a:r>
              <a:rPr lang="pl-PL" dirty="0" err="1"/>
              <a:t>describe</a:t>
            </a:r>
            <a:r>
              <a:rPr lang="pl-PL" dirty="0"/>
              <a:t>():
</a:t>
            </a:r>
            <a:endParaRPr lang="en-GB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AD75DB2-85C5-4B3F-8571-072D4D853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1146125"/>
            <a:ext cx="7000875" cy="40957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3D4FF5B-3693-4DAC-B380-781DC0221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078" y="2040558"/>
            <a:ext cx="9586571" cy="322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4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2AB62F6B-B483-42E8-B29A-552CD5757EBA}"/>
              </a:ext>
            </a:extLst>
          </p:cNvPr>
          <p:cNvSpPr txBox="1"/>
          <p:nvPr/>
        </p:nvSpPr>
        <p:spPr>
          <a:xfrm>
            <a:off x="863867" y="438297"/>
            <a:ext cx="105709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111111"/>
                </a:solidFill>
                <a:latin typeface="open sans" panose="020B0606030504020204" pitchFamily="34" charset="0"/>
              </a:rPr>
              <a:t>W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ykreślmy nasze punkty danych na wykresie 2D, aby zobaczyć nasz zestaw danych i sprawdzić, czy możemy ręcznie znaleźć jakąkolwiek relację między danymi za pomocą poniższego kodu:
</a:t>
            </a:r>
            <a:endParaRPr lang="en-GB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6043303-CFEE-4DC8-AE2D-22E00B021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282" y="1183205"/>
            <a:ext cx="7391400" cy="123825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7AAB84AA-BF8C-4920-AD1F-AD64A3BF4F5C}"/>
              </a:ext>
            </a:extLst>
          </p:cNvPr>
          <p:cNvSpPr txBox="1"/>
          <p:nvPr/>
        </p:nvSpPr>
        <p:spPr>
          <a:xfrm>
            <a:off x="590349" y="2505670"/>
            <a:ext cx="110113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Wzięliśmy </a:t>
            </a:r>
            <a:r>
              <a:rPr lang="pl-PL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MinTemp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i </a:t>
            </a:r>
            <a:r>
              <a:rPr lang="pl-PL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MaxTemp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do przeprowadzenia naszej analizy. Poniżej znajduje się wykres 2D między </a:t>
            </a:r>
            <a:r>
              <a:rPr lang="pl-PL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MinTemp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i </a:t>
            </a:r>
            <a:r>
              <a:rPr lang="pl-PL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MaxTemp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.
</a:t>
            </a:r>
            <a:endParaRPr lang="en-GB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FF123473-BCC4-498F-A14A-06A23D8F7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114" y="3166363"/>
            <a:ext cx="52768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4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DFCEDD60-2DC8-4095-B0E3-8846EF256DEB}"/>
              </a:ext>
            </a:extLst>
          </p:cNvPr>
          <p:cNvSpPr txBox="1"/>
          <p:nvPr/>
        </p:nvSpPr>
        <p:spPr>
          <a:xfrm>
            <a:off x="1424539" y="423512"/>
            <a:ext cx="902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Utwórzmy wykres rozkładu max temperatury i zobaczmy, gdzie możemy szukać jej średniej.</a:t>
            </a:r>
            <a:endParaRPr lang="en-GB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CA2FB26-6B48-41D6-9861-B6179E88B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148" y="1059129"/>
            <a:ext cx="7353300" cy="80962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76F10167-A315-4750-A775-C6AA6F1D3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2167288"/>
            <a:ext cx="73342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07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3D096567-4862-4FA7-89B1-943710526359}"/>
              </a:ext>
            </a:extLst>
          </p:cNvPr>
          <p:cNvSpPr txBox="1"/>
          <p:nvPr/>
        </p:nvSpPr>
        <p:spPr>
          <a:xfrm>
            <a:off x="2464067" y="375385"/>
            <a:ext cx="8287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solidFill>
                  <a:srgbClr val="00B0F0"/>
                </a:solidFill>
              </a:rPr>
              <a:t>Przewidywanie na podstawie regresji liniowej </a:t>
            </a:r>
            <a:endParaRPr lang="en-GB" sz="2800" b="1" dirty="0">
              <a:solidFill>
                <a:srgbClr val="00B0F0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130F2C1-E455-4D55-B4CA-20CD36C8AE98}"/>
              </a:ext>
            </a:extLst>
          </p:cNvPr>
          <p:cNvSpPr txBox="1"/>
          <p:nvPr/>
        </p:nvSpPr>
        <p:spPr>
          <a:xfrm>
            <a:off x="1193533" y="1124346"/>
            <a:ext cx="105781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Kolejnym krokiem jest podzielenie danych na "atrybuty" i "etykiety".</a:t>
            </a:r>
          </a:p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
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Atrybuty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(X) są 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zmiennymi niezależnymi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, podczas gdy 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etykiety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(y) są 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zmiennymi zależnymi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, których wartości mają być przewidywane. </a:t>
            </a:r>
          </a:p>
          <a:p>
            <a:endParaRPr lang="pl-PL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W naszym zestawie danych mamy tylko dwie kolumny. 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Chcemy przewidzieć </a:t>
            </a:r>
            <a:r>
              <a:rPr lang="pl-PL" b="1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MaxTemp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w zależności od zarejestrowanego </a:t>
            </a:r>
            <a:r>
              <a:rPr lang="pl-PL" b="1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MinTemp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.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</a:t>
            </a:r>
          </a:p>
          <a:p>
            <a:endParaRPr lang="pl-PL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Dlatego nasz zestaw atrybutów będzie składał się z kolumny "</a:t>
            </a:r>
            <a:r>
              <a:rPr lang="pl-PL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MinTemp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", która jest przechowywana w zmiennej X, a etykietą będzie kolumna "</a:t>
            </a:r>
            <a:r>
              <a:rPr lang="pl-PL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MaxTemp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", która jest przechowywana w zmiennej y.
</a:t>
            </a:r>
            <a:endParaRPr lang="en-GB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7677DF5-26E2-4DD6-B7F7-885D11039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386" y="4540666"/>
            <a:ext cx="73628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2E3C7512-D039-47EF-B84C-36452694F718}"/>
              </a:ext>
            </a:extLst>
          </p:cNvPr>
          <p:cNvSpPr txBox="1"/>
          <p:nvPr/>
        </p:nvSpPr>
        <p:spPr>
          <a:xfrm>
            <a:off x="808521" y="617432"/>
            <a:ext cx="105974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Następnie dzielimy 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80% danych na zestaw treningowy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, a 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20% danych na zestaw testowy 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przy użyciu poniższego kodu.</a:t>
            </a:r>
          </a:p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
(</a:t>
            </a:r>
            <a:r>
              <a:rPr lang="pl-PL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Zmienna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l-PL" b="1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test_size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)</a:t>
            </a:r>
            <a:endParaRPr lang="en-GB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C7D400-D817-4D2E-B24E-094F2D93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654" y="2107544"/>
            <a:ext cx="7683194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X_train, X_test, y_train, y_test = train_test_split(X, y, test_size=0.2, random_state=0)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B07E079F-CF14-4656-A1A1-D214406EC876}"/>
              </a:ext>
            </a:extLst>
          </p:cNvPr>
          <p:cNvCxnSpPr>
            <a:cxnSpLocks/>
          </p:cNvCxnSpPr>
          <p:nvPr/>
        </p:nvCxnSpPr>
        <p:spPr>
          <a:xfrm>
            <a:off x="3176337" y="2425566"/>
            <a:ext cx="5428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55743A5-DC44-4378-921B-0E51803AB789}"/>
              </a:ext>
            </a:extLst>
          </p:cNvPr>
          <p:cNvSpPr txBox="1"/>
          <p:nvPr/>
        </p:nvSpPr>
        <p:spPr>
          <a:xfrm>
            <a:off x="182879" y="3211574"/>
            <a:ext cx="317794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random_state</a:t>
            </a:r>
            <a:r>
              <a:rPr lang="pl-PL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l-PL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jak sama nazwa wskazuje, służy do inicjowania wewnętrznego generatora liczb losowych, który zdecyduje o podziale danych na indeksy treningowe i testowe w tym przypadku. 
</a:t>
            </a:r>
            <a:endParaRPr lang="en-GB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0AEA73DE-4A36-4F8E-A85B-DD2E62E766DD}"/>
              </a:ext>
            </a:extLst>
          </p:cNvPr>
          <p:cNvSpPr txBox="1"/>
          <p:nvPr/>
        </p:nvSpPr>
        <p:spPr>
          <a:xfrm>
            <a:off x="3763479" y="2985884"/>
            <a:ext cx="8245642" cy="37548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l-PL" sz="1400" dirty="0"/>
              <a:t>Idea jest następująca: wszystkie komputery mają tak zwany generator liczb pseudolosowych. Jest to coś, co wytwarza pozornie losowe liczby, ale jeśli będzie powtarzane, ostatecznie odtworzy tę samą sekwencję.</a:t>
            </a:r>
          </a:p>
          <a:p>
            <a:r>
              <a:rPr lang="pl-PL" sz="1400" dirty="0"/>
              <a:t>
Miejsce, w którym uruchamiany jest </a:t>
            </a:r>
            <a:r>
              <a:rPr lang="pl-PL" sz="1400" u="sng" dirty="0"/>
              <a:t>generator liczb</a:t>
            </a:r>
            <a:r>
              <a:rPr lang="pl-PL" sz="1400" dirty="0"/>
              <a:t>, jest znane jako </a:t>
            </a:r>
            <a:r>
              <a:rPr lang="pl-PL" sz="1400" b="1" dirty="0" err="1"/>
              <a:t>seed</a:t>
            </a:r>
            <a:r>
              <a:rPr lang="pl-PL" sz="1400" b="1" dirty="0"/>
              <a:t>.</a:t>
            </a:r>
            <a:r>
              <a:rPr lang="pl-PL" sz="1400" dirty="0"/>
              <a:t> Określając parametr </a:t>
            </a:r>
            <a:r>
              <a:rPr lang="pl-PL" sz="1400" b="1" dirty="0" err="1"/>
              <a:t>random_state</a:t>
            </a:r>
            <a:r>
              <a:rPr lang="pl-PL" sz="1400" dirty="0"/>
              <a:t>, ustawiasz losowy </a:t>
            </a:r>
            <a:r>
              <a:rPr lang="pl-PL" sz="1400" b="1" dirty="0" err="1"/>
              <a:t>seed</a:t>
            </a:r>
            <a:r>
              <a:rPr lang="pl-PL" sz="1400" dirty="0"/>
              <a:t> dla </a:t>
            </a:r>
            <a:r>
              <a:rPr lang="pl-PL" sz="1400" u="sng" dirty="0"/>
              <a:t>generatora liczb losowych</a:t>
            </a:r>
            <a:r>
              <a:rPr lang="pl-PL" sz="1400" dirty="0"/>
              <a:t>.</a:t>
            </a:r>
          </a:p>
          <a:p>
            <a:r>
              <a:rPr lang="pl-PL" sz="1400" dirty="0"/>
              <a:t>
Aby uczynić to nieco bardziej konkretnym, załóżmy, że ustawiłeś </a:t>
            </a:r>
            <a:r>
              <a:rPr lang="pl-PL" sz="1400" b="1" dirty="0" err="1"/>
              <a:t>random_seed</a:t>
            </a:r>
            <a:r>
              <a:rPr lang="pl-PL" sz="1400" b="1" dirty="0"/>
              <a:t> = 0. </a:t>
            </a:r>
            <a:r>
              <a:rPr lang="pl-PL" sz="1400" dirty="0"/>
              <a:t>Generator liczb losowych może następnie wygenerować sekwencję liczb całkowitych
0, 19, 11, 2, 34, 5, 23, 24, 0, 1, 89, ...
a ustalając </a:t>
            </a:r>
            <a:r>
              <a:rPr lang="pl-PL" sz="1400" dirty="0" err="1"/>
              <a:t>random_state</a:t>
            </a:r>
            <a:r>
              <a:rPr lang="pl-PL" sz="1400" dirty="0"/>
              <a:t> = 0, zawsze zobaczysz tę sekwencję za każdym razem, gdy wywołasz funkcję </a:t>
            </a:r>
            <a:r>
              <a:rPr lang="pl-PL" sz="1400" b="1" dirty="0" err="1"/>
              <a:t>train_test_split</a:t>
            </a:r>
            <a:r>
              <a:rPr lang="pl-PL" sz="1400" b="1" dirty="0"/>
              <a:t>. </a:t>
            </a:r>
          </a:p>
          <a:p>
            <a:endParaRPr lang="pl-PL" sz="1400" dirty="0"/>
          </a:p>
          <a:p>
            <a:r>
              <a:rPr lang="pl-PL" sz="1400" dirty="0"/>
              <a:t>Z drugiej strony, może </a:t>
            </a:r>
            <a:r>
              <a:rPr lang="pl-PL" sz="1400" b="1" dirty="0" err="1"/>
              <a:t>random_state</a:t>
            </a:r>
            <a:r>
              <a:rPr lang="pl-PL" sz="1400" b="1" dirty="0"/>
              <a:t> = 1 </a:t>
            </a:r>
            <a:r>
              <a:rPr lang="pl-PL" sz="1400" dirty="0"/>
              <a:t>daje następującą sekwencję liczb całkowitych:
91, 18, 11, 34, 34, 5, 19, 18, 0, 0, 1, ...
Mimo że różni się to od </a:t>
            </a:r>
            <a:r>
              <a:rPr lang="pl-PL" sz="1400" b="1" dirty="0" err="1"/>
              <a:t>random_state</a:t>
            </a:r>
            <a:r>
              <a:rPr lang="pl-PL" sz="1400" b="1" dirty="0"/>
              <a:t> = 0, </a:t>
            </a:r>
            <a:r>
              <a:rPr lang="pl-PL" sz="1400" dirty="0"/>
              <a:t>chodzi o to, że zawsze zobaczysz te losowe liczby pojawiające się po ustawieniu </a:t>
            </a:r>
            <a:r>
              <a:rPr lang="pl-PL" sz="1400" b="1" dirty="0" err="1"/>
              <a:t>random_state</a:t>
            </a:r>
            <a:r>
              <a:rPr lang="pl-PL" sz="1400" b="1" dirty="0"/>
              <a:t> = 1</a:t>
            </a:r>
            <a:r>
              <a:rPr lang="pl-PL" sz="1400" dirty="0"/>
              <a:t>.
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996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A68FCEF4-8430-4EF5-A849-7178DEF74916}"/>
              </a:ext>
            </a:extLst>
          </p:cNvPr>
          <p:cNvSpPr txBox="1"/>
          <p:nvPr/>
        </p:nvSpPr>
        <p:spPr>
          <a:xfrm>
            <a:off x="1017871" y="319048"/>
            <a:ext cx="99164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Po podzieleniu danych na zestawy treningowe i testowe, w końcu nadszedł czas na wytrenowanie (nauczenie) naszego algorytmu. W tym celu musimy zaimportować klasę </a:t>
            </a:r>
            <a:r>
              <a:rPr lang="pl-PL" dirty="0" err="1"/>
              <a:t>LinearRegression</a:t>
            </a:r>
            <a:r>
              <a:rPr lang="pl-PL" dirty="0"/>
              <a:t>, </a:t>
            </a:r>
            <a:r>
              <a:rPr lang="pl-PL" u="sng" dirty="0"/>
              <a:t>utworzyć jej instancję i wywołać metodę </a:t>
            </a:r>
            <a:r>
              <a:rPr lang="pl-PL" u="sng" dirty="0" err="1"/>
              <a:t>fit</a:t>
            </a:r>
            <a:r>
              <a:rPr lang="pl-PL" u="sng" dirty="0"/>
              <a:t>() wraz z naszymi danymi treningowymi.</a:t>
            </a:r>
            <a:r>
              <a:rPr lang="pl-PL" dirty="0"/>
              <a:t>
</a:t>
            </a:r>
            <a:endParaRPr lang="en-GB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DFF036E-082D-47D2-BE8D-26461F0DE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400175"/>
            <a:ext cx="7410450" cy="62865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4EBEACC7-305D-40DE-97E0-2E579AC1D11D}"/>
              </a:ext>
            </a:extLst>
          </p:cNvPr>
          <p:cNvSpPr txBox="1"/>
          <p:nvPr/>
        </p:nvSpPr>
        <p:spPr>
          <a:xfrm>
            <a:off x="1017871" y="2554243"/>
            <a:ext cx="102533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Jak już omówiliśmy, model regresji liniowej zasadniczo znajduje najlepszą wartość dla punktu przecięcia i nachylenia, co skutkuje linią, która najlepiej pasuje do danych. </a:t>
            </a:r>
          </a:p>
          <a:p>
            <a:endParaRPr lang="pl-PL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Aby zobaczyć wartość przechwycenia (</a:t>
            </a:r>
            <a:r>
              <a:rPr lang="pl-PL" b="1" i="1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intercept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) i nachylenia (</a:t>
            </a:r>
            <a:r>
              <a:rPr lang="pl-PL" b="1" i="1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regressor</a:t>
            </a:r>
            <a:r>
              <a:rPr lang="pl-PL" b="1" i="1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l-PL" b="1" i="1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coeficient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) obliczoną przez algorytm regresji liniowej dla naszego zestawu danych, wykonaj następujący kod.
</a:t>
            </a:r>
            <a:endParaRPr lang="en-GB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1EEFDCE1-6416-4C97-B0D2-4A569B5B9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411929"/>
            <a:ext cx="7391400" cy="1133475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320FE877-142F-4AF3-AFEB-3043B4164E1E}"/>
              </a:ext>
            </a:extLst>
          </p:cNvPr>
          <p:cNvSpPr txBox="1"/>
          <p:nvPr/>
        </p:nvSpPr>
        <p:spPr>
          <a:xfrm>
            <a:off x="2665396" y="5816685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Output</a:t>
            </a:r>
            <a:r>
              <a:rPr lang="pl-PL" dirty="0">
                <a:solidFill>
                  <a:srgbClr val="111111"/>
                </a:solidFill>
                <a:latin typeface="open sans" panose="020B0606030504020204" pitchFamily="34" charset="0"/>
              </a:rPr>
              <a:t>: </a:t>
            </a:r>
            <a:r>
              <a:rPr lang="en-GB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10.66185201 </a:t>
            </a:r>
            <a:endParaRPr lang="pl-PL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r>
              <a:rPr lang="pl-PL" dirty="0">
                <a:solidFill>
                  <a:srgbClr val="111111"/>
                </a:solidFill>
                <a:latin typeface="open sans" panose="020B0606030504020204" pitchFamily="34" charset="0"/>
              </a:rPr>
              <a:t>               </a:t>
            </a:r>
            <a:r>
              <a:rPr lang="en-GB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0.92033997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1285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F9E7E6CEFA3D643B2100676394917DF" ma:contentTypeVersion="4" ma:contentTypeDescription="Utwórz nowy dokument." ma:contentTypeScope="" ma:versionID="6a54f3b1d2cea619b03782c2fe216481">
  <xsd:schema xmlns:xsd="http://www.w3.org/2001/XMLSchema" xmlns:xs="http://www.w3.org/2001/XMLSchema" xmlns:p="http://schemas.microsoft.com/office/2006/metadata/properties" xmlns:ns2="6483fde8-05af-4e79-a182-00a74c0c76cb" targetNamespace="http://schemas.microsoft.com/office/2006/metadata/properties" ma:root="true" ma:fieldsID="c8ca8ce8ccc3dbf8afb591cda5902134" ns2:_="">
    <xsd:import namespace="6483fde8-05af-4e79-a182-00a74c0c76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83fde8-05af-4e79-a182-00a74c0c76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A06645-817E-4724-ADB3-1FEFDFE9D2E0}"/>
</file>

<file path=customXml/itemProps2.xml><?xml version="1.0" encoding="utf-8"?>
<ds:datastoreItem xmlns:ds="http://schemas.openxmlformats.org/officeDocument/2006/customXml" ds:itemID="{0D799EC2-0DEF-43C0-B6B8-6FF44C7C815E}"/>
</file>

<file path=customXml/itemProps3.xml><?xml version="1.0" encoding="utf-8"?>
<ds:datastoreItem xmlns:ds="http://schemas.openxmlformats.org/officeDocument/2006/customXml" ds:itemID="{18E7A201-0D04-4ECC-B04C-B9B10AE458D1}"/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1390</Words>
  <Application>Microsoft Office PowerPoint</Application>
  <PresentationFormat>Panoramiczny</PresentationFormat>
  <Paragraphs>82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2" baseType="lpstr">
      <vt:lpstr>Arial</vt:lpstr>
      <vt:lpstr>Arial</vt:lpstr>
      <vt:lpstr>Arial Unicode MS</vt:lpstr>
      <vt:lpstr>Calibri</vt:lpstr>
      <vt:lpstr>Calibri Light</vt:lpstr>
      <vt:lpstr>open sans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Marek Kruk</dc:creator>
  <cp:lastModifiedBy>Asystent</cp:lastModifiedBy>
  <cp:revision>14</cp:revision>
  <dcterms:created xsi:type="dcterms:W3CDTF">2022-02-14T07:49:51Z</dcterms:created>
  <dcterms:modified xsi:type="dcterms:W3CDTF">2024-02-28T10:58:46Z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0x0101006F9E7E6CEFA3D643B2100676394917DF</vt:lpwstr>
  </property>
</Properties>
</file>