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8102D-7A27-46F8-A884-9FAE897F7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A55728-A796-4A7E-8B5B-5A38670B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7ED745-C485-40EE-ADD1-E4FDCE56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3738D-E985-480D-AE06-FBC54C40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D8CBF5-5C4B-4093-867E-DAE7F443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4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44C766-C2B8-49D4-BE35-2358B26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0580E0-D1F8-4776-A977-68847DC6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168EB4-D51E-4D86-9BB8-BD6B5940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26B269-0B7D-45E7-BDA2-AEF4F9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EE5ADB-387F-4468-A8C6-993386C9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388FD40-1FCA-4AA5-A5E3-CAE08E8C6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7C921C-ED66-4F97-AAFA-1B104B91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DC0EDE-A546-4CA3-A5E3-EB6AF5D2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F23F84-DB27-4BFB-A1C6-9698C7FF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1F3E1D-258C-4D92-91F8-51B6EAB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84593-18AC-4B9C-B035-525FD33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763FD8-10A0-48D1-B72A-7D213A68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30208C-852B-40A0-A7F8-5D8E0B93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62050C-5AF2-47F6-AB0B-D1D4E07D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07FF00-EB30-4BE7-AC80-F81E03C8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231E8-64C5-467F-B514-F6672634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F4C1DD-C636-4AEA-9530-73C3A4B6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D6031D-837A-467E-B835-90BC3564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C804A8-BECC-46D5-BB53-467DD551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F74D35-61C7-4287-9234-C3DDADF0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51845-FE45-4E89-AD06-517819E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980570-8056-4C79-9CBB-3A3694D1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86B202-E5AC-44D2-BC47-3A1F9DBF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ED8469-BA49-4C93-84A4-8C09C23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48F645-87A3-4A29-885D-4E2D40E4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5249A7-FE61-423A-AEC7-9FDF1B85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0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3E8BE-9E5A-4599-8110-AC082AC0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613B20-E635-468E-92E9-D869120A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45ED161-AC78-4B2C-88AD-A3829846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B311138-EAA6-4044-A07D-2F3455519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41D4C4E-51AE-4252-9ADE-E5FBA408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49E26CF-FDF7-431F-BC5A-C51C09A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BBF5F4A-F7A4-48EB-AE6B-B389F93A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AA0FE79-B619-41C4-AED6-30AD9D9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71FE33-531B-4391-8198-E8FFA806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5FDB953-15D8-4C7A-9CAA-D38420AC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38AF2A-679E-412A-90CA-23C98417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2A5505-83DA-4977-BEFA-E3966729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5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32FE68-575E-4985-9B56-2042210C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E2AD733-38D1-4260-A7E7-F1B9095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0D3081-B2D3-4EDE-BDDC-55901D50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1191E-51C8-424A-8F7F-C45AF80D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26B625-DBFF-40DD-9776-8BD6EE05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26FF47-9972-4DF0-AD23-2CC6EACC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FD6A2F-7364-406E-94CC-B357E34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ED0BF5-9FDC-4FC6-8B8E-15E7295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931677-EA95-4FCF-833A-8BE82154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9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0541F-F7F0-4A54-8A9D-B1CB9F1C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4972CC-1F15-4924-9C46-76F06A96D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8E89EB-26F9-49EC-993F-27779E90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8FD928-3BD5-485A-AAEE-1458B4F6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0FA9D-6ACB-4BA7-8E6A-4FB74FB2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D25D50-E01C-47DD-B8E0-A3EAFC92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B36E108-0D9A-4943-B44C-C6EFF78B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37298A-CB5A-4C52-9D41-4BA6C483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104E37-3E09-4A15-82EB-EDBA3B894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DC6C-D844-44D3-91E9-F76B70A52CC2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D362FE-45B4-42C8-A529-66DFA302A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92164-392E-4423-9922-DF6DBFAD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BCC3D-DC32-482C-9518-1AFEAF3A92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32838" y="575035"/>
            <a:ext cx="109263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l-PL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Gaussowski Naiwny klasyfikator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Bayes’a</a:t>
            </a:r>
            <a:endParaRPr lang="pl-PL" sz="3200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base"/>
            <a:r>
              <a:rPr lang="pl-PL" b="1" dirty="0"/>
              <a:t>technika klasyfikacji stosowana w uczeniu maszynowym w oparciu o podejście probabilistyczne i rozkład Gaussa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l-PL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CBEE987-E172-4C25-99AC-70D622DACB13}"/>
              </a:ext>
            </a:extLst>
          </p:cNvPr>
          <p:cNvSpPr/>
          <p:nvPr/>
        </p:nvSpPr>
        <p:spPr>
          <a:xfrm>
            <a:off x="776067" y="1878857"/>
            <a:ext cx="619534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70C0"/>
                </a:solidFill>
              </a:rPr>
              <a:t>Twierdzenie Naiwnego Bayesa</a:t>
            </a:r>
          </a:p>
          <a:p>
            <a:r>
              <a:rPr lang="pl-PL" dirty="0" err="1"/>
              <a:t>Naive</a:t>
            </a:r>
            <a:r>
              <a:rPr lang="pl-PL" dirty="0"/>
              <a:t> Bayes to algorytm uczenia nadzorowanego wykorzystywany do klasyfikacji. </a:t>
            </a:r>
          </a:p>
          <a:p>
            <a:r>
              <a:rPr lang="pl-PL" dirty="0"/>
              <a:t>W </a:t>
            </a:r>
            <a:r>
              <a:rPr lang="pl-PL" dirty="0" err="1"/>
              <a:t>Naive</a:t>
            </a:r>
            <a:r>
              <a:rPr lang="pl-PL" dirty="0"/>
              <a:t> Bayes obliczamy </a:t>
            </a:r>
            <a:r>
              <a:rPr lang="pl-PL" u="sng" dirty="0"/>
              <a:t>prawdopodobieństwo wniesione przez każdy czynnik</a:t>
            </a:r>
            <a:r>
              <a:rPr lang="pl-PL" dirty="0"/>
              <a:t>. Najczęściej używamy go do operacji klasyfikacji tekstowej, takich jak </a:t>
            </a:r>
            <a:r>
              <a:rPr lang="pl-PL" u="sng" dirty="0"/>
              <a:t>filtrowanie spamu</a:t>
            </a:r>
            <a:r>
              <a:rPr lang="pl-PL" dirty="0"/>
              <a:t>. 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C0ADA9A-44EF-4D47-34DD-32A51EE3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93" y="1600340"/>
            <a:ext cx="3393582" cy="2403695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27757858-AC7F-E972-A833-1FD1A449EFDE}"/>
              </a:ext>
            </a:extLst>
          </p:cNvPr>
          <p:cNvSpPr/>
          <p:nvPr/>
        </p:nvSpPr>
        <p:spPr>
          <a:xfrm>
            <a:off x="776067" y="4004035"/>
            <a:ext cx="11164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70C0"/>
                </a:solidFill>
              </a:rPr>
              <a:t>Zastosowania twierdzenia Bayesa</a:t>
            </a:r>
          </a:p>
          <a:p>
            <a:endParaRPr lang="pl-PL" sz="2400" b="1" dirty="0">
              <a:solidFill>
                <a:srgbClr val="0070C0"/>
              </a:solidFill>
            </a:endParaRPr>
          </a:p>
          <a:p>
            <a:r>
              <a:rPr lang="pl-PL" b="1" dirty="0"/>
              <a:t>1. Filtrowanie spamu - </a:t>
            </a:r>
            <a:r>
              <a:rPr lang="pl-PL" dirty="0"/>
              <a:t>klasyfikowanie tekstów</a:t>
            </a:r>
          </a:p>
          <a:p>
            <a:r>
              <a:rPr lang="pl-PL" dirty="0"/>
              <a:t>2</a:t>
            </a:r>
            <a:r>
              <a:rPr lang="pl-PL" b="1" dirty="0"/>
              <a:t>. Analiza sentymentów - </a:t>
            </a:r>
            <a:r>
              <a:rPr lang="pl-PL" dirty="0"/>
              <a:t>analizuje, czy dane są pozytywne, negatywne czy neutralne</a:t>
            </a:r>
          </a:p>
          <a:p>
            <a:r>
              <a:rPr lang="pl-PL" dirty="0"/>
              <a:t>3</a:t>
            </a:r>
            <a:r>
              <a:rPr lang="pl-PL" b="1" dirty="0"/>
              <a:t>. Systemy rekomendacji</a:t>
            </a:r>
            <a:endParaRPr lang="pl-PL" dirty="0"/>
          </a:p>
          <a:p>
            <a:r>
              <a:rPr lang="pl-PL" b="1" dirty="0"/>
              <a:t>4. </a:t>
            </a:r>
            <a:r>
              <a:rPr lang="pl-PL" b="1" dirty="0" err="1"/>
              <a:t>Bayesowskie</a:t>
            </a:r>
            <a:r>
              <a:rPr lang="pl-PL" b="1" dirty="0"/>
              <a:t> sieci neuronowe</a:t>
            </a:r>
          </a:p>
        </p:txBody>
      </p:sp>
    </p:spTree>
    <p:extLst>
      <p:ext uri="{BB962C8B-B14F-4D97-AF65-F5344CB8AC3E}">
        <p14:creationId xmlns:p14="http://schemas.microsoft.com/office/powerpoint/2010/main" val="109488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240" y="2629029"/>
            <a:ext cx="3393582" cy="240369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409303" y="201361"/>
            <a:ext cx="10345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1" dirty="0" err="1">
                <a:latin typeface="Roboto"/>
              </a:rPr>
              <a:t>Gaussowski</a:t>
            </a:r>
            <a:r>
              <a:rPr lang="en-US" b="1" dirty="0">
                <a:latin typeface="Roboto"/>
              </a:rPr>
              <a:t> </a:t>
            </a:r>
            <a:r>
              <a:rPr lang="pl-PL" b="1" dirty="0">
                <a:latin typeface="Roboto"/>
              </a:rPr>
              <a:t>N</a:t>
            </a:r>
            <a:r>
              <a:rPr lang="en-US" b="1" dirty="0" err="1">
                <a:latin typeface="Roboto"/>
              </a:rPr>
              <a:t>aiwny</a:t>
            </a:r>
            <a:r>
              <a:rPr lang="en-US" b="1" dirty="0">
                <a:latin typeface="Roboto"/>
              </a:rPr>
              <a:t> </a:t>
            </a:r>
            <a:r>
              <a:rPr lang="en-US" b="1" dirty="0" err="1">
                <a:latin typeface="Roboto"/>
              </a:rPr>
              <a:t>klasyfikator</a:t>
            </a:r>
            <a:r>
              <a:rPr lang="en-US" b="1" dirty="0">
                <a:latin typeface="Roboto"/>
              </a:rPr>
              <a:t> </a:t>
            </a:r>
            <a:r>
              <a:rPr lang="en-US" b="1" dirty="0" err="1">
                <a:latin typeface="Roboto"/>
              </a:rPr>
              <a:t>Bayesa</a:t>
            </a:r>
            <a:r>
              <a:rPr lang="en-US" b="1" dirty="0">
                <a:latin typeface="Roboto"/>
              </a:rPr>
              <a:t>
</a:t>
            </a:r>
            <a:endParaRPr lang="en-US" b="0" i="0" dirty="0">
              <a:effectLst/>
              <a:latin typeface="Roboto"/>
            </a:endParaRPr>
          </a:p>
          <a:p>
            <a:pPr fontAlgn="base"/>
            <a:r>
              <a:rPr lang="pl-PL" dirty="0">
                <a:latin typeface="Roboto"/>
              </a:rPr>
              <a:t>W Gaussowskim Naiwnym Bayesie przyjmuje się, że </a:t>
            </a:r>
            <a:r>
              <a:rPr lang="pl-PL" b="1" dirty="0">
                <a:latin typeface="Roboto"/>
              </a:rPr>
              <a:t>ciągłe wartości związane z każdą cechą (a posteriori), mają być rozłożone zgodnie z rozkładem Gaussa. </a:t>
            </a:r>
            <a:r>
              <a:rPr lang="pl-PL" dirty="0">
                <a:latin typeface="Roboto"/>
              </a:rPr>
              <a:t>
</a:t>
            </a:r>
            <a:endParaRPr lang="en-US" dirty="0">
              <a:latin typeface="Roboto"/>
            </a:endParaRPr>
          </a:p>
          <a:p>
            <a:pPr fontAlgn="base"/>
            <a:r>
              <a:rPr lang="pl-PL" dirty="0">
                <a:latin typeface="Roboto"/>
              </a:rPr>
              <a:t>Rozkład Gaussa jest również nazywany </a:t>
            </a:r>
            <a:r>
              <a:rPr lang="pl-PL" b="1" dirty="0">
                <a:latin typeface="Roboto"/>
              </a:rPr>
              <a:t>rozkładem normalnym</a:t>
            </a:r>
            <a:r>
              <a:rPr lang="pl-PL" dirty="0">
                <a:latin typeface="Roboto"/>
              </a:rPr>
              <a:t>. Po wykreśleniu daje krzywą w kształcie dzwonu, która jest symetryczna względem średniej wartości cech, jak pokazano poniżej:
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57348" y="2464525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Loadings: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57348" y="2833857"/>
            <a:ext cx="636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Anaconda Navigator</a:t>
            </a:r>
          </a:p>
          <a:p>
            <a:pPr marL="342900" indent="-342900">
              <a:buAutoNum type="arabicPeriod"/>
            </a:pPr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AutoNum type="arabicPeriod"/>
            </a:pPr>
            <a:r>
              <a:rPr lang="en-US" dirty="0"/>
              <a:t>Click “new”</a:t>
            </a:r>
          </a:p>
          <a:p>
            <a:pPr marL="342900" indent="-342900">
              <a:buAutoNum type="arabicPeriod"/>
            </a:pPr>
            <a:r>
              <a:rPr lang="en-US" dirty="0"/>
              <a:t>In Menu click “File”</a:t>
            </a:r>
          </a:p>
          <a:p>
            <a:pPr marL="342900" indent="-342900">
              <a:buAutoNum type="arabicPeriod"/>
            </a:pPr>
            <a:r>
              <a:rPr lang="en-US" dirty="0"/>
              <a:t>Click “open”</a:t>
            </a:r>
          </a:p>
          <a:p>
            <a:pPr marL="342900" indent="-342900">
              <a:buAutoNum type="arabicPeriod"/>
            </a:pPr>
            <a:r>
              <a:rPr lang="en-US" dirty="0"/>
              <a:t>Find </a:t>
            </a:r>
            <a:r>
              <a:rPr lang="en-US" dirty="0" err="1"/>
              <a:t>Jupyter</a:t>
            </a:r>
            <a:r>
              <a:rPr lang="en-US" dirty="0"/>
              <a:t> Notebook file</a:t>
            </a:r>
            <a:r>
              <a:rPr lang="pl-PL" dirty="0"/>
              <a:t> </a:t>
            </a:r>
            <a:r>
              <a:rPr lang="pl-PL" dirty="0" err="1"/>
              <a:t>below</a:t>
            </a:r>
            <a:endParaRPr lang="pl-PL" b="1" dirty="0"/>
          </a:p>
          <a:p>
            <a:r>
              <a:rPr lang="pl-PL" dirty="0"/>
              <a:t>      It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8" y="4752722"/>
            <a:ext cx="2127688" cy="499915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389707" y="5099986"/>
            <a:ext cx="6098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libraries import</a:t>
            </a:r>
          </a:p>
          <a:p>
            <a:pPr marL="342900" indent="-342900">
              <a:buAutoNum type="arabicPeriod"/>
            </a:pPr>
            <a:r>
              <a:rPr lang="en-US" dirty="0"/>
              <a:t>Dataset import</a:t>
            </a:r>
          </a:p>
          <a:p>
            <a:pPr marL="342900" indent="-342900">
              <a:buAutoNum type="arabicPeriod"/>
            </a:pPr>
            <a:r>
              <a:rPr lang="en-US" dirty="0"/>
              <a:t>Description of script cells</a:t>
            </a:r>
          </a:p>
          <a:p>
            <a:pPr marL="342900" indent="-342900">
              <a:buAutoNum type="arabicPeriod"/>
            </a:pPr>
            <a:r>
              <a:rPr lang="en-US" dirty="0"/>
              <a:t>Interpretation of the results: probabilistic classification</a:t>
            </a:r>
          </a:p>
          <a:p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C7DC2A-CEC0-40C3-9030-0B99E8A8E289}"/>
              </a:ext>
            </a:extLst>
          </p:cNvPr>
          <p:cNvSpPr txBox="1"/>
          <p:nvPr/>
        </p:nvSpPr>
        <p:spPr>
          <a:xfrm>
            <a:off x="5697856" y="2266226"/>
            <a:ext cx="624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Założyliśmy a posteriori, że rozkład wartości w </a:t>
            </a:r>
            <a:r>
              <a:rPr lang="pl-PL" dirty="0" err="1"/>
              <a:t>dataset</a:t>
            </a:r>
            <a:r>
              <a:rPr lang="pl-PL" dirty="0"/>
              <a:t> jest gaussowski</a:t>
            </a:r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8AEE6F1-2A3E-4D48-AD19-D36179597633}"/>
              </a:ext>
            </a:extLst>
          </p:cNvPr>
          <p:cNvSpPr txBox="1"/>
          <p:nvPr/>
        </p:nvSpPr>
        <p:spPr>
          <a:xfrm>
            <a:off x="6096000" y="5172230"/>
            <a:ext cx="5583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0B050"/>
                </a:solidFill>
              </a:rPr>
              <a:t>Problem: oceń prawdopodobieństwo, że pacjenci zdiagnozowani z guzami o znanej teksturze i promieniu jako złośliwe i niezłośliwe nowotwory zostali prawidłowo podzieleni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A042274-A27C-DEDB-14F6-C703F0E7C73B}"/>
              </a:ext>
            </a:extLst>
          </p:cNvPr>
          <p:cNvSpPr txBox="1"/>
          <p:nvPr/>
        </p:nvSpPr>
        <p:spPr>
          <a:xfrm>
            <a:off x="1008668" y="171590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B050"/>
                </a:solidFill>
              </a:rPr>
              <a:t>DEMO</a:t>
            </a:r>
            <a:endParaRPr lang="pl-P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9C2085E-9818-40D1-8141-D5EF0717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14" y="347238"/>
            <a:ext cx="6648450" cy="876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F9D0928-89B0-40EB-8659-944C3744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4" y="1505799"/>
            <a:ext cx="7705725" cy="52768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F9262CE-402E-B343-4E9F-512E2DB9E589}"/>
              </a:ext>
            </a:extLst>
          </p:cNvPr>
          <p:cNvSpPr txBox="1"/>
          <p:nvPr/>
        </p:nvSpPr>
        <p:spPr>
          <a:xfrm>
            <a:off x="1861525" y="2548944"/>
            <a:ext cx="741643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Rzućmy okiem na zestaw danych za pomocą metody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head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().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35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A4EEDC0-158A-4CE3-8227-19E5D12F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3" y="962025"/>
            <a:ext cx="7058025" cy="493395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208A377F-729A-4F8B-0E73-98BAB1310EAB}"/>
              </a:ext>
            </a:extLst>
          </p:cNvPr>
          <p:cNvSpPr txBox="1"/>
          <p:nvPr/>
        </p:nvSpPr>
        <p:spPr>
          <a:xfrm>
            <a:off x="469664" y="1356686"/>
            <a:ext cx="685369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Aby zwizualizować bazę danych najpierw podzielimy ją na dwie części:</a:t>
            </a:r>
          </a:p>
          <a:p>
            <a:r>
              <a:rPr lang="pl-PL" dirty="0"/>
              <a:t>M – pacjenci z groźnymi (</a:t>
            </a:r>
            <a:r>
              <a:rPr lang="pl-PL" dirty="0" err="1"/>
              <a:t>malignant</a:t>
            </a:r>
            <a:r>
              <a:rPr lang="pl-PL" dirty="0"/>
              <a:t>) guzami </a:t>
            </a:r>
          </a:p>
          <a:p>
            <a:r>
              <a:rPr lang="pl-PL" dirty="0"/>
              <a:t>B – pacjenci z niegroźnymi (</a:t>
            </a:r>
            <a:r>
              <a:rPr lang="pl-PL" dirty="0" err="1"/>
              <a:t>benign</a:t>
            </a:r>
            <a:r>
              <a:rPr lang="pl-PL" dirty="0"/>
              <a:t>) guzami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7083133-1039-A2E9-37EC-0E92065CCD2C}"/>
              </a:ext>
            </a:extLst>
          </p:cNvPr>
          <p:cNvSpPr/>
          <p:nvPr/>
        </p:nvSpPr>
        <p:spPr>
          <a:xfrm>
            <a:off x="252503" y="5312669"/>
            <a:ext cx="7058025" cy="58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87F4768-BA40-ABEE-5502-EEB78C1AFDD0}"/>
              </a:ext>
            </a:extLst>
          </p:cNvPr>
          <p:cNvSpPr txBox="1"/>
          <p:nvPr/>
        </p:nvSpPr>
        <p:spPr>
          <a:xfrm>
            <a:off x="7310528" y="116160"/>
            <a:ext cx="501630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/>
              <a:t>Dodatkowe info do demo:</a:t>
            </a:r>
          </a:p>
          <a:p>
            <a:r>
              <a:rPr lang="pl-PL" sz="1400" u="sng" dirty="0"/>
              <a:t>Dla zbioru danych „cancer.csv”</a:t>
            </a:r>
            <a:r>
              <a:rPr lang="pl-PL" sz="1400" dirty="0"/>
              <a:t>, w którym występuje kolumna „id” na tym etapie należy ją usunąć z dalszej analizy.</a:t>
            </a:r>
          </a:p>
          <a:p>
            <a:br>
              <a:rPr lang="pl-PL" sz="800" dirty="0"/>
            </a:br>
            <a:r>
              <a:rPr lang="pl-PL" sz="1400" dirty="0"/>
              <a:t>	</a:t>
            </a:r>
            <a:r>
              <a:rPr lang="pl-PL" sz="1400" dirty="0" err="1">
                <a:solidFill>
                  <a:schemeClr val="bg1"/>
                </a:solidFill>
                <a:highlight>
                  <a:srgbClr val="808080"/>
                </a:highlight>
              </a:rPr>
              <a:t>dataset</a:t>
            </a:r>
            <a:r>
              <a:rPr lang="pl-PL" sz="1400" dirty="0">
                <a:solidFill>
                  <a:schemeClr val="bg1"/>
                </a:solidFill>
                <a:highlight>
                  <a:srgbClr val="808080"/>
                </a:highlight>
              </a:rPr>
              <a:t> = </a:t>
            </a:r>
            <a:r>
              <a:rPr lang="pl-PL" sz="1400" dirty="0" err="1">
                <a:solidFill>
                  <a:schemeClr val="bg1"/>
                </a:solidFill>
                <a:highlight>
                  <a:srgbClr val="808080"/>
                </a:highlight>
              </a:rPr>
              <a:t>dataset.drop</a:t>
            </a:r>
            <a:r>
              <a:rPr lang="pl-PL" sz="1400" dirty="0">
                <a:solidFill>
                  <a:schemeClr val="bg1"/>
                </a:solidFill>
                <a:highlight>
                  <a:srgbClr val="808080"/>
                </a:highlight>
              </a:rPr>
              <a:t>(["id"],</a:t>
            </a:r>
            <a:r>
              <a:rPr lang="pl-PL" sz="1400" dirty="0" err="1">
                <a:solidFill>
                  <a:schemeClr val="bg1"/>
                </a:solidFill>
                <a:highlight>
                  <a:srgbClr val="808080"/>
                </a:highlight>
              </a:rPr>
              <a:t>axis</a:t>
            </a:r>
            <a:r>
              <a:rPr lang="pl-PL" sz="1400" dirty="0">
                <a:solidFill>
                  <a:schemeClr val="bg1"/>
                </a:solidFill>
                <a:highlight>
                  <a:srgbClr val="808080"/>
                </a:highlight>
              </a:rPr>
              <a:t>=1)</a:t>
            </a:r>
          </a:p>
          <a:p>
            <a:endParaRPr lang="pl-PL" sz="800" dirty="0"/>
          </a:p>
          <a:p>
            <a:r>
              <a:rPr lang="pl-PL" sz="1400" dirty="0"/>
              <a:t>W przypadku pracy własnej na tym etapie </a:t>
            </a:r>
            <a:r>
              <a:rPr lang="pl-PL" sz="1400" b="1" dirty="0"/>
              <a:t>nie</a:t>
            </a:r>
            <a:r>
              <a:rPr lang="pl-PL" sz="1400" dirty="0"/>
              <a:t> </a:t>
            </a:r>
            <a:r>
              <a:rPr lang="pl-PL" sz="1400" dirty="0" err="1"/>
              <a:t>dropujemy</a:t>
            </a:r>
            <a:r>
              <a:rPr lang="pl-PL" sz="1400" dirty="0"/>
              <a:t> kolumn.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ABDC4667-294E-EA2B-8C59-1F6F28CD0F08}"/>
              </a:ext>
            </a:extLst>
          </p:cNvPr>
          <p:cNvCxnSpPr/>
          <p:nvPr/>
        </p:nvCxnSpPr>
        <p:spPr>
          <a:xfrm>
            <a:off x="7200900" y="0"/>
            <a:ext cx="0" cy="173355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8AB7DA2-EF1C-016D-4EAD-F4BD753044F3}"/>
              </a:ext>
            </a:extLst>
          </p:cNvPr>
          <p:cNvCxnSpPr>
            <a:cxnSpLocks/>
          </p:cNvCxnSpPr>
          <p:nvPr/>
        </p:nvCxnSpPr>
        <p:spPr>
          <a:xfrm>
            <a:off x="7200900" y="1704975"/>
            <a:ext cx="4991100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0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CEF4B8B-51B1-4147-9588-5AD8D772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595312"/>
            <a:ext cx="7410450" cy="56673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7DBC638-5AF1-24A1-E660-8B8D9F648A8C}"/>
              </a:ext>
            </a:extLst>
          </p:cNvPr>
          <p:cNvSpPr txBox="1"/>
          <p:nvPr/>
        </p:nvSpPr>
        <p:spPr>
          <a:xfrm>
            <a:off x="9081717" y="2153497"/>
            <a:ext cx="861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= 0.3)</a:t>
            </a:r>
            <a:endParaRPr lang="en-GB" sz="1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F99DF9E-3020-5C8B-5A98-83DBA59DCEE1}"/>
              </a:ext>
            </a:extLst>
          </p:cNvPr>
          <p:cNvSpPr txBox="1"/>
          <p:nvPr/>
        </p:nvSpPr>
        <p:spPr>
          <a:xfrm>
            <a:off x="9125531" y="1912642"/>
            <a:ext cx="224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 = 0.3)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723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9ACD8F4-319C-4A3C-9681-E0C6EDCB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2" y="80255"/>
            <a:ext cx="7038975" cy="39814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8FCF71-65F6-4E25-A0B6-5B0FA900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2" y="4127201"/>
            <a:ext cx="7019925" cy="23336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936C0B4-2F81-D05A-3559-933E6E14D254}"/>
              </a:ext>
            </a:extLst>
          </p:cNvPr>
          <p:cNvSpPr txBox="1"/>
          <p:nvPr/>
        </p:nvSpPr>
        <p:spPr>
          <a:xfrm>
            <a:off x="664722" y="524944"/>
            <a:ext cx="640636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22222"/>
                </a:solidFill>
                <a:latin typeface="Lato" panose="020F0502020204030203" pitchFamily="34" charset="0"/>
              </a:rPr>
              <a:t>Teraz nowotworom złośliwym zostanie przypisana wartość "1", a guzom łagodnym zostanie przypisana wartość "0".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85138A0-5119-1C9B-66E0-AD09FAA448CE}"/>
              </a:ext>
            </a:extLst>
          </p:cNvPr>
          <p:cNvSpPr txBox="1"/>
          <p:nvPr/>
        </p:nvSpPr>
        <p:spPr>
          <a:xfrm>
            <a:off x="888555" y="2044538"/>
            <a:ext cx="6511667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Teraz dzielimy naszą ramkę danych na komponenty x i y. Zmienna x zawiera wszystkie niezależne czynniki predykcyjne, podczas gdy zmienna y zapewnia prognozę diagnostyczną.</a:t>
            </a:r>
            <a:endParaRPr lang="en-GB" sz="1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785E8CE-EEF1-D127-CC76-F423A3AF200B}"/>
              </a:ext>
            </a:extLst>
          </p:cNvPr>
          <p:cNvSpPr txBox="1"/>
          <p:nvPr/>
        </p:nvSpPr>
        <p:spPr>
          <a:xfrm>
            <a:off x="977265" y="4590383"/>
            <a:ext cx="665396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Aby zmaksymalizować wydajność modelu, zawsze dobrze jest znormalizować dane do wspólnej skali.</a:t>
            </a:r>
            <a:endParaRPr lang="en-GB" sz="1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3A1B92-9E7E-66C5-57E1-4ADC8E7B1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127" y="3642049"/>
            <a:ext cx="3035300" cy="861774"/>
          </a:xfrm>
          <a:prstGeom prst="rect">
            <a:avLst/>
          </a:prstGeom>
          <a:solidFill>
            <a:srgbClr val="FF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dirty="0" err="1">
                <a:latin typeface="Arial Unicode MS"/>
              </a:rPr>
              <a:t>FutureWarning</a:t>
            </a:r>
            <a:r>
              <a:rPr lang="pl-PL" altLang="pl-PL" sz="1000" dirty="0">
                <a:latin typeface="Arial Unicode MS"/>
              </a:rPr>
              <a:t>;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a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future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version,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DataFrame.min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return a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scalar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entire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DataFrame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To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behavior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frame.min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=0)'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frame.min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()'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FA397C-858A-7F96-F0C6-F6DB595AE9DE}"/>
              </a:ext>
            </a:extLst>
          </p:cNvPr>
          <p:cNvSpPr txBox="1"/>
          <p:nvPr/>
        </p:nvSpPr>
        <p:spPr>
          <a:xfrm>
            <a:off x="9415281" y="3244334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 przypadku wystąpienia: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F63E7E4-9975-B165-9505-1903CE15339A}"/>
              </a:ext>
            </a:extLst>
          </p:cNvPr>
          <p:cNvCxnSpPr>
            <a:cxnSpLocks/>
          </p:cNvCxnSpPr>
          <p:nvPr/>
        </p:nvCxnSpPr>
        <p:spPr>
          <a:xfrm flipV="1">
            <a:off x="5308600" y="5308716"/>
            <a:ext cx="2589964" cy="7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D945A73-9CC0-AC06-3777-3B91D3BCFB01}"/>
              </a:ext>
            </a:extLst>
          </p:cNvPr>
          <p:cNvSpPr txBox="1"/>
          <p:nvPr/>
        </p:nvSpPr>
        <p:spPr>
          <a:xfrm>
            <a:off x="8170422" y="4532206"/>
            <a:ext cx="402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lub błędu, w linijce z normalizacją należy do metod </a:t>
            </a:r>
            <a:r>
              <a:rPr lang="pl-PL" dirty="0" err="1"/>
              <a:t>np.min</a:t>
            </a:r>
            <a:r>
              <a:rPr lang="pl-PL" dirty="0"/>
              <a:t>()/</a:t>
            </a:r>
            <a:r>
              <a:rPr lang="pl-PL" dirty="0" err="1"/>
              <a:t>np.max</a:t>
            </a:r>
            <a:r>
              <a:rPr lang="pl-PL" dirty="0"/>
              <a:t>() dodać „</a:t>
            </a:r>
            <a:r>
              <a:rPr lang="pl-PL" dirty="0" err="1"/>
              <a:t>axis</a:t>
            </a:r>
            <a:r>
              <a:rPr lang="pl-PL" dirty="0"/>
              <a:t>=0”, czyli: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A841CF03-9DE5-1070-4788-E85D79FA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452" y="5650649"/>
            <a:ext cx="4752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50A13D-8B80-4E19-A3A2-B6C645C9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6" y="274305"/>
            <a:ext cx="6915150" cy="27717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F79AA5-E106-450C-AB0F-747FF73B549C}"/>
              </a:ext>
            </a:extLst>
          </p:cNvPr>
          <p:cNvSpPr txBox="1"/>
          <p:nvPr/>
        </p:nvSpPr>
        <p:spPr>
          <a:xfrm>
            <a:off x="8798884" y="2503992"/>
            <a:ext cx="224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tate</a:t>
            </a:r>
            <a:r>
              <a:rPr lang="pl-PL" sz="1200" dirty="0"/>
              <a:t> = 42)</a:t>
            </a:r>
            <a:endParaRPr lang="en-GB" sz="12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2EEB779-0829-4D8B-BFF1-304527D1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96" y="3160697"/>
            <a:ext cx="7267575" cy="35242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8B11156-B6C3-6ED5-5981-D1D59061A603}"/>
              </a:ext>
            </a:extLst>
          </p:cNvPr>
          <p:cNvSpPr txBox="1"/>
          <p:nvPr/>
        </p:nvSpPr>
        <p:spPr>
          <a:xfrm>
            <a:off x="1960631" y="666391"/>
            <a:ext cx="691514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22222"/>
                </a:solidFill>
                <a:latin typeface="Lato" panose="020F0502020204030203" pitchFamily="34" charset="0"/>
              </a:rPr>
              <a:t>Użyjemy modułu podziału </a:t>
            </a:r>
            <a:r>
              <a:rPr lang="pl-PL" sz="1600" dirty="0" err="1">
                <a:solidFill>
                  <a:srgbClr val="222222"/>
                </a:solidFill>
                <a:latin typeface="Lato" panose="020F0502020204030203" pitchFamily="34" charset="0"/>
              </a:rPr>
              <a:t>test_train</a:t>
            </a:r>
            <a:r>
              <a:rPr lang="pl-PL" sz="1600" dirty="0">
                <a:solidFill>
                  <a:srgbClr val="222222"/>
                </a:solidFill>
                <a:latin typeface="Lato" panose="020F0502020204030203" pitchFamily="34" charset="0"/>
              </a:rPr>
              <a:t> z pakietu SKLEARN, aby podzielić zestaw danych na sekcje uczące i testowe.</a:t>
            </a:r>
            <a:endParaRPr lang="en-GB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36400CC-F4F1-2133-EE40-62E8ECF52ED6}"/>
              </a:ext>
            </a:extLst>
          </p:cNvPr>
          <p:cNvSpPr txBox="1"/>
          <p:nvPr/>
        </p:nvSpPr>
        <p:spPr>
          <a:xfrm>
            <a:off x="2351455" y="3576164"/>
            <a:ext cx="695125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Teraz zaimportujemy i utworzymy instancję modułu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Gaussian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Naive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Bayes z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SKlearn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GaussianNB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. Aby dopasować się do modelu, możemy przekazać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x_train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y_train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1776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9A53B6-9F06-4B56-B6AF-BF38D84F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2" y="311590"/>
            <a:ext cx="6753225" cy="304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B802ACB-C678-72F0-0184-ACA4647CC951}"/>
              </a:ext>
            </a:extLst>
          </p:cNvPr>
          <p:cNvSpPr txBox="1"/>
          <p:nvPr/>
        </p:nvSpPr>
        <p:spPr>
          <a:xfrm>
            <a:off x="2574532" y="745275"/>
            <a:ext cx="684860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following accuracy score reflects how successfully our </a:t>
            </a:r>
            <a:r>
              <a:rPr lang="en-GB" sz="16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Sklearn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Gaussian Naive Bayes model predicted cancer using the test data.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18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882" y="4264358"/>
            <a:ext cx="3650008" cy="2585323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409303" y="201361"/>
            <a:ext cx="103457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l-PL" b="1" dirty="0">
                <a:latin typeface="Roboto"/>
              </a:rPr>
              <a:t>Gaussowski naiwny klasyfikator Bayesa II
</a:t>
            </a:r>
            <a:endParaRPr lang="en-US" b="0" i="0" dirty="0">
              <a:effectLst/>
              <a:latin typeface="Roboto"/>
            </a:endParaRPr>
          </a:p>
          <a:p>
            <a:pPr fontAlgn="base"/>
            <a:r>
              <a:rPr lang="pl-PL" dirty="0">
                <a:latin typeface="Roboto"/>
              </a:rPr>
              <a:t>W Gaussowskim klasyfikatorze </a:t>
            </a:r>
            <a:r>
              <a:rPr lang="pl-PL" dirty="0" err="1">
                <a:latin typeface="Roboto"/>
              </a:rPr>
              <a:t>Naive</a:t>
            </a:r>
            <a:r>
              <a:rPr lang="pl-PL" dirty="0">
                <a:latin typeface="Roboto"/>
              </a:rPr>
              <a:t> Bayesa przyjmuje się ciągłe wartości związane z każdą cechą (a posteriori), które mają być rozłożone zgodnie z rozkładem Gaussa.</a:t>
            </a:r>
            <a:r>
              <a:rPr lang="en-US" b="1" i="0" dirty="0">
                <a:effectLst/>
                <a:latin typeface="Roboto"/>
              </a:rPr>
              <a:t>. 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/>
            <a:r>
              <a:rPr lang="pl-PL" dirty="0">
                <a:latin typeface="Roboto"/>
              </a:rPr>
              <a:t>Rozkład Gaussa jest również nazywany </a:t>
            </a:r>
            <a:r>
              <a:rPr lang="pl-PL" b="1" dirty="0">
                <a:latin typeface="Roboto"/>
              </a:rPr>
              <a:t>rozkładem normalnym</a:t>
            </a:r>
            <a:r>
              <a:rPr lang="pl-PL" dirty="0">
                <a:latin typeface="Roboto"/>
              </a:rPr>
              <a:t>. Po wykreśleniu daje krzywą w kształcie dzwonu, która jest symetryczna względem średniej wartości cech, jak pokazano poniżej:
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476" y="3534334"/>
            <a:ext cx="2127688" cy="499915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09303" y="4034249"/>
            <a:ext cx="6098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</a:t>
            </a:r>
            <a:r>
              <a:rPr lang="pl-PL" dirty="0"/>
              <a:t>a bibliotek</a:t>
            </a:r>
            <a:r>
              <a:rPr lang="en-US" dirty="0"/>
              <a:t> import</a:t>
            </a:r>
          </a:p>
          <a:p>
            <a:pPr marL="342900" indent="-342900">
              <a:buAutoNum type="arabicPeriod"/>
            </a:pPr>
            <a:r>
              <a:rPr lang="en-US" dirty="0"/>
              <a:t>Dataset import</a:t>
            </a:r>
            <a:r>
              <a:rPr lang="pl-PL" dirty="0"/>
              <a:t> </a:t>
            </a:r>
            <a:r>
              <a:rPr lang="pl-PL" b="1" dirty="0"/>
              <a:t>                         </a:t>
            </a:r>
            <a:r>
              <a:rPr lang="en-US" b="1" dirty="0"/>
              <a:t> </a:t>
            </a:r>
            <a:r>
              <a:rPr lang="pl-PL" b="1" dirty="0"/>
              <a:t>               </a:t>
            </a:r>
          </a:p>
          <a:p>
            <a:pPr marL="342900" indent="-342900">
              <a:buAutoNum type="arabicPeriod"/>
            </a:pPr>
            <a:endParaRPr lang="pl-PL" b="1" dirty="0"/>
          </a:p>
          <a:p>
            <a:pPr marL="342900" indent="-342900">
              <a:buAutoNum type="arabicPeriod"/>
            </a:pPr>
            <a:r>
              <a:rPr lang="pl-PL" dirty="0"/>
              <a:t>Opis kodu (z demo + zmiany kolumn i wartości kolumny decyzyjnej)</a:t>
            </a:r>
          </a:p>
          <a:p>
            <a:pPr marL="342900" indent="-342900">
              <a:buAutoNum type="arabicPeriod"/>
            </a:pPr>
            <a:r>
              <a:rPr lang="pl-PL" dirty="0"/>
              <a:t>Wybierz 2 zmienne: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Dla </a:t>
            </a:r>
            <a:r>
              <a:rPr lang="pl-PL" dirty="0" err="1"/>
              <a:t>VLagun_Lab_Basins</a:t>
            </a:r>
            <a:r>
              <a:rPr lang="pl-PL" dirty="0"/>
              <a:t> - </a:t>
            </a:r>
            <a:r>
              <a:rPr lang="pl-PL" dirty="0" err="1">
                <a:solidFill>
                  <a:srgbClr val="FF0000"/>
                </a:solidFill>
              </a:rPr>
              <a:t>Winspeedinsitu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i</a:t>
            </a:r>
            <a:r>
              <a:rPr lang="pl-PL" dirty="0">
                <a:solidFill>
                  <a:srgbClr val="FF0000"/>
                </a:solidFill>
              </a:rPr>
              <a:t> DOC</a:t>
            </a:r>
            <a:r>
              <a:rPr lang="pl-PL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pl-PL" dirty="0"/>
              <a:t>Dla </a:t>
            </a:r>
            <a:r>
              <a:rPr lang="pl-PL" dirty="0" err="1"/>
              <a:t>VLagun_Phys_Years</a:t>
            </a:r>
            <a:r>
              <a:rPr lang="pl-PL" dirty="0"/>
              <a:t> – </a:t>
            </a:r>
            <a:r>
              <a:rPr lang="pl-PL" dirty="0">
                <a:solidFill>
                  <a:srgbClr val="FF0000"/>
                </a:solidFill>
              </a:rPr>
              <a:t>SS</a:t>
            </a:r>
            <a:r>
              <a:rPr lang="pl-PL" dirty="0"/>
              <a:t> i </a:t>
            </a:r>
            <a:r>
              <a:rPr lang="pl-PL" dirty="0">
                <a:solidFill>
                  <a:srgbClr val="FF0000"/>
                </a:solidFill>
              </a:rPr>
              <a:t>Depth</a:t>
            </a:r>
          </a:p>
          <a:p>
            <a:pPr lvl="1"/>
            <a:r>
              <a:rPr lang="pl-PL" dirty="0"/>
              <a:t>do testowania hipotezy o rozkładzie normalnym (Gaussa)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Interpr</a:t>
            </a:r>
            <a:r>
              <a:rPr lang="pl-PL" dirty="0" err="1"/>
              <a:t>etacja</a:t>
            </a:r>
            <a:r>
              <a:rPr lang="pl-PL" dirty="0"/>
              <a:t> wyników</a:t>
            </a:r>
            <a:r>
              <a:rPr lang="en-US" dirty="0"/>
              <a:t>: </a:t>
            </a:r>
            <a:r>
              <a:rPr lang="pl-PL" dirty="0"/>
              <a:t>klasyfikacja </a:t>
            </a:r>
            <a:r>
              <a:rPr lang="pl-PL" dirty="0" err="1"/>
              <a:t>probalistyczna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C7DC2A-CEC0-40C3-9030-0B99E8A8E289}"/>
              </a:ext>
            </a:extLst>
          </p:cNvPr>
          <p:cNvSpPr txBox="1"/>
          <p:nvPr/>
        </p:nvSpPr>
        <p:spPr>
          <a:xfrm>
            <a:off x="5738327" y="2232686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Założyliśmy a posteriori, że dystrybucja np. </a:t>
            </a:r>
            <a:r>
              <a:rPr lang="pl-PL" dirty="0">
                <a:solidFill>
                  <a:srgbClr val="FF0000"/>
                </a:solidFill>
              </a:rPr>
              <a:t>Winspeedinsitu </a:t>
            </a:r>
            <a:r>
              <a:rPr lang="pl-PL" dirty="0"/>
              <a:t>i</a:t>
            </a:r>
            <a:r>
              <a:rPr lang="pl-PL" dirty="0">
                <a:solidFill>
                  <a:srgbClr val="FF0000"/>
                </a:solidFill>
              </a:rPr>
              <a:t> DOC </a:t>
            </a:r>
            <a:r>
              <a:rPr lang="pl-PL" dirty="0"/>
              <a:t>w Zalewie Wiślanym jest gaussowska.
</a:t>
            </a:r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73B80B3-5DBF-46D0-89A1-E3AFCC222748}"/>
              </a:ext>
            </a:extLst>
          </p:cNvPr>
          <p:cNvSpPr txBox="1"/>
          <p:nvPr/>
        </p:nvSpPr>
        <p:spPr>
          <a:xfrm>
            <a:off x="409303" y="307738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Twoja własna praca
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0159FB3-DD41-43AA-BE89-A3004258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152" y="4337142"/>
            <a:ext cx="2014821" cy="52961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6F91110-1A0B-44C4-AFB2-3D383BDB1918}"/>
              </a:ext>
            </a:extLst>
          </p:cNvPr>
          <p:cNvSpPr txBox="1"/>
          <p:nvPr/>
        </p:nvSpPr>
        <p:spPr>
          <a:xfrm>
            <a:off x="5386127" y="2908761"/>
            <a:ext cx="6698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0B0F0"/>
                </a:solidFill>
              </a:rPr>
              <a:t>Problem: oceń prawdopodobieństwo, że dwa wybrane parametry środowiskowe z wysokim prawdopodobieństwem: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00B0F0"/>
                </a:solidFill>
              </a:rPr>
              <a:t>dzielą (klasyfikują) Zalew Wiślany na dwa baseny (West i East) </a:t>
            </a:r>
          </a:p>
          <a:p>
            <a:pPr marL="285750" indent="-285750">
              <a:buFontTx/>
              <a:buChar char="-"/>
            </a:pPr>
            <a:r>
              <a:rPr lang="pl-PL" b="1" dirty="0">
                <a:solidFill>
                  <a:srgbClr val="00B0F0"/>
                </a:solidFill>
              </a:rPr>
              <a:t>oddzielają od siebie dwa kolejne lata ze słabym i silnym wiatrem. 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1109FC5-1F82-9019-98EE-D1AD60B5FB20}"/>
              </a:ext>
            </a:extLst>
          </p:cNvPr>
          <p:cNvSpPr txBox="1"/>
          <p:nvPr/>
        </p:nvSpPr>
        <p:spPr>
          <a:xfrm>
            <a:off x="669303" y="118014"/>
            <a:ext cx="213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B0F0"/>
                </a:solidFill>
              </a:rPr>
              <a:t>Praca własna</a:t>
            </a:r>
            <a:endParaRPr lang="pl-PL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889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96EA14B-092B-4EDB-BB42-4D77227EFD5A}"/>
</file>

<file path=customXml/itemProps2.xml><?xml version="1.0" encoding="utf-8"?>
<ds:datastoreItem xmlns:ds="http://schemas.openxmlformats.org/officeDocument/2006/customXml" ds:itemID="{21A234A7-E200-4D78-A5B5-ACD0BEF5F2BD}"/>
</file>

<file path=customXml/itemProps3.xml><?xml version="1.0" encoding="utf-8"?>
<ds:datastoreItem xmlns:ds="http://schemas.openxmlformats.org/officeDocument/2006/customXml" ds:itemID="{580FD8C3-B57A-43DC-AE31-3B8EAB63798C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731</Words>
  <Application>Microsoft Office PowerPoint</Application>
  <PresentationFormat>Panoramiczny</PresentationFormat>
  <Paragraphs>69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Lato</vt:lpstr>
      <vt:lpstr>Roboto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15</cp:revision>
  <dcterms:created xsi:type="dcterms:W3CDTF">2022-04-20T06:19:02Z</dcterms:created>
  <dcterms:modified xsi:type="dcterms:W3CDTF">2024-04-17T13:44:53Z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