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9A326B-FE3F-4851-89FA-4F352CF7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091CF-8D23-4F57-81C5-8A54B4A06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252BD2-D0FC-4281-856C-021A0FAD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F6DD68-706A-44BE-A281-8C937015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002160-36D3-4F98-BF98-FF14DD7F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65923E-A548-42DD-B958-53599EA1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EAC87A0-2801-4819-BAA6-175CEA46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CD1F7B-BD60-409D-9E28-F7346442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788D6F-AA9C-42C3-8CFC-8576014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F3A17E-8416-4C1A-9BD9-B7F5D20E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6D8F515-FE18-4885-BD0C-6F00DF4B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A53AC7-EDBD-4A4B-9557-B47E5B4E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5DD000-C12A-4DDE-939B-BD1EB880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2BAC43-5050-454C-9C2D-3D6A1B78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27E68C-29B6-4A69-A335-2073129F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22E9CA-EFAA-4E43-B412-21B991B2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6AD37F-C3CE-4B57-8433-54221D58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3C0266-B75E-47E1-9FE5-927F385A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D9F5F4-8373-4380-A39A-3B85BC3B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95FC4B-A07B-4C18-B8C8-59AE41E4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6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B4BD27-9808-4498-9B24-163D5564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EBB29F-2BB4-4F8F-A483-ABA9C335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3A29BD-94F6-4745-BE75-24CEBB08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C37EBC-93F7-4907-BB7A-BB293ECC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9B92C0-1DD5-44B6-A8C8-349C1DBC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5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A19258-D262-40EE-AFAF-B11D336B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4F0AA4-7CFD-4897-A97A-4212E7E8F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58684F-48E4-40D8-B35B-DB600E98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11B315-156F-4613-BC20-B4081325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1AD67F-AABC-4E63-8C1F-D8FD40F4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35641F-6C26-4894-B6B0-00CAEC14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C0C1D7-CCB4-42A6-9DF7-DFD41AC4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D56BD5-71CE-4D3A-9892-5AA92302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A3D57A-942F-4D12-AFBB-501109B0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CA44690-265A-4FDF-B840-BC5F5EC14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344C65F-4706-4173-9F13-218D7D78E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62D8316-D4EC-4CA0-8F91-454092DE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9AE3FA7-B4A5-44DB-A41D-13841EC1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9E93FC-C5BD-4F99-AB7E-EF74DB6E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922D94-2204-4127-99C3-2594447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2C1D57E-83A4-44D0-A2A7-BF9A2142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1A47DA-91B4-4E30-8147-3B991E60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128EAC-ECE2-4E53-8BA2-89C3D1D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5E7ED0-0935-4D7B-ADE7-97647B0F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81638FD-CDD1-4B0A-8B48-2A94ECA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172EA6-6FC2-4EA0-8C20-BF722158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EC36F-14D1-4D4C-8074-E5C88AB7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0B5A80-5D11-443A-B5C0-65310B2E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1D21B01-BDC5-47CB-81FC-C801E379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47A171-3C75-4A7D-98D7-CE0AD31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627474-458A-4367-B878-2EE79DB6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1D42B8-3D5C-4F3E-93A0-CBCFB756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0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76220-7C2A-4846-9F09-44E6B65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8D43295-7D53-4D2F-AC94-6AA07C44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7C8148-FD89-4FA5-A9C0-12BF2FA0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323095-14BF-4F01-AF9C-082AFD0B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01A0AC-23F3-4EB7-AEA9-A6B56BA9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030CCE-CE30-4475-86C1-4D1C42C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2A23301-BB8D-4681-8F41-08E5948E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A2865A-CDCB-4754-888D-E21BA94D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98457D-9641-4C78-91C3-53AB808B5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EA15-E6BD-4373-B363-E45499F8A977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BB1897-4D4F-4F62-A36F-60DEAF6EF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40544-F498-456A-8F42-7043C409E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A3DB-A77F-4792-A7FC-D8CD9524E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EDB7CD5-1D83-47AA-B9E9-4BEA5EB9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0" y="1624887"/>
            <a:ext cx="5715000" cy="30670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BF88612-171A-47F6-9172-9FA51B0A6C97}"/>
              </a:ext>
            </a:extLst>
          </p:cNvPr>
          <p:cNvSpPr txBox="1"/>
          <p:nvPr/>
        </p:nvSpPr>
        <p:spPr>
          <a:xfrm>
            <a:off x="2724539" y="699796"/>
            <a:ext cx="751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>
                <a:solidFill>
                  <a:srgbClr val="FF0000"/>
                </a:solidFill>
              </a:rPr>
              <a:t>Python</a:t>
            </a:r>
            <a:r>
              <a:rPr lang="pl-PL" sz="3200" b="1" dirty="0">
                <a:solidFill>
                  <a:srgbClr val="FF0000"/>
                </a:solidFill>
              </a:rPr>
              <a:t> w praktyce Data Science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3936076-5A9C-4E6E-8F5A-D1BB301BBC8A}"/>
              </a:ext>
            </a:extLst>
          </p:cNvPr>
          <p:cNvSpPr txBox="1"/>
          <p:nvPr/>
        </p:nvSpPr>
        <p:spPr>
          <a:xfrm>
            <a:off x="2499438" y="5234874"/>
            <a:ext cx="7961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Ankieta została przeprowadzona na prawie 24 000 specjalistów ds. Danych, w której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3 na 4 respondentów zaleciło początkującym naukowcom zajmującym się danymi, aby rozpoczęli swoją podróż edukacyjną z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Pythonem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. 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
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4BC85C2-35E0-4238-BB5F-BB5E167EC5E6}"/>
              </a:ext>
            </a:extLst>
          </p:cNvPr>
          <p:cNvSpPr txBox="1"/>
          <p:nvPr/>
        </p:nvSpPr>
        <p:spPr>
          <a:xfrm>
            <a:off x="7186905" y="2446281"/>
            <a:ext cx="4196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Gromadzenie i czyszczenie danych
Eksploracja danych
Modelowanie danych
Wizualizacja i interpretacja danych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9B39CA0-6C2F-40E8-8FA5-92F1E4CB3D23}"/>
              </a:ext>
            </a:extLst>
          </p:cNvPr>
          <p:cNvSpPr txBox="1"/>
          <p:nvPr/>
        </p:nvSpPr>
        <p:spPr>
          <a:xfrm>
            <a:off x="7186905" y="2006082"/>
            <a:ext cx="28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Funkcje do nauki o danych: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96079F6-8E8F-4B01-B228-47204B63B6F0}"/>
              </a:ext>
            </a:extLst>
          </p:cNvPr>
          <p:cNvSpPr txBox="1"/>
          <p:nvPr/>
        </p:nvSpPr>
        <p:spPr>
          <a:xfrm>
            <a:off x="1082351" y="458860"/>
            <a:ext cx="94799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Analitycy danych </a:t>
            </a:r>
            <a:r>
              <a:rPr lang="pl-PL" i="0" dirty="0">
                <a:solidFill>
                  <a:srgbClr val="111111"/>
                </a:solidFill>
                <a:effectLst/>
                <a:latin typeface="Open Sans"/>
              </a:rPr>
              <a:t>muszą radzić sobie ze złożonymi problemami, a proces rozwiązywania problemów zasadniczo obejmuje cztery główne etapy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- gromadzenie i czyszczenie danych, eksplorację danych, modelowanie danych i wizualizację danych.
</a:t>
            </a:r>
            <a:endParaRPr lang="en-US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B0B2A0-7573-47E4-AD47-E03CFB1861C7}"/>
              </a:ext>
            </a:extLst>
          </p:cNvPr>
          <p:cNvSpPr txBox="1"/>
          <p:nvPr/>
        </p:nvSpPr>
        <p:spPr>
          <a:xfrm>
            <a:off x="1082350" y="1715574"/>
            <a:ext cx="9675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Python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 </a:t>
            </a:r>
            <a:r>
              <a:rPr lang="pl-PL" i="0" dirty="0">
                <a:solidFill>
                  <a:srgbClr val="111111"/>
                </a:solidFill>
                <a:effectLst/>
                <a:latin typeface="Open Sans"/>
              </a:rPr>
              <a:t>zapewnia analitykom danych wszystkie niezbędne narzędzia do skutecznego przeprowadzenia tego procesu za pomocą dedykowanych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bibliotek: </a:t>
            </a:r>
          </a:p>
          <a:p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
Pandy,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Numpy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Matplotlib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SciPy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scikit-learn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 itp. oraz zaawansowane biblioteki głębokiego uczenia, takie jak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Tensorflow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PyBrain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 itp. 
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76870D2-A8FC-409B-B245-1B2075FAD28E}"/>
              </a:ext>
            </a:extLst>
          </p:cNvPr>
          <p:cNvSpPr txBox="1"/>
          <p:nvPr/>
        </p:nvSpPr>
        <p:spPr>
          <a:xfrm>
            <a:off x="1082350" y="3526286"/>
            <a:ext cx="9825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u="none" strike="noStrike" dirty="0" err="1">
                <a:solidFill>
                  <a:srgbClr val="551A8B"/>
                </a:solidFill>
                <a:effectLst/>
                <a:latin typeface="Open Sans"/>
              </a:rPr>
              <a:t>Python</a:t>
            </a:r>
            <a:r>
              <a:rPr lang="pl-PL" b="1" i="0" u="none" strike="noStrike" dirty="0">
                <a:solidFill>
                  <a:srgbClr val="551A8B"/>
                </a:solidFill>
                <a:effectLst/>
                <a:latin typeface="Open Sans"/>
              </a:rPr>
              <a:t> pojawił się jako domyślny język dla AI i ML, </a:t>
            </a:r>
            <a:r>
              <a:rPr lang="pl-PL" i="0" u="none" strike="noStrike" dirty="0">
                <a:solidFill>
                  <a:srgbClr val="551A8B"/>
                </a:solidFill>
                <a:effectLst/>
                <a:latin typeface="Open Sans"/>
              </a:rPr>
              <a:t>a nauka o danych krzyżuje się ze sztuczną inteligencją. Dlatego wcale nie jest zaskakujące, że ten wszechstronny język jest najczęściej używanym językiem programowania wśród naukowców zajmujących się danymi.</a:t>
            </a:r>
            <a:r>
              <a:rPr lang="pl-PL" b="1" i="0" u="none" strike="noStrike" dirty="0">
                <a:solidFill>
                  <a:srgbClr val="551A8B"/>
                </a:solidFill>
                <a:effectLst/>
                <a:latin typeface="Open Sans"/>
              </a:rPr>
              <a:t>
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4F7FC2C-94F1-48CA-AF74-DA5888050D40}"/>
              </a:ext>
            </a:extLst>
          </p:cNvPr>
          <p:cNvSpPr txBox="1"/>
          <p:nvPr/>
        </p:nvSpPr>
        <p:spPr>
          <a:xfrm>
            <a:off x="1182655" y="4783000"/>
            <a:ext cx="937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/>
              </a:rPr>
              <a:t>Łatwy w użyciu i wyposaża analityków danych w narzędzia </a:t>
            </a:r>
            <a:r>
              <a:rPr lang="pl-PL" b="1" dirty="0">
                <a:solidFill>
                  <a:srgbClr val="111111"/>
                </a:solidFill>
                <a:latin typeface="Open Sans"/>
              </a:rPr>
              <a:t>do wdrażania rozwiązań, a jednocześnie przestrzegania standardów wymaganych algorytmów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.
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24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919A5CB-8192-42DE-8938-8A969AFCE754}"/>
              </a:ext>
            </a:extLst>
          </p:cNvPr>
          <p:cNvSpPr txBox="1"/>
          <p:nvPr/>
        </p:nvSpPr>
        <p:spPr>
          <a:xfrm>
            <a:off x="2666223" y="42648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  <a:effectLst/>
                <a:latin typeface="Open Sans"/>
              </a:rPr>
              <a:t>Gromadzenie i czyszczenie danych
</a:t>
            </a:r>
            <a:endParaRPr lang="en-US" sz="24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B77FD6-DEEF-42D5-A009-3B740D4E02F6}"/>
              </a:ext>
            </a:extLst>
          </p:cNvPr>
          <p:cNvSpPr txBox="1"/>
          <p:nvPr/>
        </p:nvSpPr>
        <p:spPr>
          <a:xfrm>
            <a:off x="1091682" y="1373261"/>
            <a:ext cx="9993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W języku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Python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można odtwarzać prawie wszystkie rodzaje danych, które są dostępne w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różnych formatach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, takich jak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CSV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(wartość rozdzielana przecinkami),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TSV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(wartość rozdzielana tabulatorami) lub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JSON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pochodzący z Internetu.
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28E411-598F-44FB-90E0-148A47B93B73}"/>
              </a:ext>
            </a:extLst>
          </p:cNvPr>
          <p:cNvSpPr txBox="1"/>
          <p:nvPr/>
        </p:nvSpPr>
        <p:spPr>
          <a:xfrm>
            <a:off x="1091682" y="2504699"/>
            <a:ext cx="99091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Niezależnie od tego, czy chcesz zaimportować tabele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SQL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bezpośrednio do kodu, czy chcesz zeskrobać dowolną witrynę,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Python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pomaga łatwo osiągnąć te zadania dzięki dedykowanym bibliotekom, takim jak odpowiednio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PyMySQL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BeautifulSoup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. 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
Ten pierwszy umożliwia łatwe łączenie się z bazą danych MySQL w celu wykonywania zapytań i wyodrębniania danych, podczas gdy drugi pomaga odczytywać dane XML i HTML.</a:t>
            </a:r>
          </a:p>
          <a:p>
            <a:endParaRPr lang="pl-PL" dirty="0">
              <a:solidFill>
                <a:srgbClr val="111111"/>
              </a:solidFill>
              <a:latin typeface="Open Sans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Po wyodrębnieniu i zastąpieniu wartości należy również zadbać o brakujące zestawy danych podczas fazy czyszczenia danych i odpowiednio zastąpić wartości niebędące wartościami.
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1024D80-D530-4526-AAFB-159B542480F4}"/>
              </a:ext>
            </a:extLst>
          </p:cNvPr>
          <p:cNvSpPr txBox="1"/>
          <p:nvPr/>
        </p:nvSpPr>
        <p:spPr>
          <a:xfrm>
            <a:off x="982824" y="5484739"/>
            <a:ext cx="10226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/>
              </a:rPr>
              <a:t>Jeśli utkniesz z jakimkolwiek konkretnym zestawem danych, możesz uzyskać rozwiązanie, wykonując wyszukiwanie w Google na temat tego zestawu danych i </a:t>
            </a:r>
            <a:r>
              <a:rPr lang="pl-PL" dirty="0" err="1">
                <a:solidFill>
                  <a:srgbClr val="111111"/>
                </a:solidFill>
                <a:latin typeface="Open Sans"/>
              </a:rPr>
              <a:t>Pythona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, dzięki silnej i tętniącej życiem społeczności </a:t>
            </a:r>
            <a:r>
              <a:rPr lang="pl-PL" dirty="0" err="1">
                <a:solidFill>
                  <a:srgbClr val="111111"/>
                </a:solidFill>
                <a:latin typeface="Open Sans"/>
              </a:rPr>
              <a:t>Pythona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! </a:t>
            </a:r>
            <a:r>
              <a:rPr lang="pl-PL" b="1" dirty="0" err="1">
                <a:solidFill>
                  <a:srgbClr val="111111"/>
                </a:solidFill>
                <a:latin typeface="Open Sans"/>
              </a:rPr>
              <a:t>StakeOverflow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
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21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0701902-595F-401F-A7B6-522DB5F201B8}"/>
              </a:ext>
            </a:extLst>
          </p:cNvPr>
          <p:cNvSpPr txBox="1"/>
          <p:nvPr/>
        </p:nvSpPr>
        <p:spPr>
          <a:xfrm>
            <a:off x="3851210" y="454481"/>
            <a:ext cx="4407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rgbClr val="FF0000"/>
                </a:solidFill>
                <a:effectLst/>
                <a:latin typeface="Open Sans"/>
              </a:rPr>
              <a:t>Eksploracja danych
</a:t>
            </a:r>
            <a:endParaRPr lang="en-US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BD3C82D-779E-45C2-81EF-87F483E09C28}"/>
              </a:ext>
            </a:extLst>
          </p:cNvPr>
          <p:cNvSpPr txBox="1"/>
          <p:nvPr/>
        </p:nvSpPr>
        <p:spPr>
          <a:xfrm>
            <a:off x="1751822" y="1259833"/>
            <a:ext cx="7784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/>
              </a:rPr>
              <a:t>Zapoznaj się z pytaniem biznesowym lub badawczym, na które należy odpowiedzieć, a następnie </a:t>
            </a:r>
            <a:r>
              <a:rPr lang="pl-PL" b="1" dirty="0">
                <a:solidFill>
                  <a:srgbClr val="111111"/>
                </a:solidFill>
                <a:latin typeface="Open Sans"/>
              </a:rPr>
              <a:t>przekształć to pytanie w pytanie dotyczące nauki o danych.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
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427EF11-4811-477A-96CB-CA3A8A5EE840}"/>
              </a:ext>
            </a:extLst>
          </p:cNvPr>
          <p:cNvSpPr txBox="1"/>
          <p:nvPr/>
        </p:nvSpPr>
        <p:spPr>
          <a:xfrm>
            <a:off x="1751822" y="2358463"/>
            <a:ext cx="8789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W tym celu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zbadaj dane, aby zidentyfikować ich właściwości i podzielić je na różne typy, takie jak numeryczne, porządkowe, nominalne, kategoryczne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itp., Aby zapewnić im wymagane leczenie.
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B92719F-9621-43B1-A64A-FECEA6897CFF}"/>
              </a:ext>
            </a:extLst>
          </p:cNvPr>
          <p:cNvSpPr txBox="1"/>
          <p:nvPr/>
        </p:nvSpPr>
        <p:spPr>
          <a:xfrm>
            <a:off x="1751822" y="3609099"/>
            <a:ext cx="8101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Gdy dane zostaną skategoryzowane według ich typu,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NumPy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i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Pandas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biblioteki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Pythona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do analizy danych, pomogą Ci uwolnić wgląd z danych, umożliwiając manipulowanie nimi
</a:t>
            </a:r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0E62F7C-7582-48FD-9D46-E443218B36E1}"/>
              </a:ext>
            </a:extLst>
          </p:cNvPr>
          <p:cNvSpPr txBox="1"/>
          <p:nvPr/>
        </p:nvSpPr>
        <p:spPr>
          <a:xfrm>
            <a:off x="1863788" y="4951836"/>
            <a:ext cx="7877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Teraz, dane są gotowe do użycia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w sztucznej inteligencji i uczeniu maszynowym do modelowania danych.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
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29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E59621E-9AB4-48E2-9488-C7718A4E58CF}"/>
              </a:ext>
            </a:extLst>
          </p:cNvPr>
          <p:cNvSpPr txBox="1"/>
          <p:nvPr/>
        </p:nvSpPr>
        <p:spPr>
          <a:xfrm>
            <a:off x="3496647" y="547787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rgbClr val="FF0000"/>
                </a:solidFill>
                <a:effectLst/>
                <a:latin typeface="Open Sans"/>
              </a:rPr>
              <a:t>Modelowanie danych
</a:t>
            </a:r>
            <a:endParaRPr lang="en-US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D533DF-480B-41D3-BFD5-6B2656B33273}"/>
              </a:ext>
            </a:extLst>
          </p:cNvPr>
          <p:cNvSpPr txBox="1"/>
          <p:nvPr/>
        </p:nvSpPr>
        <p:spPr>
          <a:xfrm>
            <a:off x="2209022" y="1297156"/>
            <a:ext cx="8026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Jest to bardzo ważna faza w procesie nauki o danych, w której dążysz do zminimalizowania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wymiarowości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swojego zestawu danych.
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BF95D5B-341F-4DF2-AD33-B3F3995A7B2D}"/>
              </a:ext>
            </a:extLst>
          </p:cNvPr>
          <p:cNvSpPr txBox="1"/>
          <p:nvPr/>
        </p:nvSpPr>
        <p:spPr>
          <a:xfrm>
            <a:off x="2209022" y="2090257"/>
            <a:ext cx="7520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/>
              </a:rPr>
              <a:t>Python ma wiele zaawansowanych bibliotek, które pomogą Ci wykorzystać moc uczenia maszynowego w wykonywaniu zadań związanych z modelowaniem danych.
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10FFB73-5416-402F-9CA3-4C4CB7AF193E}"/>
              </a:ext>
            </a:extLst>
          </p:cNvPr>
          <p:cNvSpPr txBox="1"/>
          <p:nvPr/>
        </p:nvSpPr>
        <p:spPr>
          <a:xfrm>
            <a:off x="2209022" y="3149082"/>
            <a:ext cx="76627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/>
              </a:rPr>
              <a:t>Aby przeprowadzić numeryczną analizę modelowania danych, po prostu sięgnij po </a:t>
            </a:r>
            <a:r>
              <a:rPr lang="pl-PL" b="1" dirty="0" err="1">
                <a:solidFill>
                  <a:srgbClr val="111111"/>
                </a:solidFill>
                <a:latin typeface="Open Sans"/>
              </a:rPr>
              <a:t>Numpy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 w swoim zestawie narzędzi! </a:t>
            </a:r>
          </a:p>
          <a:p>
            <a:r>
              <a:rPr lang="pl-PL" dirty="0">
                <a:solidFill>
                  <a:srgbClr val="111111"/>
                </a:solidFill>
                <a:latin typeface="Open Sans"/>
              </a:rPr>
              <a:t>
Dzięki </a:t>
            </a:r>
            <a:r>
              <a:rPr lang="pl-PL" b="1" dirty="0" err="1">
                <a:solidFill>
                  <a:srgbClr val="111111"/>
                </a:solidFill>
                <a:latin typeface="Open Sans"/>
              </a:rPr>
              <a:t>SciPy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 możesz łatwo wykonywać obliczenia naukowe i obliczenia. </a:t>
            </a:r>
          </a:p>
          <a:p>
            <a:r>
              <a:rPr lang="pl-PL" dirty="0">
                <a:solidFill>
                  <a:srgbClr val="111111"/>
                </a:solidFill>
                <a:latin typeface="Open Sans"/>
              </a:rPr>
              <a:t>
Biblioteka kodu </a:t>
            </a:r>
            <a:r>
              <a:rPr lang="pl-PL" b="1" dirty="0" err="1">
                <a:solidFill>
                  <a:srgbClr val="111111"/>
                </a:solidFill>
                <a:latin typeface="Open Sans"/>
              </a:rPr>
              <a:t>Scikit-learn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 oferuje intuicyjny interfejs i pomaga stosować algorytmy uczenia maszynowego do danych bez żadnych komplikacji.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7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56214B-AAF6-4294-91FC-24D757F79D2B}"/>
              </a:ext>
            </a:extLst>
          </p:cNvPr>
          <p:cNvSpPr txBox="1"/>
          <p:nvPr/>
        </p:nvSpPr>
        <p:spPr>
          <a:xfrm>
            <a:off x="3263382" y="538457"/>
            <a:ext cx="78922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rgbClr val="FF0000"/>
                </a:solidFill>
                <a:effectLst/>
                <a:latin typeface="Open Sans"/>
              </a:rPr>
              <a:t>Wizualizacja i interpretacja danych
</a:t>
            </a:r>
            <a:endParaRPr lang="en-US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9B67E7E-D19E-4275-AF97-263B37348F52}"/>
              </a:ext>
            </a:extLst>
          </p:cNvPr>
          <p:cNvSpPr txBox="1"/>
          <p:nvPr/>
        </p:nvSpPr>
        <p:spPr>
          <a:xfrm>
            <a:off x="1959428" y="1309405"/>
            <a:ext cx="8836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Python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 ma wiele pakietów wizualizacji danych. 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Matplotlib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jest najczęściej używaną biblioteką wśród nich do generowania podstawowych wykresów i wykresów. Jeśli potrzebujesz pięknie zaprojektowanych zaawansowanych wykresów, możesz również wypróbować inną bibliotekę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/>
              </a:rPr>
              <a:t>Pythona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,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/>
              </a:rPr>
              <a:t>Plotly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.
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ED47B03-C3C3-4C55-BFFE-E7792B1EF18F}"/>
              </a:ext>
            </a:extLst>
          </p:cNvPr>
          <p:cNvSpPr txBox="1"/>
          <p:nvPr/>
        </p:nvSpPr>
        <p:spPr>
          <a:xfrm>
            <a:off x="2043402" y="2690336"/>
            <a:ext cx="8537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/>
              </a:rPr>
              <a:t>
Jeśli chcesz osadzić swoje odkrycia na interaktywnych stronach internetowych, funkcja </a:t>
            </a:r>
            <a:r>
              <a:rPr lang="pl-PL" b="1" dirty="0" err="1">
                <a:solidFill>
                  <a:srgbClr val="111111"/>
                </a:solidFill>
                <a:latin typeface="Open Sans"/>
              </a:rPr>
              <a:t>nbconvert</a:t>
            </a:r>
            <a:r>
              <a:rPr lang="pl-PL" b="1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może pomóc w konwersji notatników </a:t>
            </a:r>
            <a:r>
              <a:rPr lang="pl-PL" dirty="0" err="1">
                <a:solidFill>
                  <a:srgbClr val="111111"/>
                </a:solidFill>
                <a:latin typeface="Open Sans"/>
              </a:rPr>
              <a:t>IPython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 lub </a:t>
            </a:r>
            <a:r>
              <a:rPr lang="pl-PL" dirty="0" err="1">
                <a:solidFill>
                  <a:srgbClr val="111111"/>
                </a:solidFill>
                <a:latin typeface="Open Sans"/>
              </a:rPr>
              <a:t>Jupyter</a:t>
            </a:r>
            <a:r>
              <a:rPr lang="pl-PL" dirty="0">
                <a:solidFill>
                  <a:srgbClr val="111111"/>
                </a:solidFill>
                <a:latin typeface="Open Sans"/>
              </a:rPr>
              <a:t> na bogate fragmenty HTML.
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2E9826-1DB6-4111-B6EA-1320B753E2F1}"/>
              </a:ext>
            </a:extLst>
          </p:cNvPr>
          <p:cNvSpPr txBox="1"/>
          <p:nvPr/>
        </p:nvSpPr>
        <p:spPr>
          <a:xfrm>
            <a:off x="1959427" y="4738116"/>
            <a:ext cx="862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/>
              </a:rPr>
              <a:t>Po wizualizacji danych prezentacja danych ma ogromne znaczenie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/>
              </a:rPr>
              <a:t>i musi być wykonana w taki sposób, aby wyniki były napędzane pytaniami biznesowymi, które zadałeś na początku projektu.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4288ACC-EC50-4E54-88C7-70B3BBC5B6FC}"/>
              </a:ext>
            </a:extLst>
          </p:cNvPr>
          <p:cNvSpPr txBox="1"/>
          <p:nvPr/>
        </p:nvSpPr>
        <p:spPr>
          <a:xfrm>
            <a:off x="4081156" y="38251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 err="1">
                <a:solidFill>
                  <a:srgbClr val="FF0000"/>
                </a:solidFill>
                <a:effectLst/>
                <a:latin typeface="poppins"/>
              </a:rPr>
              <a:t>Biblioteki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poppins"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poppins"/>
              </a:rPr>
              <a:t>języka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poppins"/>
              </a:rPr>
              <a:t> Python
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0ECA8D-DEBD-4A3C-92B7-58845395616F}"/>
              </a:ext>
            </a:extLst>
          </p:cNvPr>
          <p:cNvSpPr txBox="1"/>
          <p:nvPr/>
        </p:nvSpPr>
        <p:spPr>
          <a:xfrm>
            <a:off x="525624" y="515304"/>
            <a:ext cx="1114075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sz="1600" b="1" i="0" dirty="0" err="1">
                <a:solidFill>
                  <a:srgbClr val="333333"/>
                </a:solidFill>
                <a:effectLst/>
              </a:rPr>
              <a:t>NumPy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oznacza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Numerical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Najpotężniejszą cechą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NumPy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jest n-wymiarowa tablica. Biblioteka ta zawiera również podstawowe funkcje algebry liniowej, transformaty Fouriera, zaawansowane możliwości liczb losowych i narzędzia do integracji z innymi językami niskiego poziomu, takimi jak Fortran, C i C ++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SciPy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oznacza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Scientific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SciPy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jest zbudowany na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NumPy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Jest to jedna z najbardziej użytecznych bibliotek dla różnych modułów naukowych i inżynieryjnych wysokiego poziomu, takich jak dyskretna transformata Fouriera, algebra liniowa, optymalizacja i rzadkie macierze.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Matplotlib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wykreślania szerokiej gamy wykresów, począwszy od histogramów, przez wykresy liniowe, aż po wykresy cieplne. Możesz użyć funkcji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Pylab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w notatniku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ipython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(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ipython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notebook –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pylab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=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inline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), aby użyć tych funkcji drukowania w tekście. Jeśli zignorujesz opcję wbudowaną,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pylab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konwertuje środowisko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ipython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na środowisko, bardzo podobne do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Matlab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Możesz także użyć poleceń Lateksu, aby dodać matematykę do wykresu.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Pandas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operacji na danych strukturalnych i manipulacji. Jest szeroko stosowany do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mungingu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 przygotowania danych. Pandy zostały dodane stosunkowo niedawno do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Pythona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 odegrały zasadniczą rolę w zwiększeniu wykorzystania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Pythona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w społeczności naukowców zajmujących się danymi.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Scikit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Learn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dla uczenia maszynowego. Zbudowana na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NumPy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SciPy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matplotlib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ta biblioteka zawiera wiele wydajnych narzędzi do uczenia maszynowego i modelowania statystycznego, w tym klasyfikację, regresję,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klastrowanie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 redukcję wymiarowości.</a:t>
            </a:r>
            <a:endParaRPr lang="en-US" sz="1600" i="0" dirty="0">
              <a:solidFill>
                <a:srgbClr val="595858"/>
              </a:solidFill>
              <a:effectLst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41F768C-7E36-442D-99B1-EE56714B6035}"/>
              </a:ext>
            </a:extLst>
          </p:cNvPr>
          <p:cNvSpPr txBox="1"/>
          <p:nvPr/>
        </p:nvSpPr>
        <p:spPr>
          <a:xfrm>
            <a:off x="258147" y="5250089"/>
            <a:ext cx="112153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sz="1600" i="0" dirty="0" err="1">
                <a:solidFill>
                  <a:srgbClr val="333333"/>
                </a:solidFill>
                <a:effectLst/>
              </a:rPr>
              <a:t>S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tatsmodels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modelowania statystycznego. 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Statsmodels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to moduł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Pythona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który pozwala użytkownikom eksplorować dane, szacować modele statystyczne i wykonywać testy statystyczne. Obszerna lista statystyk opisowych, testów statystycznych, funkcji kreślarskich i statystyk wyników jest dostępna dla różnych typów danych i każdego estymatora.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Seaborn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do wizualizacji danych statystycznych. 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Seaborn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to biblioteka do tworzenia atrakcyjnych i pouczających grafik statystycznych w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Pythonie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Opiera się na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matplotlib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Seaborn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dąży do tego, aby wizualizacja stała się centralną częścią eksploracji i zrozumienia danych.</a:t>
            </a:r>
            <a:endParaRPr lang="en-US" sz="1600" i="0" dirty="0">
              <a:solidFill>
                <a:srgbClr val="59585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9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0934D46-4240-4BF9-B914-5D304B447B52}"/>
              </a:ext>
            </a:extLst>
          </p:cNvPr>
          <p:cNvSpPr txBox="1"/>
          <p:nvPr/>
        </p:nvSpPr>
        <p:spPr>
          <a:xfrm>
            <a:off x="447280" y="587904"/>
            <a:ext cx="11448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sz="1600" b="1" i="0" dirty="0" err="1">
                <a:solidFill>
                  <a:srgbClr val="333333"/>
                </a:solidFill>
                <a:effectLst/>
              </a:rPr>
              <a:t>Bokeh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tworzenia interaktywnych wykresów, pulpitów nawigacyjnych i aplikacji danych w nowoczesnych przeglądarkach internetowych. Umożliwia użytkownikowi generowanie eleganckiej i zwięzłej grafiki w stylu D3.js. Co więcej, ma możliwość wysokowydajnej interaktywności na bardzo dużych lub strumieniowych zestawach danych.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Blaze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za rozszerzenie możliwości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Numpy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Pandas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na rozproszone i strumieniowe zestawy danych. Może być używany do uzyskiwania dostępu do danych z wielu źródeł, w tym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Bcolz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MongoDB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SQLAlchemy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, Apache Spark,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PyTables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itp. Wraz z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Bokeh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Blaze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może działać jako bardzo potężne narzędzie do tworzenia skutecznych wizualizacji i pulpitów nawigacyjnych na ogromnych fragmentach danych.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Scrapy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przeszukiwania sieci. Jest to bardzo przydatna struktura do uzyskiwania określonych wzorców danych. Ma możliwość rozpoczęcia od adresu URL strony głównej witryny, a następnie przekopywania się przez strony internetowe w witrynie w celu zebrania informacji.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SymPy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do obliczeń symbolicznych. Ma szerokie możliwości, od podstawowej arytmetyki symbolicznej po rachunek różniczkowy, algebrę, matematykę dyskretną i fizykę kwantową. Kolejną przydatną funkcją jest możliwość formatowania wyniku obliczeń jako kodu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LaTeX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.
Prośby o dostęp do sieci Web. Działa podobnie do standardowej biblioteki </a:t>
            </a:r>
            <a:r>
              <a:rPr lang="pl-PL" sz="1600" i="0" dirty="0" err="1">
                <a:solidFill>
                  <a:srgbClr val="333333"/>
                </a:solidFill>
                <a:effectLst/>
              </a:rPr>
              <a:t>Pythona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 urllib2, ale jest znacznie łatwiejszy do zakodowania. Znajdziesz subtelne różnice z urllib2, ale dla początkujących żądania mogą być wygodniejsze.
os dla operacji na systemie operacyjnym i plikach</a:t>
            </a:r>
          </a:p>
          <a:p>
            <a:pPr algn="just"/>
            <a:r>
              <a:rPr lang="pl-PL" sz="1600" i="0" dirty="0">
                <a:solidFill>
                  <a:srgbClr val="333333"/>
                </a:solidFill>
                <a:effectLst/>
              </a:rPr>
              <a:t>
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networkx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i </a:t>
            </a:r>
            <a:r>
              <a:rPr lang="pl-PL" sz="1600" b="1" i="0" dirty="0" err="1">
                <a:solidFill>
                  <a:srgbClr val="333333"/>
                </a:solidFill>
                <a:effectLst/>
              </a:rPr>
              <a:t>igraph</a:t>
            </a:r>
            <a:r>
              <a:rPr lang="pl-PL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pl-PL" sz="1600" i="0" dirty="0">
                <a:solidFill>
                  <a:srgbClr val="333333"/>
                </a:solidFill>
                <a:effectLst/>
              </a:rPr>
              <a:t>do manipulacji danymi opartymi na grafach
</a:t>
            </a:r>
            <a:endParaRPr lang="en-US" sz="1600" i="0" dirty="0">
              <a:solidFill>
                <a:srgbClr val="59585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3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0" ma:contentTypeDescription="Utwórz nowy dokument." ma:contentTypeScope="" ma:versionID="a81f405102913e1167ecd22862ec7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fb9aac25f9b64d69d83117132aa46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3765CF-9D4E-472A-B1E0-D99388824E89}"/>
</file>

<file path=customXml/itemProps2.xml><?xml version="1.0" encoding="utf-8"?>
<ds:datastoreItem xmlns:ds="http://schemas.openxmlformats.org/officeDocument/2006/customXml" ds:itemID="{B8B2B469-9109-4623-B7A5-CEEE60ECF2B6}"/>
</file>

<file path=customXml/itemProps3.xml><?xml version="1.0" encoding="utf-8"?>
<ds:datastoreItem xmlns:ds="http://schemas.openxmlformats.org/officeDocument/2006/customXml" ds:itemID="{7491E12D-9D9B-4E80-A4A3-E700D4846FF0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1251</Words>
  <Application>Microsoft Office PowerPoint</Application>
  <PresentationFormat>Panoramiczny</PresentationFormat>
  <Paragraphs>43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3</cp:revision>
  <dcterms:created xsi:type="dcterms:W3CDTF">2022-02-13T13:44:37Z</dcterms:created>
  <dcterms:modified xsi:type="dcterms:W3CDTF">2023-01-16T10:53:06Z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