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6210-E5A5-4F01-B1F4-B0953D9A891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F595-62C9-4E29-82C7-BF0A44A3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anaconda.com/anaconda/navigator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117669" y="418011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ANACONDA Navigator</a:t>
            </a:r>
          </a:p>
        </p:txBody>
      </p:sp>
      <p:sp>
        <p:nvSpPr>
          <p:cNvPr id="5" name="Prostokąt 4"/>
          <p:cNvSpPr/>
          <p:nvPr/>
        </p:nvSpPr>
        <p:spPr>
          <a:xfrm>
            <a:off x="3117669" y="1337157"/>
            <a:ext cx="639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https://docs.anaconda.com/anaconda/navigator/</a:t>
            </a:r>
            <a:r>
              <a:rPr lang="en-US" dirty="0"/>
              <a:t>install/windows/</a:t>
            </a:r>
          </a:p>
        </p:txBody>
      </p:sp>
      <p:sp>
        <p:nvSpPr>
          <p:cNvPr id="6" name="Prostokąt 5"/>
          <p:cNvSpPr/>
          <p:nvPr/>
        </p:nvSpPr>
        <p:spPr>
          <a:xfrm>
            <a:off x="742062" y="1821496"/>
            <a:ext cx="10877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Navigator</a:t>
            </a:r>
            <a:r>
              <a:rPr lang="pl-PL" dirty="0"/>
              <a:t> to graficzny interfejs użytkownika (GUI) zawarty w dystrybucji </a:t>
            </a:r>
            <a:r>
              <a:rPr lang="pl-PL" dirty="0" err="1"/>
              <a:t>Anaconda</a:t>
            </a:r>
            <a:r>
              <a:rPr lang="pl-PL" dirty="0"/>
              <a:t>®, który umożliwia uruchamianie aplikacji i łatwe zarządzanie pakietami, środowiskami i kanałami </a:t>
            </a:r>
            <a:r>
              <a:rPr lang="pl-PL" dirty="0" err="1"/>
              <a:t>conda</a:t>
            </a:r>
            <a:r>
              <a:rPr lang="pl-PL" dirty="0"/>
              <a:t> bez użycia poleceń wiersza poleceń. </a:t>
            </a:r>
          </a:p>
          <a:p>
            <a:r>
              <a:rPr lang="pl-PL" dirty="0"/>
              <a:t>
</a:t>
            </a:r>
            <a:r>
              <a:rPr lang="pl-PL" dirty="0" err="1"/>
              <a:t>Navigator</a:t>
            </a:r>
            <a:r>
              <a:rPr lang="pl-PL" dirty="0"/>
              <a:t> może wyszukiwać pakiety w </a:t>
            </a: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lub w lokalnym repozytorium </a:t>
            </a:r>
            <a:r>
              <a:rPr lang="pl-PL" dirty="0" err="1"/>
              <a:t>Anaconda</a:t>
            </a:r>
            <a:r>
              <a:rPr lang="pl-PL" dirty="0"/>
              <a:t>. Jest dostępny dla systemów Windows, </a:t>
            </a:r>
            <a:r>
              <a:rPr lang="pl-PL" dirty="0" err="1"/>
              <a:t>macOS</a:t>
            </a:r>
            <a:r>
              <a:rPr lang="pl-PL" dirty="0"/>
              <a:t> i Linux.
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52" y="3427622"/>
            <a:ext cx="6409213" cy="34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39931" y="156649"/>
            <a:ext cx="113646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Dlaczego</a:t>
            </a:r>
            <a:r>
              <a:rPr lang="en-US" sz="2400" b="1" dirty="0">
                <a:solidFill>
                  <a:srgbClr val="FF0000"/>
                </a:solidFill>
              </a:rPr>
              <a:t> Navigator?</a:t>
            </a:r>
          </a:p>
          <a:p>
            <a:r>
              <a:rPr lang="pl-PL" dirty="0"/>
              <a:t>Aby uruchomić, wiele pakietów naukowych zależy od konkretnych wersji innych pakietów. Analitycy danych często używają wielu wersji wielu pakietów i używają wielu środowisk do oddzielania tych różnych wersji.</a:t>
            </a:r>
          </a:p>
          <a:p>
            <a:r>
              <a:rPr lang="pl-PL" dirty="0"/>
              <a:t>
Program wiersza polecenia </a:t>
            </a:r>
            <a:r>
              <a:rPr lang="pl-PL" dirty="0" err="1"/>
              <a:t>conda</a:t>
            </a:r>
            <a:r>
              <a:rPr lang="pl-PL" dirty="0"/>
              <a:t> jest zarówno menedżerem pakietów, jak i menedżerem środowiska. Pomaga to analitykom danych upewnić się, że każda wersja każdego pakietu ma wszystkie wymagane zależności i działa poprawnie.</a:t>
            </a:r>
          </a:p>
          <a:p>
            <a:r>
              <a:rPr lang="pl-PL" dirty="0"/>
              <a:t>
</a:t>
            </a:r>
            <a:r>
              <a:rPr lang="pl-PL" dirty="0" err="1"/>
              <a:t>Navigator</a:t>
            </a:r>
            <a:r>
              <a:rPr lang="pl-PL" dirty="0"/>
              <a:t> to łatwy sposób pracy z pakietami i środowiskami typu "wskaż i kliknij" bez konieczności wpisywania poleceń </a:t>
            </a:r>
            <a:r>
              <a:rPr lang="pl-PL" dirty="0" err="1"/>
              <a:t>conda</a:t>
            </a:r>
            <a:r>
              <a:rPr lang="pl-PL" dirty="0"/>
              <a:t> w oknie terminala. Możesz go użyć do znalezienia żądanych pakietów, zainstalowania ich w środowisku, uruchomienia pakietów i zaktualizowania ich - wszystko w </a:t>
            </a:r>
            <a:r>
              <a:rPr lang="pl-PL" dirty="0" err="1"/>
              <a:t>Navigatorze</a:t>
            </a:r>
            <a:r>
              <a:rPr lang="pl-PL" dirty="0"/>
              <a:t>.
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705394" y="3111304"/>
            <a:ext cx="114866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Następujące aplikacje są domyślnie dostępne w </a:t>
            </a:r>
            <a:r>
              <a:rPr lang="pl-PL" dirty="0" err="1"/>
              <a:t>Navigator</a:t>
            </a:r>
            <a:r>
              <a:rPr lang="pl-PL" dirty="0"/>
              <a:t>
</a:t>
            </a:r>
            <a:endParaRPr lang="en-US" dirty="0"/>
          </a:p>
          <a:p>
            <a:r>
              <a:rPr lang="en-US" b="1" dirty="0" err="1"/>
              <a:t>JupyterLab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Spyder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 err="1"/>
              <a:t>Glueviz</a:t>
            </a:r>
            <a:endParaRPr lang="en-US" dirty="0"/>
          </a:p>
          <a:p>
            <a:r>
              <a:rPr lang="en-US" dirty="0"/>
              <a:t>Orange 3 App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RStudio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Anaconda Prompt (Windows only)</a:t>
            </a:r>
          </a:p>
          <a:p>
            <a:r>
              <a:rPr lang="en-US" dirty="0"/>
              <a:t>Anaconda PowerShell (Windows only)</a:t>
            </a:r>
          </a:p>
          <a:p>
            <a:r>
              <a:rPr lang="en-US" dirty="0"/>
              <a:t>                                               </a:t>
            </a:r>
            <a:r>
              <a:rPr lang="pl-PL" dirty="0"/>
              <a:t>Zaawansowani użytkownicy </a:t>
            </a:r>
            <a:r>
              <a:rPr lang="pl-PL" dirty="0" err="1"/>
              <a:t>conda</a:t>
            </a:r>
            <a:r>
              <a:rPr lang="pl-PL" dirty="0"/>
              <a:t> mogą również tworzyć własne aplikacje w </a:t>
            </a:r>
            <a:r>
              <a:rPr lang="pl-PL" dirty="0" err="1"/>
              <a:t>Navigator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5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500845" y="130629"/>
            <a:ext cx="438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Jupyter</a:t>
            </a:r>
            <a:r>
              <a:rPr lang="en-US" sz="3200" b="1" dirty="0">
                <a:solidFill>
                  <a:srgbClr val="FF0000"/>
                </a:solidFill>
              </a:rPr>
              <a:t> Notebook</a:t>
            </a:r>
          </a:p>
        </p:txBody>
      </p:sp>
      <p:sp>
        <p:nvSpPr>
          <p:cNvPr id="4" name="Prostokąt 3"/>
          <p:cNvSpPr/>
          <p:nvPr/>
        </p:nvSpPr>
        <p:spPr>
          <a:xfrm>
            <a:off x="513805" y="599122"/>
            <a:ext cx="86998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pl-PL" dirty="0" err="1"/>
              <a:t>Jupyter</a:t>
            </a:r>
            <a:r>
              <a:rPr lang="pl-PL" dirty="0"/>
              <a:t> Notebook (dawniej </a:t>
            </a:r>
            <a:r>
              <a:rPr lang="pl-PL" dirty="0" err="1"/>
              <a:t>IPython</a:t>
            </a:r>
            <a:r>
              <a:rPr lang="pl-PL" dirty="0"/>
              <a:t> </a:t>
            </a:r>
            <a:r>
              <a:rPr lang="pl-PL" dirty="0" err="1"/>
              <a:t>Notebooks</a:t>
            </a:r>
            <a:r>
              <a:rPr lang="pl-PL" dirty="0"/>
              <a:t>) to internetowe interaktywne środowisko obliczeniowe do tworzenia dokumentów notesu </a:t>
            </a:r>
            <a:r>
              <a:rPr lang="pl-PL" dirty="0" err="1"/>
              <a:t>Jupyter</a:t>
            </a:r>
            <a:r>
              <a:rPr lang="pl-PL" dirty="0"/>
              <a:t>. </a:t>
            </a:r>
          </a:p>
          <a:p>
            <a:r>
              <a:rPr lang="pl-PL" dirty="0"/>
              <a:t>
Termin "notatnik" może potocznie odnosić się do wielu różnych jednostek, głównie aplikacji internetowej </a:t>
            </a:r>
            <a:r>
              <a:rPr lang="pl-PL" dirty="0" err="1"/>
              <a:t>Jupyter</a:t>
            </a:r>
            <a:r>
              <a:rPr lang="pl-PL" dirty="0"/>
              <a:t>, serwera WWW </a:t>
            </a:r>
            <a:r>
              <a:rPr lang="pl-PL" dirty="0" err="1"/>
              <a:t>Jupyter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lub formatu dokumentu </a:t>
            </a:r>
            <a:r>
              <a:rPr lang="pl-PL" dirty="0" err="1"/>
              <a:t>Jupyter</a:t>
            </a:r>
            <a:r>
              <a:rPr lang="pl-PL" dirty="0"/>
              <a:t> w zależności od kontekstu. </a:t>
            </a:r>
          </a:p>
          <a:p>
            <a:r>
              <a:rPr lang="pl-PL" dirty="0"/>
              <a:t>
Dokument </a:t>
            </a:r>
            <a:r>
              <a:rPr lang="pl-PL" dirty="0" err="1"/>
              <a:t>Jupyter</a:t>
            </a:r>
            <a:r>
              <a:rPr lang="pl-PL" dirty="0"/>
              <a:t> Notebook jest dokumentem JSON (JavaScript Object </a:t>
            </a:r>
            <a:r>
              <a:rPr lang="pl-PL" dirty="0" err="1"/>
              <a:t>Notation</a:t>
            </a:r>
            <a:r>
              <a:rPr lang="pl-PL" dirty="0"/>
              <a:t>), podążającym za wersjonowanym schematem i zawierającym uporządkowaną listę komórek wejściowych / wyjściowych, które mogą zawierać kod, tekst (przy użyciu </a:t>
            </a:r>
            <a:r>
              <a:rPr lang="pl-PL" dirty="0" err="1"/>
              <a:t>Markdown</a:t>
            </a:r>
            <a:r>
              <a:rPr lang="pl-PL" dirty="0"/>
              <a:t>), matematykę, wykresy i multimedia, zwykle kończące się rozszerzeniem </a:t>
            </a:r>
            <a:r>
              <a:rPr lang="pl-PL" b="1" dirty="0"/>
              <a:t>".</a:t>
            </a:r>
            <a:r>
              <a:rPr lang="pl-PL" b="1" dirty="0" err="1"/>
              <a:t>ipynb</a:t>
            </a:r>
            <a:r>
              <a:rPr lang="pl-PL" b="1" dirty="0"/>
              <a:t>".</a:t>
            </a:r>
          </a:p>
          <a:p>
            <a:r>
              <a:rPr lang="pl-PL" dirty="0"/>
              <a:t>
</a:t>
            </a:r>
            <a:r>
              <a:rPr lang="pl-PL" dirty="0" err="1"/>
              <a:t>Jupyter</a:t>
            </a:r>
            <a:r>
              <a:rPr lang="pl-PL" dirty="0"/>
              <a:t> Notebook można przekonwertować na wiele otwartych standardowych formatów wyjściowych (</a:t>
            </a:r>
            <a:r>
              <a:rPr lang="pl-PL" b="1" dirty="0"/>
              <a:t>HTML</a:t>
            </a:r>
            <a:r>
              <a:rPr lang="pl-PL" dirty="0"/>
              <a:t>, slajdy prezentacji, </a:t>
            </a:r>
            <a:r>
              <a:rPr lang="pl-PL" dirty="0" err="1"/>
              <a:t>LaTeX</a:t>
            </a:r>
            <a:r>
              <a:rPr lang="pl-PL" dirty="0"/>
              <a:t>, PDF, </a:t>
            </a:r>
            <a:r>
              <a:rPr lang="pl-PL" dirty="0" err="1"/>
              <a:t>ReStructuredText</a:t>
            </a:r>
            <a:r>
              <a:rPr lang="pl-PL" dirty="0"/>
              <a:t>, </a:t>
            </a:r>
            <a:r>
              <a:rPr lang="pl-PL" dirty="0" err="1"/>
              <a:t>Markdown</a:t>
            </a:r>
            <a:r>
              <a:rPr lang="pl-PL" dirty="0"/>
              <a:t>, </a:t>
            </a:r>
            <a:r>
              <a:rPr lang="pl-PL" b="1" dirty="0" err="1"/>
              <a:t>Python</a:t>
            </a:r>
            <a:r>
              <a:rPr lang="pl-PL" b="1" dirty="0"/>
              <a:t>, R</a:t>
            </a:r>
            <a:r>
              <a:rPr lang="pl-PL" dirty="0"/>
              <a:t>) poprzez "Pobierz jako" w interfejsie internetowym, za pośrednictwem biblioteki </a:t>
            </a:r>
            <a:r>
              <a:rPr lang="pl-PL" dirty="0" err="1"/>
              <a:t>nbconvert</a:t>
            </a:r>
            <a:r>
              <a:rPr lang="pl-PL" dirty="0"/>
              <a:t> lub interfejsu wiersza poleceń "</a:t>
            </a:r>
            <a:r>
              <a:rPr lang="pl-PL" dirty="0" err="1"/>
              <a:t>jupyter</a:t>
            </a:r>
            <a:r>
              <a:rPr lang="pl-PL" dirty="0"/>
              <a:t> </a:t>
            </a:r>
            <a:r>
              <a:rPr lang="pl-PL" dirty="0" err="1"/>
              <a:t>nbconvert</a:t>
            </a:r>
            <a:r>
              <a:rPr lang="pl-PL" dirty="0"/>
              <a:t>" w powłoce.</a:t>
            </a:r>
          </a:p>
          <a:p>
            <a:r>
              <a:rPr lang="pl-PL" dirty="0"/>
              <a:t>
Aby uprościć wizualizację dokumentów notatnika </a:t>
            </a:r>
            <a:r>
              <a:rPr lang="pl-PL" dirty="0" err="1"/>
              <a:t>Jupyter</a:t>
            </a:r>
            <a:r>
              <a:rPr lang="pl-PL" dirty="0"/>
              <a:t> w Internecie, biblioteka </a:t>
            </a:r>
            <a:r>
              <a:rPr lang="pl-PL" dirty="0" err="1"/>
              <a:t>nbconvert</a:t>
            </a:r>
            <a:r>
              <a:rPr lang="pl-PL" dirty="0"/>
              <a:t> jest dostarczana jako usługa za pośrednictwem </a:t>
            </a:r>
            <a:r>
              <a:rPr lang="pl-PL" dirty="0" err="1"/>
              <a:t>NbViewer</a:t>
            </a:r>
            <a:r>
              <a:rPr lang="pl-PL" dirty="0"/>
              <a:t>, która może pobrać adres URL do dowolnego publicznie dostępnego dokumentu notatnika, przekonwertować go na HTML w locie i wyświetlić użytkownikowi.
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64" y="599122"/>
            <a:ext cx="26384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95" y="1152782"/>
            <a:ext cx="7681626" cy="5371042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4005943" y="87086"/>
            <a:ext cx="358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Jupyter</a:t>
            </a:r>
            <a:r>
              <a:rPr lang="en-US" sz="2800" b="1" dirty="0">
                <a:solidFill>
                  <a:srgbClr val="FF0000"/>
                </a:solidFill>
              </a:rPr>
              <a:t> “machinery”</a:t>
            </a:r>
          </a:p>
        </p:txBody>
      </p:sp>
    </p:spTree>
    <p:extLst>
      <p:ext uri="{BB962C8B-B14F-4D97-AF65-F5344CB8AC3E}">
        <p14:creationId xmlns:p14="http://schemas.microsoft.com/office/powerpoint/2010/main" val="30129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57348" y="291971"/>
            <a:ext cx="113472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Jupyter</a:t>
            </a:r>
            <a:r>
              <a:rPr lang="en-US" sz="2400" b="1" dirty="0">
                <a:solidFill>
                  <a:srgbClr val="0070C0"/>
                </a:solidFill>
              </a:rPr>
              <a:t> kernels</a:t>
            </a:r>
          </a:p>
          <a:p>
            <a:r>
              <a:rPr lang="pl-PL" dirty="0"/>
              <a:t>Jądro </a:t>
            </a:r>
            <a:r>
              <a:rPr lang="pl-PL" dirty="0" err="1"/>
              <a:t>Jupyter</a:t>
            </a:r>
            <a:r>
              <a:rPr lang="pl-PL" dirty="0"/>
              <a:t> to program odpowiedzialny za obsługę różnych typów żądań (wykonywanie kodu, uzupełnianie kodu, inspekcja) i udzielanie odpowiedzi. Jądra komunikują się z innymi komponentami </a:t>
            </a:r>
            <a:r>
              <a:rPr lang="pl-PL" dirty="0" err="1"/>
              <a:t>Jupyter</a:t>
            </a:r>
            <a:r>
              <a:rPr lang="pl-PL" dirty="0"/>
              <a:t> za pomocą </a:t>
            </a:r>
            <a:r>
              <a:rPr lang="pl-PL" dirty="0" err="1"/>
              <a:t>ZeroMQ</a:t>
            </a:r>
            <a:r>
              <a:rPr lang="pl-PL" dirty="0"/>
              <a:t> przez sieć, a zatem mogą znajdować się na tych samych lub zdalnych maszynach. W przeciwieństwie do wielu innych interfejsów podobnych do notatników, w </a:t>
            </a:r>
            <a:r>
              <a:rPr lang="pl-PL" dirty="0" err="1"/>
              <a:t>Jupyter</a:t>
            </a:r>
            <a:r>
              <a:rPr lang="pl-PL" dirty="0"/>
              <a:t> jądra nie są świadome, że są dołączone do określonego dokumentu i mogą być połączone z wieloma klientami jednocześnie. Zazwyczaj jądra pozwalają na wykonanie tylko jednego języka, ale istnieje kilka wyjątków.</a:t>
            </a:r>
          </a:p>
          <a:p>
            <a:r>
              <a:rPr lang="pl-PL" dirty="0"/>
              <a:t>
Domyślnie </a:t>
            </a:r>
            <a:r>
              <a:rPr lang="pl-PL" dirty="0" err="1"/>
              <a:t>Jupyter</a:t>
            </a:r>
            <a:r>
              <a:rPr lang="pl-PL" dirty="0"/>
              <a:t> jest dostarczany z </a:t>
            </a:r>
            <a:r>
              <a:rPr lang="pl-PL" dirty="0" err="1"/>
              <a:t>IPython</a:t>
            </a:r>
            <a:r>
              <a:rPr lang="pl-PL" dirty="0"/>
              <a:t> jako domyślnym jądrem i implementacją referencyjną za pośrednictwem opakowania </a:t>
            </a:r>
            <a:r>
              <a:rPr lang="pl-PL" dirty="0" err="1"/>
              <a:t>ipykernel</a:t>
            </a:r>
            <a:r>
              <a:rPr lang="pl-PL" dirty="0"/>
              <a:t>. Dostępne są jądra dla wielu języków o różnej jakości i funkcjach.</a:t>
            </a:r>
          </a:p>
          <a:p>
            <a:r>
              <a:rPr lang="pl-PL" dirty="0"/>
              <a:t>
</a:t>
            </a:r>
            <a:r>
              <a:rPr lang="en-US" sz="2400" b="1" dirty="0" err="1">
                <a:solidFill>
                  <a:srgbClr val="0070C0"/>
                </a:solidFill>
              </a:rPr>
              <a:t>JupyterHub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pl-PL" dirty="0" err="1"/>
              <a:t>JupyterHub</a:t>
            </a:r>
            <a:r>
              <a:rPr lang="pl-PL" dirty="0"/>
              <a:t>[13] to serwer dla wielu użytkowników dla </a:t>
            </a:r>
            <a:r>
              <a:rPr lang="pl-PL" dirty="0" err="1"/>
              <a:t>jupyter</a:t>
            </a:r>
            <a:r>
              <a:rPr lang="pl-PL" dirty="0"/>
              <a:t> notebooków. Został zaprojektowany do obsługi wielu użytkowników poprzez tworzenie, zarządzanie i </a:t>
            </a:r>
            <a:r>
              <a:rPr lang="pl-PL" dirty="0" err="1"/>
              <a:t>proxy</a:t>
            </a:r>
            <a:r>
              <a:rPr lang="pl-PL" dirty="0"/>
              <a:t> wielu pojedynczych serwerów </a:t>
            </a:r>
            <a:r>
              <a:rPr lang="pl-PL" dirty="0" err="1"/>
              <a:t>Jupyter</a:t>
            </a:r>
            <a:r>
              <a:rPr lang="pl-PL" dirty="0"/>
              <a:t> Notebook. [potrzebny przypis] Podczas gdy </a:t>
            </a:r>
            <a:r>
              <a:rPr lang="pl-PL" dirty="0" err="1"/>
              <a:t>JupyterHub</a:t>
            </a:r>
            <a:r>
              <a:rPr lang="pl-PL" dirty="0"/>
              <a:t> wymaga zarządzania serwerami, usługi innych firm, takie jak </a:t>
            </a:r>
            <a:r>
              <a:rPr lang="pl-PL" dirty="0" err="1"/>
              <a:t>Jupyo</a:t>
            </a:r>
            <a:r>
              <a:rPr lang="pl-PL" dirty="0"/>
              <a:t>[14], stanowią alternatywę dla </a:t>
            </a:r>
            <a:r>
              <a:rPr lang="pl-PL" dirty="0" err="1"/>
              <a:t>JupyterHub</a:t>
            </a:r>
            <a:r>
              <a:rPr lang="pl-PL" dirty="0"/>
              <a:t>, </a:t>
            </a:r>
            <a:r>
              <a:rPr lang="pl-PL" dirty="0" err="1"/>
              <a:t>hostując</a:t>
            </a:r>
            <a:r>
              <a:rPr lang="pl-PL" dirty="0"/>
              <a:t> i zarządzając notatnikami </a:t>
            </a:r>
            <a:r>
              <a:rPr lang="pl-PL" dirty="0" err="1"/>
              <a:t>Jupyter</a:t>
            </a:r>
            <a:r>
              <a:rPr lang="pl-PL" dirty="0"/>
              <a:t> dla wielu użytkowników w chmurze.
</a:t>
            </a:r>
            <a:endParaRPr lang="en-US" dirty="0"/>
          </a:p>
          <a:p>
            <a:r>
              <a:rPr lang="en-US" sz="2400" b="1" dirty="0" err="1">
                <a:solidFill>
                  <a:srgbClr val="0070C0"/>
                </a:solidFill>
              </a:rPr>
              <a:t>JupyterLab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pl-PL" dirty="0" err="1"/>
              <a:t>JupyterLab</a:t>
            </a:r>
            <a:r>
              <a:rPr lang="pl-PL" dirty="0"/>
              <a:t> to interfejs użytkownika nowej generacji dla Project </a:t>
            </a:r>
            <a:r>
              <a:rPr lang="pl-PL" dirty="0" err="1"/>
              <a:t>Jupyter</a:t>
            </a:r>
            <a:r>
              <a:rPr lang="pl-PL" dirty="0"/>
              <a:t>. Oferuje wszystkie znane elementy klasycznego </a:t>
            </a:r>
            <a:r>
              <a:rPr lang="pl-PL" dirty="0" err="1"/>
              <a:t>Jupyter</a:t>
            </a:r>
            <a:r>
              <a:rPr lang="pl-PL" dirty="0"/>
              <a:t> Notebook (notebook, terminal, edytor tekstu, przeglądarka plików, bogate wyjścia itp.) w elastycznym i wydajnym interfejsie użytkownika. Pierwsze stabilne wydanie zostało ogłoszone 20 lutego 2018 roku. [15]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726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0" ma:contentTypeDescription="Utwórz nowy dokument." ma:contentTypeScope="" ma:versionID="a81f405102913e1167ecd22862ec7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fb9aac25f9b64d69d83117132aa46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1F23A-A1EA-4DF4-B7BF-BF41A81A9225}"/>
</file>

<file path=customXml/itemProps2.xml><?xml version="1.0" encoding="utf-8"?>
<ds:datastoreItem xmlns:ds="http://schemas.openxmlformats.org/officeDocument/2006/customXml" ds:itemID="{C6579257-371B-4545-88E7-6CD657FF2378}"/>
</file>

<file path=customXml/itemProps3.xml><?xml version="1.0" encoding="utf-8"?>
<ds:datastoreItem xmlns:ds="http://schemas.openxmlformats.org/officeDocument/2006/customXml" ds:itemID="{8D44F38A-F669-42FD-91B8-CCB39C7CC5B5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689</Words>
  <Application>Microsoft Office PowerPoint</Application>
  <PresentationFormat>Panoramiczny</PresentationFormat>
  <Paragraphs>35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9</cp:revision>
  <dcterms:created xsi:type="dcterms:W3CDTF">2020-02-22T06:18:06Z</dcterms:created>
  <dcterms:modified xsi:type="dcterms:W3CDTF">2022-02-13T13:39:16Z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