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9" r:id="rId9"/>
    <p:sldId id="270" r:id="rId10"/>
    <p:sldId id="267" r:id="rId11"/>
    <p:sldId id="268" r:id="rId12"/>
    <p:sldId id="271" r:id="rId13"/>
    <p:sldId id="272" r:id="rId14"/>
    <p:sldId id="273" r:id="rId15"/>
    <p:sldId id="266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14F39-14C9-40FD-BF09-D6AFB825193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34589-A3AB-4F56-B2CA-7D06F283D7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34589-A3AB-4F56-B2CA-7D06F283D7D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94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30B366-B9CD-4D96-AE23-2CE0A22A1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5F5E55-0323-4328-AAA1-F9D758FC3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D5765B-EDCC-4F67-9616-B6F98DF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26D297-4DAE-4790-9686-735DB0A4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77F2A7-4EFC-4657-90C9-8903C99B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03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0678FA-5A08-4EA6-A2E7-61B61C9E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45A5806-5AF8-48B1-9388-100A7F554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776ABB-C678-423F-AF73-F03C9BB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EA9C5F-C715-4D23-99BB-A04AF461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6CAED7-91CB-4B6A-BA84-75FC59F7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8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6BFE163-AAD2-4C19-8EB6-5123EAFE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29D8F98-4A58-4132-BD7B-086410A1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6654FD-9BB1-4AD3-B69B-1E4D39F0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3515B8-B7B7-449A-879F-E8C31C04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0F6BBB-A4E7-4A84-BFC3-AC40AD43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75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7163DD-28F6-421E-9B5B-A4D03635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7D0623-5006-408B-A4C1-FEA24077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F9D982-7F88-4CB5-AE59-7C86BBD0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D8B3C3-CAD7-439E-80D9-DE7ECBBE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29AF62-7AAE-411F-BEB2-375A766C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E3C4C-3283-4BF5-B056-16C6F427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17470E-3AE0-4034-91F4-170D915C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F8ADA5-7187-49C5-95BB-73960DF9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098D9D-0AE7-4A78-92A8-B49C0188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36B123-5CEE-41CB-8923-1A3BB9B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88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67A086-AFAE-4011-875C-39F0C544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B2D244-E058-44D4-AE03-097B41137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82F432-7251-455F-B248-7D6A79E0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DE0691-2407-42F3-9413-9E3BE09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89C6D5-6507-4F55-AF89-15D1252D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491B7B-FB0F-4F69-81EA-35F6FBD9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43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CF9880-5BAD-43B7-B5B8-A3318775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1C33A6-A785-4725-A19C-58172889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0CF7FB-642D-4C3D-B19E-4CD678603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8E4C8D-2966-4E07-94EA-B42513DFF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9CC2CD1-7E1F-48EE-AAE0-0DD5FFD2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BF98900-4DEC-421A-B502-A50F383C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AC32A9-8763-414D-9311-D2EDE114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7D63A7-8E70-4288-BB37-23511C44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62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C5158-1675-4A6F-903A-F826220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E67F77C-1D7F-4598-BDA4-0D6AC306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ED2B31D-E781-41D9-9248-8A404E8F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18F1F6-CBFC-45C2-B6F4-9881F328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8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C5EE0F5-89A3-410B-B37E-6A5F9DAC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0B47D49-A846-4E35-A7E3-331C03E0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892015D-061D-44D1-B065-DC6484CB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72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E4C0C1-0DDF-4A9D-AC9E-212BB19A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5309FB-48B7-4A42-BB73-094166D9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9999CDB-3BE6-4DA5-A5C1-99B3ADBFA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6D1AA8-EF3F-4690-BC41-8264F71B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969C43-69F9-4088-BD8C-9F6E3498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867C43-8226-424D-94B3-95A20BCA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66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1F54C6-C2A7-4C98-944D-C33E9361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3190B7-9F82-4129-BD07-494443F5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C110D5-8BDB-406F-9CF6-72AFD934B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676C34-10F4-417E-9ADD-88F37E26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401BA2-5722-4443-AA6D-DFA27C09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93F0B1-608E-40F4-9013-137C9241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E921C1C-5E97-4C5A-8F31-0DB1F775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1CCCBB-CB5F-4671-A7EF-41CCD962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98B21A-0DA6-44C1-A3C1-7BFA13D6C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5C7E-AE9E-482E-A76B-7095A235901D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CC6005-95FD-4C54-A197-18C816817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24291A-7AFD-4AF3-AE5F-F7F039A7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7776-EBA4-43A2-8EF0-9CB0E07CF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8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-79779"/>
            <a:ext cx="5408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Support Vector Machine (SVM) </a:t>
            </a:r>
            <a:r>
              <a:rPr lang="pt-BR" sz="3200" b="1" dirty="0">
                <a:solidFill>
                  <a:srgbClr val="FF0000"/>
                </a:solidFill>
              </a:rPr>
              <a:t>demo analizy na R (Jup Not)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22526" y="2841359"/>
            <a:ext cx="115083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/>
              <a:t>Ogólną ideą </a:t>
            </a:r>
            <a:r>
              <a:rPr lang="pl-PL" sz="1600" b="1" dirty="0"/>
              <a:t>maszyn SVM jest znalezienie separatora liniowego, który można narysować między dwiema lub więcej klasami w celu rozdzielenia wszystkich punktów danych na jedną lub drugą klasę</a:t>
            </a:r>
            <a:r>
              <a:rPr lang="pl-PL" sz="1600" dirty="0"/>
              <a:t>. W przypadku złożonych danych maszyny SVM próbują to osiągnąć, rozwiązując następujące trzy problemy:
</a:t>
            </a:r>
            <a:r>
              <a:rPr lang="pl-PL" sz="1600" b="1" dirty="0">
                <a:solidFill>
                  <a:srgbClr val="00B050"/>
                </a:solidFill>
              </a:rPr>
              <a:t>Separacja klas: </a:t>
            </a:r>
            <a:r>
              <a:rPr lang="pl-PL" sz="1600" dirty="0">
                <a:solidFill>
                  <a:srgbClr val="00B050"/>
                </a:solidFill>
              </a:rPr>
              <a:t>Próbujemy znaleźć </a:t>
            </a:r>
            <a:r>
              <a:rPr lang="pl-PL" sz="1600" b="1" dirty="0">
                <a:solidFill>
                  <a:srgbClr val="00B050"/>
                </a:solidFill>
              </a:rPr>
              <a:t>optymalną hiperpłaszczyznę </a:t>
            </a:r>
            <a:r>
              <a:rPr lang="pl-PL" sz="1600" dirty="0">
                <a:solidFill>
                  <a:srgbClr val="00B050"/>
                </a:solidFill>
              </a:rPr>
              <a:t>oddzielającą między dwiema lub więcej klasami, maksymalizując margines między punktami zamknięcia klas. Punkty leżące na granicach nazywane są wektorami podparcia (suport </a:t>
            </a:r>
            <a:r>
              <a:rPr lang="pl-PL" sz="1600" dirty="0" err="1">
                <a:solidFill>
                  <a:srgbClr val="00B050"/>
                </a:solidFill>
              </a:rPr>
              <a:t>vectors</a:t>
            </a:r>
            <a:r>
              <a:rPr lang="pl-PL" sz="1600" dirty="0">
                <a:solidFill>
                  <a:srgbClr val="00B050"/>
                </a:solidFill>
              </a:rPr>
              <a:t>) </a:t>
            </a:r>
            <a:r>
              <a:rPr lang="pl-PL" sz="1600" b="1" dirty="0">
                <a:solidFill>
                  <a:srgbClr val="00B050"/>
                </a:solidFill>
              </a:rPr>
              <a:t>, a środek marginesu jest optymalną hiperpłaszczyzną oddzielającą.
</a:t>
            </a:r>
            <a:endParaRPr lang="en-US" sz="1600" b="1" dirty="0">
              <a:solidFill>
                <a:srgbClr val="00B050"/>
              </a:solidFill>
            </a:endParaRPr>
          </a:p>
          <a:p>
            <a:pPr lvl="1"/>
            <a:r>
              <a:rPr lang="pl-PL" sz="1600" b="1" dirty="0">
                <a:solidFill>
                  <a:srgbClr val="00B050"/>
                </a:solidFill>
              </a:rPr>
              <a:t>Nakładające się klasy: punkty danych po "niewłaściwej" stronie marginesu dyskryminacyjnego są ważone w celu zmniejszenia ich wpływu.
</a:t>
            </a:r>
            <a:endParaRPr lang="en-US" sz="1600" b="1" dirty="0">
              <a:solidFill>
                <a:srgbClr val="00B050"/>
              </a:solidFill>
            </a:endParaRPr>
          </a:p>
          <a:p>
            <a:pPr lvl="1"/>
            <a:r>
              <a:rPr lang="pl-PL" sz="1600" b="1" dirty="0">
                <a:solidFill>
                  <a:srgbClr val="00B050"/>
                </a:solidFill>
              </a:rPr>
              <a:t>Nieliniowość: </a:t>
            </a:r>
            <a:r>
              <a:rPr lang="pl-PL" sz="1600" dirty="0">
                <a:solidFill>
                  <a:srgbClr val="00B050"/>
                </a:solidFill>
              </a:rPr>
              <a:t>gdy nie możemy znaleźć separatora liniowego, punkty danych są rzutowane na przestrzeń o wyższej średnicy, gdzie punkty danych skutecznie stają się liniowo rozdzielne.</a:t>
            </a:r>
            <a:r>
              <a:rPr lang="pl-PL" sz="1600" b="1" dirty="0">
                <a:solidFill>
                  <a:srgbClr val="00B050"/>
                </a:solidFill>
              </a:rPr>
              <a:t>
</a:t>
            </a:r>
            <a:endParaRPr lang="en-US" sz="1600" dirty="0"/>
          </a:p>
          <a:p>
            <a:r>
              <a:rPr lang="pl-PL" sz="1600" dirty="0"/>
              <a:t>Maszyny SVM następnie znajdują rozwiązanie problemu, formułując całe zadanie jako </a:t>
            </a:r>
            <a:r>
              <a:rPr lang="pl-PL" sz="1600" b="1" dirty="0"/>
              <a:t>kwadratowy problem optymalizacji</a:t>
            </a:r>
            <a:r>
              <a:rPr lang="pl-PL" sz="1600" dirty="0"/>
              <a:t>, który można następnie rozwiązać za pomocą znanych technik.
</a:t>
            </a:r>
            <a:endParaRPr lang="en-US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57645" y="1133501"/>
            <a:ext cx="389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0070C0"/>
                </a:solidFill>
              </a:rPr>
              <a:t>Problem do rozwiązania przez SVM
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52" y="69406"/>
            <a:ext cx="3489948" cy="249282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64" y="69406"/>
            <a:ext cx="3489948" cy="249282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4743350-92FE-446A-89CA-50CC91AC330C}"/>
              </a:ext>
            </a:extLst>
          </p:cNvPr>
          <p:cNvSpPr txBox="1"/>
          <p:nvPr/>
        </p:nvSpPr>
        <p:spPr>
          <a:xfrm>
            <a:off x="126273" y="1564304"/>
            <a:ext cx="5631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dirty="0"/>
              <a:t>Podział na klasy z pewną ilością nakładania się jest doskonałym wskazaniem, że powinniśmy użyć maszyny SVM w celu sklasyfikowania zestawu testowego tych kwiatów.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836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492AC1F-0217-4F3E-B652-F8212A0D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61" y="0"/>
            <a:ext cx="7357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5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9974EAC-C58E-4CD3-A1FD-59D26C6F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90" y="309952"/>
            <a:ext cx="8447619" cy="623809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31AEB73-E886-472D-B6C3-8A6747EF2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9" y="4352083"/>
            <a:ext cx="4792133" cy="72107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C6E6561-8485-4238-8CF5-D43519747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9" y="5243225"/>
            <a:ext cx="3744732" cy="8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A40026C-776C-4EDC-8551-85B4A5EF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90" y="0"/>
            <a:ext cx="6951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4DDD0C2-FA6C-4D78-971C-CDD890A64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71" y="638524"/>
            <a:ext cx="8542857" cy="5580952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CEAE841-C64B-475C-B711-11E0430CC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46" y="4998789"/>
            <a:ext cx="4905244" cy="6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4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E0F71FF-FECE-46B3-8829-AAFF0FE0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3F88A19-CB37-4089-BE1C-3FA15C4D7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38" y="0"/>
            <a:ext cx="6785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2C87E5A-92F6-4902-86A5-BC7F7ABA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69" y="0"/>
            <a:ext cx="723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C802B5A-5DB6-4004-816B-5B6469CCE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15" y="0"/>
            <a:ext cx="6873569" cy="6858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1F5CA24-B304-4F63-A07C-D4F6B799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22" y="0"/>
            <a:ext cx="4809524" cy="11333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7CB620-6E3E-455B-52CD-7D72E5FF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172" y="144018"/>
            <a:ext cx="685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9609FB5-C2F5-4605-BC7E-2D684B1F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43" y="1214714"/>
            <a:ext cx="9085714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1053735" y="2043383"/>
            <a:ext cx="44326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</a:t>
            </a:r>
            <a:r>
              <a:rPr lang="pl-PL" dirty="0"/>
              <a:t>twórz</a:t>
            </a:r>
            <a:r>
              <a:rPr lang="en-US" dirty="0"/>
              <a:t> R</a:t>
            </a:r>
            <a:r>
              <a:rPr lang="pl-PL" dirty="0"/>
              <a:t> w </a:t>
            </a:r>
            <a:r>
              <a:rPr lang="pl-PL" dirty="0" err="1"/>
              <a:t>Jup</a:t>
            </a:r>
            <a:r>
              <a:rPr lang="pl-PL" dirty="0"/>
              <a:t> Not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Krótki przegląd 
Instalowanie bibliotek: ggplot2, e1071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Wpisywanie danych (irysów) w konsoli</a:t>
            </a:r>
            <a:endParaRPr lang="en-US" dirty="0"/>
          </a:p>
          <a:p>
            <a:r>
              <a:rPr lang="en-US" dirty="0"/>
              <a:t>(</a:t>
            </a:r>
            <a:r>
              <a:rPr lang="pl-PL" dirty="0"/>
              <a:t>zobacz dane w konsoli i "środowisku")</a:t>
            </a:r>
          </a:p>
          <a:p>
            <a:r>
              <a:rPr lang="pl-PL" dirty="0"/>
              <a:t>
5. Postępuj zgodnie z kodem i wyjaśnieniami. Przepisz skrypt z ekranu na konsolę R w Jupiter Notebook.</a:t>
            </a:r>
            <a:endParaRPr lang="en-US" dirty="0"/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r>
              <a:rPr lang="pl-PL" dirty="0"/>
              <a:t>Otwórz „</a:t>
            </a:r>
            <a:r>
              <a:rPr lang="pl-PL" dirty="0" err="1"/>
              <a:t>Plots</a:t>
            </a:r>
            <a:r>
              <a:rPr lang="pl-PL" dirty="0"/>
              <a:t>" w przestrzeni wyników</a:t>
            </a:r>
            <a:r>
              <a:rPr lang="en-US" dirty="0"/>
              <a:t>. </a:t>
            </a:r>
            <a:endParaRPr lang="pl-PL" dirty="0"/>
          </a:p>
          <a:p>
            <a:r>
              <a:rPr lang="pl-PL" dirty="0"/>
              <a:t>Zapisz wyniki modelowania SVM i wykresów w swoim folderze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397725" y="194438"/>
            <a:ext cx="465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SVM demo in R </a:t>
            </a:r>
          </a:p>
        </p:txBody>
      </p:sp>
      <p:sp>
        <p:nvSpPr>
          <p:cNvPr id="2" name="Prostokąt 1"/>
          <p:cNvSpPr/>
          <p:nvPr/>
        </p:nvSpPr>
        <p:spPr>
          <a:xfrm>
            <a:off x="5651862" y="194438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l-PL" b="1" dirty="0"/>
              <a:t>Cel: </a:t>
            </a:r>
            <a:r>
              <a:rPr lang="pl-PL" dirty="0"/>
              <a:t>Znajdź separator liniowy, który można narysować między gatunkami irysów w celu oddzielenia najlepszych wszystkich długości i szerokości płatków na jeden lub inny gatunek</a:t>
            </a:r>
            <a:r>
              <a:rPr lang="pl-PL" b="1" dirty="0"/>
              <a:t>
</a:t>
            </a: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162" y="1487100"/>
            <a:ext cx="4554771" cy="2033611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114696" y="957943"/>
            <a:ext cx="3962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2 </a:t>
            </a:r>
            <a:r>
              <a:rPr lang="pl-PL" dirty="0" err="1"/>
              <a:t>features</a:t>
            </a:r>
            <a:r>
              <a:rPr lang="pl-PL" dirty="0"/>
              <a:t>, 3 </a:t>
            </a:r>
            <a:r>
              <a:rPr lang="pl-PL" dirty="0" err="1"/>
              <a:t>classes</a:t>
            </a:r>
            <a:r>
              <a:rPr lang="pl-PL" dirty="0"/>
              <a:t>, 4 </a:t>
            </a:r>
            <a:r>
              <a:rPr lang="pl-PL" dirty="0" err="1"/>
              <a:t>kernels</a:t>
            </a:r>
            <a:r>
              <a:rPr lang="pl-PL" dirty="0"/>
              <a:t>, </a:t>
            </a:r>
            <a:r>
              <a:rPr lang="pl-PL" dirty="0" err="1"/>
              <a:t>tuning</a:t>
            </a:r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EBD18FC-F58C-4B49-B342-BC77F05BD612}"/>
              </a:ext>
            </a:extLst>
          </p:cNvPr>
          <p:cNvSpPr txBox="1"/>
          <p:nvPr/>
        </p:nvSpPr>
        <p:spPr>
          <a:xfrm>
            <a:off x="1114696" y="141960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effectLst/>
                <a:latin typeface="Segoe UI Web (East European)"/>
              </a:rPr>
              <a:t>2 </a:t>
            </a:r>
            <a:r>
              <a:rPr lang="pl-PL" dirty="0">
                <a:latin typeface="Segoe UI Web (East European)"/>
              </a:rPr>
              <a:t>cechy</a:t>
            </a:r>
            <a:r>
              <a:rPr lang="pl-PL" dirty="0">
                <a:effectLst/>
                <a:latin typeface="Segoe UI Web (East European)"/>
              </a:rPr>
              <a:t>, 3 klasy, 4 jądra, strojenie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2AE800A-06AE-7137-44DF-73FB39AFF647}"/>
              </a:ext>
            </a:extLst>
          </p:cNvPr>
          <p:cNvSpPr txBox="1"/>
          <p:nvPr/>
        </p:nvSpPr>
        <p:spPr>
          <a:xfrm>
            <a:off x="191700" y="122836"/>
            <a:ext cx="15711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b="1" dirty="0">
                <a:solidFill>
                  <a:srgbClr val="0070C0"/>
                </a:solidFill>
              </a:rPr>
              <a:t>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961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98172" y="9067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rlito-Bold"/>
              </a:rPr>
              <a:t>Problem do </a:t>
            </a:r>
            <a:r>
              <a:rPr lang="en-US" b="1" dirty="0" err="1">
                <a:latin typeface="Carlito-Bold"/>
              </a:rPr>
              <a:t>rozwiązania</a:t>
            </a:r>
            <a:r>
              <a:rPr lang="en-US" b="1" dirty="0">
                <a:latin typeface="Carlito-Bold"/>
              </a:rPr>
              <a:t>
</a:t>
            </a:r>
            <a:r>
              <a:rPr lang="pl-PL" dirty="0">
                <a:latin typeface="Carlito" panose="020F0502020204030204" pitchFamily="34" charset="0"/>
              </a:rPr>
              <a:t>Znajdź i pokaż dokładność podziału na trzy klasy (Premium oraz Middle i Lower) jakości win na podstawie 4 cech </a:t>
            </a:r>
            <a:r>
              <a:rPr lang="pl-PL" dirty="0" err="1">
                <a:latin typeface="Carlito" panose="020F0502020204030204" pitchFamily="34" charset="0"/>
              </a:rPr>
              <a:t>phys-chem</a:t>
            </a:r>
            <a:r>
              <a:rPr lang="pl-PL" dirty="0">
                <a:latin typeface="Carlito" panose="020F0502020204030204" pitchFamily="34" charset="0"/>
              </a:rPr>
              <a:t> </a:t>
            </a:r>
            <a:r>
              <a:rPr lang="en-US" b="1" dirty="0">
                <a:latin typeface="Carlito-Bold"/>
              </a:rPr>
              <a:t>wine</a:t>
            </a:r>
            <a:r>
              <a:rPr lang="pl-PL" b="1" dirty="0">
                <a:latin typeface="Carlito-Bold"/>
              </a:rPr>
              <a:t>3_4</a:t>
            </a:r>
            <a:r>
              <a:rPr lang="en-US" b="1" dirty="0">
                <a:latin typeface="Carlito-Bold"/>
              </a:rPr>
              <a:t>.csv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337" y="194438"/>
            <a:ext cx="4056778" cy="5511218"/>
          </a:xfrm>
          <a:prstGeom prst="rect">
            <a:avLst/>
          </a:prstGeom>
        </p:spPr>
      </p:pic>
      <p:cxnSp>
        <p:nvCxnSpPr>
          <p:cNvPr id="6" name="Łącznik prosty ze strzałką 5"/>
          <p:cNvCxnSpPr/>
          <p:nvPr/>
        </p:nvCxnSpPr>
        <p:spPr>
          <a:xfrm>
            <a:off x="6313714" y="1628503"/>
            <a:ext cx="1515292" cy="175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>
            <a:off x="6209211" y="1663337"/>
            <a:ext cx="1550126" cy="262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>
            <a:off x="6104709" y="1706880"/>
            <a:ext cx="1654628" cy="298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>
            <a:off x="5921829" y="1682976"/>
            <a:ext cx="1872343" cy="336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7407528" y="429940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OD</a:t>
            </a:r>
            <a:endParaRPr lang="en-US" sz="1200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663337" y="60960"/>
            <a:ext cx="5155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4 </a:t>
            </a:r>
            <a:r>
              <a:rPr lang="pl-PL" dirty="0" err="1"/>
              <a:t>features</a:t>
            </a:r>
            <a:r>
              <a:rPr lang="pl-PL" dirty="0"/>
              <a:t>, 3 </a:t>
            </a:r>
            <a:r>
              <a:rPr lang="pl-PL" dirty="0" err="1"/>
              <a:t>classes</a:t>
            </a:r>
            <a:r>
              <a:rPr lang="pl-PL" dirty="0"/>
              <a:t>, data </a:t>
            </a:r>
            <a:r>
              <a:rPr lang="pl-PL" dirty="0" err="1"/>
              <a:t>split</a:t>
            </a:r>
            <a:r>
              <a:rPr lang="pl-PL" dirty="0"/>
              <a:t>, 4 </a:t>
            </a:r>
            <a:r>
              <a:rPr lang="pl-PL" dirty="0" err="1"/>
              <a:t>kernels</a:t>
            </a:r>
            <a:r>
              <a:rPr lang="pl-PL" dirty="0"/>
              <a:t>, </a:t>
            </a:r>
            <a:endParaRPr lang="en-US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187235" y="1232733"/>
            <a:ext cx="1339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70C0"/>
                </a:solidFill>
              </a:rPr>
              <a:t>PRACA WŁASNA
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C12E948-EA87-4516-9C80-B87503712EA1}"/>
              </a:ext>
            </a:extLst>
          </p:cNvPr>
          <p:cNvSpPr txBox="1"/>
          <p:nvPr/>
        </p:nvSpPr>
        <p:spPr>
          <a:xfrm>
            <a:off x="1347738" y="322016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l-PL" dirty="0"/>
              <a:t>Postępuj zgodnie z kodem, używając skryptu demo jako wzorca. (wybierz dwie cechy do analizy SVM)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D0BCF20-5947-46BF-A6B5-34D49B5C2606}"/>
              </a:ext>
            </a:extLst>
          </p:cNvPr>
          <p:cNvSpPr txBox="1"/>
          <p:nvPr/>
        </p:nvSpPr>
        <p:spPr>
          <a:xfrm>
            <a:off x="1696568" y="45419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effectLst/>
                <a:latin typeface="Segoe UI Web (East European)"/>
              </a:rPr>
              <a:t>4 </a:t>
            </a:r>
            <a:r>
              <a:rPr lang="pl-PL" dirty="0">
                <a:latin typeface="Segoe UI Web (East European)"/>
              </a:rPr>
              <a:t>cechy</a:t>
            </a:r>
            <a:r>
              <a:rPr lang="pl-PL" dirty="0">
                <a:effectLst/>
                <a:latin typeface="Segoe UI Web (East European)"/>
              </a:rPr>
              <a:t>, 3 klasy, podział danych, 4 jądra, </a:t>
            </a:r>
          </a:p>
        </p:txBody>
      </p:sp>
    </p:spTree>
    <p:extLst>
      <p:ext uri="{BB962C8B-B14F-4D97-AF65-F5344CB8AC3E}">
        <p14:creationId xmlns:p14="http://schemas.microsoft.com/office/powerpoint/2010/main" val="242114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D1C0B55-6FE5-4958-95B6-669E6605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6" y="62144"/>
            <a:ext cx="5387356" cy="68580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73DEB63-6829-48CD-BE36-2073FBF82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94" y="5976201"/>
            <a:ext cx="5719606" cy="85241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A3C640B-6818-4993-AC58-7DBE511D9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6" y="1692876"/>
            <a:ext cx="6632174" cy="39763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D35E23B-F776-E199-BD07-29CFC80542E3}"/>
              </a:ext>
            </a:extLst>
          </p:cNvPr>
          <p:cNvSpPr txBox="1"/>
          <p:nvPr/>
        </p:nvSpPr>
        <p:spPr>
          <a:xfrm>
            <a:off x="5949696" y="176784"/>
            <a:ext cx="5283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 `</a:t>
            </a:r>
            <a:r>
              <a:rPr lang="en-US" sz="1100" dirty="0" err="1"/>
              <a:t>readr</a:t>
            </a:r>
            <a:r>
              <a:rPr lang="en-US" sz="1100" dirty="0"/>
              <a:t>` package provides functions for reading rectangular data (like CSV or TSV files)</a:t>
            </a:r>
            <a:endParaRPr lang="pl-PL" sz="1100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DE4E7B7-D963-73AD-DA82-A82303B00F14}"/>
              </a:ext>
            </a:extLst>
          </p:cNvPr>
          <p:cNvSpPr txBox="1"/>
          <p:nvPr/>
        </p:nvSpPr>
        <p:spPr>
          <a:xfrm>
            <a:off x="5949696" y="634747"/>
            <a:ext cx="4686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`e1071` package in R provides a collection of functions for statistical learning and data mining</a:t>
            </a:r>
            <a:endParaRPr lang="pl-PL" sz="1100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9435E3D-C441-2DCB-3B7B-3DE0FD1512BF}"/>
              </a:ext>
            </a:extLst>
          </p:cNvPr>
          <p:cNvSpPr txBox="1"/>
          <p:nvPr/>
        </p:nvSpPr>
        <p:spPr>
          <a:xfrm>
            <a:off x="5949696" y="248092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 err="1"/>
              <a:t>GGally</a:t>
            </a:r>
            <a:r>
              <a:rPr lang="pl-PL" sz="1100" dirty="0"/>
              <a:t> </a:t>
            </a:r>
            <a:r>
              <a:rPr lang="pl-PL" sz="1100" dirty="0" err="1"/>
              <a:t>is</a:t>
            </a:r>
            <a:r>
              <a:rPr lang="pl-PL" sz="1100" dirty="0"/>
              <a:t> </a:t>
            </a:r>
            <a:r>
              <a:rPr lang="pl-PL" sz="1100" dirty="0" err="1"/>
              <a:t>an</a:t>
            </a:r>
            <a:r>
              <a:rPr lang="pl-PL" sz="1100" dirty="0"/>
              <a:t> R </a:t>
            </a:r>
            <a:r>
              <a:rPr lang="pl-PL" sz="1100" dirty="0" err="1"/>
              <a:t>package</a:t>
            </a:r>
            <a:r>
              <a:rPr lang="pl-PL" sz="1100" dirty="0"/>
              <a:t> </a:t>
            </a:r>
            <a:r>
              <a:rPr lang="pl-PL" sz="1100" dirty="0" err="1"/>
              <a:t>that</a:t>
            </a:r>
            <a:r>
              <a:rPr lang="pl-PL" sz="1100" dirty="0"/>
              <a:t> </a:t>
            </a:r>
            <a:r>
              <a:rPr lang="pl-PL" sz="1100" dirty="0" err="1"/>
              <a:t>extends</a:t>
            </a:r>
            <a:r>
              <a:rPr lang="pl-PL" sz="1100" dirty="0"/>
              <a:t> the </a:t>
            </a:r>
            <a:r>
              <a:rPr lang="pl-PL" sz="1100" dirty="0" err="1"/>
              <a:t>functionality</a:t>
            </a:r>
            <a:r>
              <a:rPr lang="pl-PL" sz="1100" dirty="0"/>
              <a:t> of ggplot2, a popular </a:t>
            </a:r>
            <a:r>
              <a:rPr lang="pl-PL" sz="1100" dirty="0" err="1"/>
              <a:t>package</a:t>
            </a:r>
            <a:r>
              <a:rPr lang="pl-PL" sz="1100" dirty="0"/>
              <a:t> for </a:t>
            </a:r>
            <a:r>
              <a:rPr lang="pl-PL" sz="1100" dirty="0" err="1"/>
              <a:t>creating</a:t>
            </a:r>
            <a:r>
              <a:rPr lang="pl-PL" sz="1100" dirty="0"/>
              <a:t> elegant and </a:t>
            </a:r>
            <a:r>
              <a:rPr lang="pl-PL" sz="1100" dirty="0" err="1"/>
              <a:t>customizable</a:t>
            </a:r>
            <a:r>
              <a:rPr lang="pl-PL" sz="1100" dirty="0"/>
              <a:t> </a:t>
            </a:r>
            <a:r>
              <a:rPr lang="pl-PL" sz="1100" dirty="0" err="1"/>
              <a:t>graphics</a:t>
            </a:r>
            <a:r>
              <a:rPr lang="pl-PL" sz="1100" dirty="0"/>
              <a:t> in R. </a:t>
            </a:r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073A3E42-A770-1F73-69FE-A52FAA493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764" y="3692217"/>
            <a:ext cx="2001447" cy="667149"/>
          </a:xfrm>
          <a:prstGeom prst="rect">
            <a:avLst/>
          </a:prstGeom>
        </p:spPr>
      </p:pic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A99064A7-7C57-671A-6274-34C9F12421AB}"/>
              </a:ext>
            </a:extLst>
          </p:cNvPr>
          <p:cNvCxnSpPr>
            <a:cxnSpLocks/>
          </p:cNvCxnSpPr>
          <p:nvPr/>
        </p:nvCxnSpPr>
        <p:spPr>
          <a:xfrm>
            <a:off x="1805940" y="1891691"/>
            <a:ext cx="5585460" cy="192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4076894-0E68-EF8D-0C2A-3CB6034C92C8}"/>
              </a:ext>
            </a:extLst>
          </p:cNvPr>
          <p:cNvSpPr txBox="1"/>
          <p:nvPr/>
        </p:nvSpPr>
        <p:spPr>
          <a:xfrm>
            <a:off x="6957060" y="30919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FF0000"/>
                </a:solidFill>
              </a:rPr>
              <a:t>UWAGA:</a:t>
            </a:r>
          </a:p>
          <a:p>
            <a:r>
              <a:rPr lang="pl-PL" sz="1600" dirty="0"/>
              <a:t>Jednorazowo należy uruchomić </a:t>
            </a:r>
            <a:r>
              <a:rPr lang="pl-PL" sz="1600" dirty="0" err="1"/>
              <a:t>komókę</a:t>
            </a:r>
            <a:r>
              <a:rPr lang="pl-PL" sz="1600" dirty="0"/>
              <a:t> instalującą pakiety: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CCACF9C-A52C-A529-68E6-6B96560544BD}"/>
              </a:ext>
            </a:extLst>
          </p:cNvPr>
          <p:cNvSpPr txBox="1"/>
          <p:nvPr/>
        </p:nvSpPr>
        <p:spPr>
          <a:xfrm>
            <a:off x="7182612" y="538269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Potem komórkę usunąć lub </a:t>
            </a:r>
            <a:r>
              <a:rPr lang="pl-PL" sz="1600" dirty="0" err="1"/>
              <a:t>zakomentować</a:t>
            </a:r>
            <a:endParaRPr lang="pl-PL" sz="1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25DBD8D-940E-8DFB-9329-E76ACC4DA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648" y="4657399"/>
            <a:ext cx="3085562" cy="74926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E0BBB49-C4CB-594F-75AF-9A8DA29A8CB2}"/>
              </a:ext>
            </a:extLst>
          </p:cNvPr>
          <p:cNvSpPr txBox="1"/>
          <p:nvPr/>
        </p:nvSpPr>
        <p:spPr>
          <a:xfrm>
            <a:off x="8591605" y="4401266"/>
            <a:ext cx="6638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lub (jeśli nie działa)</a:t>
            </a:r>
          </a:p>
        </p:txBody>
      </p:sp>
    </p:spTree>
    <p:extLst>
      <p:ext uri="{BB962C8B-B14F-4D97-AF65-F5344CB8AC3E}">
        <p14:creationId xmlns:p14="http://schemas.microsoft.com/office/powerpoint/2010/main" val="300449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30E2BB3-9032-4F74-8125-0CECAE72A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0"/>
            <a:ext cx="806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6D239BD-51D0-47DD-B4FB-55B00123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96" y="0"/>
            <a:ext cx="7422007" cy="6858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84C23CE-E2E2-4487-ACC1-D198001B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34" y="0"/>
            <a:ext cx="4809524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F87BFD-8883-4480-998E-04559D71F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7" y="409952"/>
            <a:ext cx="8714286" cy="603809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73BD7312-5B49-4B24-87F0-4D80B1823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6" y="4675199"/>
            <a:ext cx="4614656" cy="39224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2AEAE7D-C9A1-4910-A29A-10B05AA6F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6" y="5571085"/>
            <a:ext cx="3623962" cy="8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1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015BDEC-2E0B-42D2-80FE-3DACD7A5C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10" y="0"/>
            <a:ext cx="7146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9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B915E1B-08A6-4D5D-986C-410FC76A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14" y="481381"/>
            <a:ext cx="9028571" cy="58952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3D7A941-89C9-48F9-9477-393A08D27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22" y="4416725"/>
            <a:ext cx="5186110" cy="58018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46B4DEF-40C3-4DE5-8494-EC9B1D84D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81" y="5243519"/>
            <a:ext cx="3761985" cy="8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73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5EAB3D-AB13-414A-9E8D-81578722629C}"/>
</file>

<file path=customXml/itemProps2.xml><?xml version="1.0" encoding="utf-8"?>
<ds:datastoreItem xmlns:ds="http://schemas.openxmlformats.org/officeDocument/2006/customXml" ds:itemID="{18F237DB-8EA4-4788-85E3-6ECF630D4EB4}"/>
</file>

<file path=customXml/itemProps3.xml><?xml version="1.0" encoding="utf-8"?>
<ds:datastoreItem xmlns:ds="http://schemas.openxmlformats.org/officeDocument/2006/customXml" ds:itemID="{DE3A1EBE-3685-4B82-B2AF-8F9D45F3111C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488</Words>
  <Application>Microsoft Office PowerPoint</Application>
  <PresentationFormat>Panoramiczny</PresentationFormat>
  <Paragraphs>34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Carlito</vt:lpstr>
      <vt:lpstr>Carlito-Bold</vt:lpstr>
      <vt:lpstr>Segoe UI Web (East European)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Aleksandra Weiss</cp:lastModifiedBy>
  <cp:revision>8</cp:revision>
  <dcterms:created xsi:type="dcterms:W3CDTF">2021-05-07T09:51:25Z</dcterms:created>
  <dcterms:modified xsi:type="dcterms:W3CDTF">2024-04-10T13:45:49Z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