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827B0-6DAD-438D-BC01-78D276C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6A3847-CCE9-4A38-B367-2FBB9D3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47B6C9-8F39-4D41-8AE2-83D0070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E0ED41-11F0-4E9C-B908-66EA6AE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AD6F3-D295-47BA-A73F-B1B8670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42197-74EE-469F-8CFA-BE96C5C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3D7F24-E2EE-4E7C-B107-D1E75ED5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97101A-1E43-41EB-94D9-ECEF3543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806E5E-5B66-414F-BB84-400BEAB8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547F4B-D12E-4470-AA45-30A0C5FB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8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BD2400A-AC81-42C3-A699-3638C897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CB054F-E0AA-4824-A2D7-7E6AC113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2949CD-2FBD-487B-B109-C24A79A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3D61B-A845-409E-8E31-542ACE6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A8D838-DDAD-4F05-861E-EC4B1F5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7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EB6C4-D762-44A3-A720-DCDD559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4D8CF-391B-4465-A667-E77AFDBE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2BDC58-00F2-4110-B9A3-08072925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2F9895-F517-4507-BE0E-199345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F9FC2F-CBB8-4826-8CCA-00F8D7B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6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C34AD0-396A-44F7-8C57-41AD6BE4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F8E7CE-5A2E-4095-8481-5D11AB9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17C453-3ED1-4A9B-9153-24F0F39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50ED92-A786-495C-941D-208DB0D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5FE121-83E5-42DA-9178-20B9265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0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2C63C-26DE-49DF-855B-FC0BB24F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2D731D-CCAB-4307-92B6-F86284212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93F661-FBD3-47CD-930C-97FA2DC8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3CA3CB-5754-47DA-B985-DE418542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1D893F-E3A4-4149-9C95-55A7E1ED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5C639F-EF82-4C7C-87D7-BCC0017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74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FF14E-8238-4071-AEE6-33668D51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5777E-30E7-4412-BACA-D127E8DC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FF2270B-B734-4623-B566-3E7C9FC3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835D84B-8C81-4A69-9513-333A165A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F3F8B1-52B4-40E1-8DCF-4505018E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D51879-66A5-451A-AD3E-4E4EB19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8062A3D-0B3F-4DB3-94A5-7F66A149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57AF78-705C-485C-A718-9D69F8F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1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F6843-E3AC-4D85-8E97-A1C3956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CAD167-B4D9-4C76-B68B-1BC7307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5E95AF-5684-4C40-AC59-C1BE7989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0705470-B71C-4945-8F2C-75C4F89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8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BDD19D3-0000-481B-B63A-95EA9872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CED3040-B143-460F-A493-991603F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C8B29B-2B46-4F48-BCAB-D2ADCB41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9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2E246-9F41-42B1-AC10-383C18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77C386-BD56-42DC-98FB-23334F41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FDC95B-8428-49AA-8F57-0E2756F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D803DF-B691-4B0F-9F68-0F239674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E2A13-1BC1-4ABB-B737-8DC9E45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AB5C93-92CA-41C1-8F4C-3A0E7AB6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6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B7BD4-6088-413E-B301-F1ABD23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B92F14-86E9-4CA4-9954-043BBF67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B95E68-B1F7-4F2C-9F8A-B17B6FDA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6B8439-7132-4D1B-9907-D86A6A8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C38D06-5C72-4E98-AB91-01D28814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D2313C-0802-4058-8030-43B3259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9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BF066E-AAB2-47CF-A536-6DEEF64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87D339-4E2B-4EED-823E-42A9772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CA0E56-F204-4493-8ABD-4B95FEFD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16B9-8F37-4085-83E7-0C899D08F9B3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7CFBB-8923-4ECA-9618-902C3631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A1B06F-D246-4749-9D39-068498F3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57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A2560BD-D23F-4BEB-A52C-B8388D2D16F6}"/>
              </a:ext>
            </a:extLst>
          </p:cNvPr>
          <p:cNvSpPr txBox="1"/>
          <p:nvPr/>
        </p:nvSpPr>
        <p:spPr>
          <a:xfrm>
            <a:off x="1834883" y="0"/>
            <a:ext cx="817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Support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vector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machines</a:t>
            </a:r>
            <a:r>
              <a:rPr lang="pl-PL" sz="2800" b="1" dirty="0">
                <a:solidFill>
                  <a:srgbClr val="FF0000"/>
                </a:solidFill>
              </a:rPr>
              <a:t> (SVM) - dla 2 klas w </a:t>
            </a:r>
            <a:r>
              <a:rPr lang="pl-PL" sz="2800" b="1" dirty="0" err="1">
                <a:solidFill>
                  <a:srgbClr val="FF0000"/>
                </a:solidFill>
              </a:rPr>
              <a:t>Python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7BF20C-0491-433E-995A-1D96A93197D1}"/>
              </a:ext>
            </a:extLst>
          </p:cNvPr>
          <p:cNvSpPr txBox="1"/>
          <p:nvPr/>
        </p:nvSpPr>
        <p:spPr>
          <a:xfrm>
            <a:off x="464128" y="429025"/>
            <a:ext cx="9223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Przeczytaj i poznaj przykład implementacji SVM w </a:t>
            </a:r>
            <a:r>
              <a:rPr lang="pl-PL" dirty="0" err="1"/>
              <a:t>Pythonie</a:t>
            </a:r>
            <a:r>
              <a:rPr lang="pl-PL" dirty="0"/>
              <a:t> (Na podstawie danych Social_Network_Ads.csv z </a:t>
            </a:r>
            <a:r>
              <a:rPr lang="pl-PL" dirty="0" err="1"/>
              <a:t>Kaggle</a:t>
            </a:r>
            <a:r>
              <a:rPr lang="pl-PL" dirty="0"/>
              <a:t>)</a:t>
            </a:r>
          </a:p>
          <a:p>
            <a:pPr marL="342900" indent="-342900">
              <a:buAutoNum type="arabicPeriod"/>
            </a:pPr>
            <a:endParaRPr lang="pl-PL" dirty="0"/>
          </a:p>
          <a:p>
            <a:r>
              <a:rPr lang="pl-PL" dirty="0"/>
              <a:t>Twoje zmiany: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 startAt="2"/>
            </a:pPr>
            <a:r>
              <a:rPr lang="pl-PL" dirty="0"/>
              <a:t>Załaduj zestaw danych za pomocą importu </a:t>
            </a:r>
            <a:r>
              <a:rPr lang="pl-PL" dirty="0" err="1"/>
              <a:t>pandas</a:t>
            </a:r>
            <a:r>
              <a:rPr lang="pl-PL" dirty="0"/>
              <a:t>:</a:t>
            </a:r>
          </a:p>
          <a:p>
            <a:pPr marL="342900" indent="-342900">
              <a:buAutoNum type="arabicPeriod" startAt="2"/>
            </a:pPr>
            <a:endParaRPr lang="pl-PL" dirty="0"/>
          </a:p>
          <a:p>
            <a:pPr marL="342900" indent="-342900">
              <a:buAutoNum type="arabicPeriod" startAt="2"/>
            </a:pPr>
            <a:r>
              <a:rPr lang="pl-PL" dirty="0" err="1"/>
              <a:t>Okresl</a:t>
            </a:r>
            <a:r>
              <a:rPr lang="pl-PL" dirty="0"/>
              <a:t> nowe X (temp. i </a:t>
            </a:r>
            <a:r>
              <a:rPr lang="pl-PL" dirty="0" err="1"/>
              <a:t>Windspeedinsitu</a:t>
            </a:r>
            <a:r>
              <a:rPr lang="pl-PL" dirty="0"/>
              <a:t>), dla których znajdziesz "granicę decyzyjną" dla zbioru Vlagun_Phys_Years3 (2 klasy „Lata”: 0 i 1) (czyli zmienne zależne - Y)</a:t>
            </a:r>
          </a:p>
          <a:p>
            <a:pPr marL="342900" indent="-342900">
              <a:buAutoNum type="arabicPeriod" startAt="2"/>
            </a:pPr>
            <a:r>
              <a:rPr lang="pl-PL" dirty="0"/>
              <a:t>Zdefiniuj rozmiar podzbioru testowego na 0,30.</a:t>
            </a:r>
          </a:p>
          <a:p>
            <a:pPr marL="342900" indent="-342900">
              <a:buAutoNum type="arabicPeriod" startAt="2"/>
            </a:pPr>
            <a:r>
              <a:rPr lang="pl-PL" dirty="0"/>
              <a:t>Skorzystaj z </a:t>
            </a:r>
            <a:r>
              <a:rPr lang="pl-PL" b="1" dirty="0"/>
              <a:t>tablicy pomyłek (</a:t>
            </a:r>
            <a:r>
              <a:rPr lang="pl-PL" b="1" dirty="0" err="1"/>
              <a:t>confusion</a:t>
            </a:r>
            <a:r>
              <a:rPr lang="pl-PL" b="1" dirty="0"/>
              <a:t> matrix) </a:t>
            </a:r>
            <a:r>
              <a:rPr lang="pl-PL" dirty="0"/>
              <a:t>– uzyskaj wynik </a:t>
            </a:r>
            <a:r>
              <a:rPr lang="pl-PL" b="1" dirty="0"/>
              <a:t>dokładności (</a:t>
            </a:r>
            <a:r>
              <a:rPr lang="pl-PL" b="1" dirty="0" err="1"/>
              <a:t>accuracy</a:t>
            </a:r>
            <a:r>
              <a:rPr lang="pl-PL" dirty="0"/>
              <a:t>) dla </a:t>
            </a:r>
            <a:r>
              <a:rPr lang="pl-PL" b="1" dirty="0"/>
              <a:t>podzbioru</a:t>
            </a:r>
            <a:r>
              <a:rPr lang="pl-PL" dirty="0"/>
              <a:t> </a:t>
            </a:r>
            <a:r>
              <a:rPr lang="pl-PL" b="1" dirty="0"/>
              <a:t>testowego i treningowego </a:t>
            </a:r>
            <a:r>
              <a:rPr lang="pl-PL" dirty="0"/>
              <a:t>i zwizualizuj wyniki </a:t>
            </a:r>
          </a:p>
          <a:p>
            <a:pPr marL="342900" indent="-342900">
              <a:buAutoNum type="arabicPeriod" startAt="2"/>
            </a:pPr>
            <a:r>
              <a:rPr lang="pl-PL" dirty="0"/>
              <a:t>Po analizie </a:t>
            </a:r>
            <a:r>
              <a:rPr lang="pl-PL" dirty="0" err="1"/>
              <a:t>accuracy</a:t>
            </a:r>
            <a:r>
              <a:rPr lang="pl-PL" dirty="0"/>
              <a:t> dla obu podzbiorów określ, </a:t>
            </a:r>
            <a:r>
              <a:rPr lang="pl-PL" b="1" u="sng" dirty="0"/>
              <a:t>czy model jest dopasowany, nadmiernie dopasowany, czy niedopasowany.</a:t>
            </a:r>
            <a:r>
              <a:rPr lang="pl-PL" dirty="0"/>
              <a:t>
Przeprowadź analizę SVM dla czterech jąder (</a:t>
            </a:r>
            <a:r>
              <a:rPr lang="pl-PL" dirty="0" err="1"/>
              <a:t>kernels</a:t>
            </a:r>
            <a:r>
              <a:rPr lang="pl-PL" dirty="0"/>
              <a:t>): liniowego (</a:t>
            </a:r>
            <a:r>
              <a:rPr lang="pl-PL" dirty="0" err="1"/>
              <a:t>linear</a:t>
            </a:r>
            <a:r>
              <a:rPr lang="pl-PL" dirty="0"/>
              <a:t>), promieniowego (</a:t>
            </a:r>
            <a:r>
              <a:rPr lang="pl-PL" dirty="0" err="1"/>
              <a:t>rbf</a:t>
            </a:r>
            <a:r>
              <a:rPr lang="pl-PL" dirty="0"/>
              <a:t>), wielomianowego (</a:t>
            </a:r>
            <a:r>
              <a:rPr lang="pl-PL" dirty="0" err="1"/>
              <a:t>poly</a:t>
            </a:r>
            <a:r>
              <a:rPr lang="pl-PL" dirty="0"/>
              <a:t>) i </a:t>
            </a:r>
            <a:r>
              <a:rPr lang="pl-PL" dirty="0" err="1"/>
              <a:t>sigmoidalnego</a:t>
            </a:r>
            <a:r>
              <a:rPr lang="pl-PL" dirty="0"/>
              <a:t> (</a:t>
            </a:r>
            <a:r>
              <a:rPr lang="pl-PL" dirty="0" err="1"/>
              <a:t>sigmoid</a:t>
            </a:r>
            <a:r>
              <a:rPr lang="pl-PL" dirty="0"/>
              <a:t>)</a:t>
            </a:r>
          </a:p>
          <a:p>
            <a:pPr marL="342900" indent="-342900">
              <a:buAutoNum type="arabicPeriod" startAt="2"/>
            </a:pPr>
            <a:r>
              <a:rPr lang="pl-PL" dirty="0"/>
              <a:t>Znajdź jądro z najwyższym wynikiem dokładności (</a:t>
            </a:r>
            <a:r>
              <a:rPr lang="pl-PL" dirty="0" err="1"/>
              <a:t>accuracy</a:t>
            </a:r>
            <a:r>
              <a:rPr lang="pl-PL" dirty="0"/>
              <a:t>) i wymień je na końcu notatnika (przekształć typ komórki na </a:t>
            </a:r>
            <a:r>
              <a:rPr lang="pl-PL" b="1" dirty="0" err="1"/>
              <a:t>Markdown</a:t>
            </a:r>
            <a:r>
              <a:rPr lang="pl-PL" dirty="0"/>
              <a:t>)</a:t>
            </a:r>
          </a:p>
          <a:p>
            <a:pPr marL="342900" indent="-342900">
              <a:buAutoNum type="arabicPeriod" startAt="2"/>
            </a:pPr>
            <a:r>
              <a:rPr lang="pl-PL" dirty="0"/>
              <a:t>Kod prześlij na </a:t>
            </a:r>
            <a:r>
              <a:rPr lang="pl-PL" dirty="0" err="1"/>
              <a:t>Teams</a:t>
            </a:r>
            <a:endParaRPr lang="pl-PL" dirty="0"/>
          </a:p>
          <a:p>
            <a:pPr marL="342900" indent="-342900">
              <a:buAutoNum type="arabicPeriod" startAt="2"/>
            </a:pP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E542591-7043-E8F5-4FE3-DFD461EE3EFF}"/>
              </a:ext>
            </a:extLst>
          </p:cNvPr>
          <p:cNvSpPr txBox="1"/>
          <p:nvPr/>
        </p:nvSpPr>
        <p:spPr>
          <a:xfrm>
            <a:off x="9687208" y="1430448"/>
            <a:ext cx="2417276" cy="4801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Dopasowanie modelu a relacje prób </a:t>
            </a:r>
            <a:r>
              <a:rPr lang="pl-PL" b="1" dirty="0" err="1"/>
              <a:t>train</a:t>
            </a:r>
            <a:r>
              <a:rPr lang="pl-PL" b="1" dirty="0"/>
              <a:t> i test:</a:t>
            </a:r>
          </a:p>
          <a:p>
            <a:endParaRPr lang="pl-PL" dirty="0"/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&lt; 60% </a:t>
            </a:r>
          </a:p>
          <a:p>
            <a:r>
              <a:rPr lang="pl-PL" dirty="0" err="1"/>
              <a:t>train</a:t>
            </a:r>
            <a:r>
              <a:rPr lang="pl-PL" dirty="0"/>
              <a:t> – </a:t>
            </a:r>
            <a:r>
              <a:rPr lang="pl-PL" dirty="0" err="1"/>
              <a:t>acc</a:t>
            </a:r>
            <a:r>
              <a:rPr lang="pl-PL" dirty="0"/>
              <a:t>. wysokie</a:t>
            </a:r>
          </a:p>
          <a:p>
            <a:r>
              <a:rPr lang="pl-PL" dirty="0"/>
              <a:t>test – </a:t>
            </a:r>
            <a:r>
              <a:rPr lang="pl-PL" dirty="0" err="1"/>
              <a:t>acc</a:t>
            </a:r>
            <a:r>
              <a:rPr lang="pl-PL" dirty="0"/>
              <a:t>. niskie</a:t>
            </a:r>
          </a:p>
          <a:p>
            <a:r>
              <a:rPr lang="pl-PL" b="1" dirty="0">
                <a:solidFill>
                  <a:srgbClr val="FF0000"/>
                </a:solidFill>
              </a:rPr>
              <a:t>Model niedopasowany</a:t>
            </a:r>
          </a:p>
          <a:p>
            <a:endParaRPr lang="pl-PL" dirty="0"/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&gt; 60%</a:t>
            </a:r>
          </a:p>
          <a:p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 =  test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dirty="0"/>
              <a:t>test </a:t>
            </a:r>
            <a:r>
              <a:rPr lang="pl-PL" dirty="0" err="1"/>
              <a:t>acc</a:t>
            </a:r>
            <a:r>
              <a:rPr lang="pl-PL" dirty="0"/>
              <a:t>. &gt; </a:t>
            </a:r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b="1" dirty="0">
                <a:solidFill>
                  <a:srgbClr val="FF0000"/>
                </a:solidFill>
              </a:rPr>
              <a:t>Model nadmiernie dopasowany</a:t>
            </a:r>
          </a:p>
          <a:p>
            <a:endParaRPr lang="pl-PL" b="1" dirty="0">
              <a:solidFill>
                <a:srgbClr val="FF0000"/>
              </a:solidFill>
            </a:endParaRPr>
          </a:p>
          <a:p>
            <a:r>
              <a:rPr lang="pl-PL" dirty="0" err="1"/>
              <a:t>train</a:t>
            </a:r>
            <a:r>
              <a:rPr lang="pl-PL" dirty="0"/>
              <a:t> i test </a:t>
            </a:r>
            <a:r>
              <a:rPr lang="pl-PL" dirty="0" err="1"/>
              <a:t>acc</a:t>
            </a:r>
            <a:r>
              <a:rPr lang="pl-PL" dirty="0"/>
              <a:t>. &gt; 60%</a:t>
            </a:r>
          </a:p>
          <a:p>
            <a:r>
              <a:rPr lang="pl-PL" dirty="0"/>
              <a:t>test </a:t>
            </a:r>
            <a:r>
              <a:rPr lang="pl-PL" dirty="0" err="1"/>
              <a:t>acc</a:t>
            </a:r>
            <a:r>
              <a:rPr lang="pl-PL" dirty="0"/>
              <a:t>. &lt; </a:t>
            </a:r>
            <a:r>
              <a:rPr lang="pl-PL" dirty="0" err="1"/>
              <a:t>train</a:t>
            </a:r>
            <a:r>
              <a:rPr lang="pl-PL" dirty="0"/>
              <a:t> </a:t>
            </a:r>
            <a:r>
              <a:rPr lang="pl-PL" dirty="0" err="1"/>
              <a:t>acc</a:t>
            </a:r>
            <a:r>
              <a:rPr lang="pl-PL" dirty="0"/>
              <a:t>.</a:t>
            </a:r>
          </a:p>
          <a:p>
            <a:r>
              <a:rPr lang="pl-PL" b="1" dirty="0">
                <a:solidFill>
                  <a:srgbClr val="00B050"/>
                </a:solidFill>
              </a:rPr>
              <a:t>Model dopasowany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F78541-4E07-0F19-D7BA-D865DBB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077" y="1798830"/>
            <a:ext cx="2552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12E2F5B-B603-44AD-B551-06773270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309562"/>
            <a:ext cx="6905625" cy="62388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C719F2-FD5F-4F8E-BBB8-B6501D298692}"/>
              </a:ext>
            </a:extLst>
          </p:cNvPr>
          <p:cNvSpPr txBox="1"/>
          <p:nvPr/>
        </p:nvSpPr>
        <p:spPr>
          <a:xfrm>
            <a:off x="2779294" y="1956167"/>
            <a:ext cx="71523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sz="1600" b="1" dirty="0">
                <a:latin typeface="Poppins" panose="00000500000000000000" pitchFamily="2" charset="-18"/>
              </a:rPr>
              <a:t>7. </a:t>
            </a:r>
            <a:r>
              <a:rPr lang="en-GB" sz="1600" b="1" dirty="0" err="1">
                <a:latin typeface="Poppins" panose="00000500000000000000" pitchFamily="2" charset="-18"/>
              </a:rPr>
              <a:t>Zrób</a:t>
            </a:r>
            <a:r>
              <a:rPr lang="en-GB" sz="1600" b="1" dirty="0">
                <a:latin typeface="Poppins" panose="00000500000000000000" pitchFamily="2" charset="-18"/>
              </a:rPr>
              <a:t> </a:t>
            </a:r>
            <a:r>
              <a:rPr lang="pl-PL" sz="1600" b="1" dirty="0">
                <a:latin typeface="Poppins" panose="00000500000000000000" pitchFamily="2" charset="-18"/>
              </a:rPr>
              <a:t>tablice błędów (</a:t>
            </a:r>
            <a:r>
              <a:rPr lang="pl-PL" sz="1600" b="1" dirty="0" err="1">
                <a:latin typeface="Poppins" panose="00000500000000000000" pitchFamily="2" charset="-18"/>
              </a:rPr>
              <a:t>confusion</a:t>
            </a:r>
            <a:r>
              <a:rPr lang="pl-PL" sz="1600" b="1" dirty="0">
                <a:latin typeface="Poppins" panose="00000500000000000000" pitchFamily="2" charset="-18"/>
              </a:rPr>
              <a:t> matrix) dla test set i </a:t>
            </a:r>
            <a:r>
              <a:rPr lang="pl-PL" sz="1600" b="1" dirty="0" err="1">
                <a:latin typeface="Poppins" panose="00000500000000000000" pitchFamily="2" charset="-18"/>
              </a:rPr>
              <a:t>train</a:t>
            </a:r>
            <a:r>
              <a:rPr lang="pl-PL" sz="1600" b="1" dirty="0">
                <a:latin typeface="Poppins" panose="00000500000000000000" pitchFamily="2" charset="-18"/>
              </a:rPr>
              <a:t> set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EDB2E-CAB7-494C-AF4E-197192E390EB}"/>
              </a:ext>
            </a:extLst>
          </p:cNvPr>
          <p:cNvSpPr txBox="1"/>
          <p:nvPr/>
        </p:nvSpPr>
        <p:spPr>
          <a:xfrm>
            <a:off x="2779294" y="571744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nadszedł czas, aby zaprezentować nasze odkrycia w formie wizualnej. Następnym krokiem jest-
</a:t>
            </a:r>
            <a:endParaRPr lang="en-GB" sz="16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2E2ACE4E-CA6E-BA46-9D85-A447A53520CA}"/>
              </a:ext>
            </a:extLst>
          </p:cNvPr>
          <p:cNvSpPr/>
          <p:nvPr/>
        </p:nvSpPr>
        <p:spPr>
          <a:xfrm>
            <a:off x="2661719" y="309563"/>
            <a:ext cx="6880633" cy="164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06DAFC-CC9F-76FC-5ECF-B62A5A7E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113204"/>
            <a:ext cx="6172200" cy="5619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E7421AB-51EF-6B3B-A987-9B204EDB6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7189" r="-7189" b="22930"/>
          <a:stretch/>
        </p:blipFill>
        <p:spPr>
          <a:xfrm>
            <a:off x="5442076" y="1190285"/>
            <a:ext cx="590550" cy="26954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20A4F5-8036-73C8-C39B-2CBE885B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584" y="1190285"/>
            <a:ext cx="342900" cy="3143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685B9D-8C78-673F-37FB-B090E0DA63DD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treningowego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DAC215DB-5D04-0FED-2370-CF50115F7B7E}"/>
              </a:ext>
            </a:extLst>
          </p:cNvPr>
          <p:cNvCxnSpPr/>
          <p:nvPr/>
        </p:nvCxnSpPr>
        <p:spPr>
          <a:xfrm flipH="1">
            <a:off x="5442076" y="3123446"/>
            <a:ext cx="4380934" cy="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CCDA49C-2563-DEF9-C6FA-897DE631E834}"/>
              </a:ext>
            </a:extLst>
          </p:cNvPr>
          <p:cNvSpPr txBox="1"/>
          <p:nvPr/>
        </p:nvSpPr>
        <p:spPr>
          <a:xfrm>
            <a:off x="9931650" y="2942376"/>
            <a:ext cx="170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Zamień </a:t>
            </a:r>
            <a:r>
              <a:rPr lang="pl-PL" dirty="0" err="1"/>
              <a:t>y_test</a:t>
            </a:r>
            <a:r>
              <a:rPr lang="pl-PL" dirty="0"/>
              <a:t> na </a:t>
            </a:r>
            <a:r>
              <a:rPr lang="pl-PL" dirty="0" err="1"/>
              <a:t>y_train</a:t>
            </a:r>
            <a:endParaRPr lang="en-GB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EE46CC6-E09F-B7E2-23A9-F3127D5A494A}"/>
              </a:ext>
            </a:extLst>
          </p:cNvPr>
          <p:cNvCxnSpPr/>
          <p:nvPr/>
        </p:nvCxnSpPr>
        <p:spPr>
          <a:xfrm>
            <a:off x="7460055" y="2294721"/>
            <a:ext cx="2661719" cy="6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4D3D2C-4108-0210-7872-F7A71911B3BD}"/>
              </a:ext>
            </a:extLst>
          </p:cNvPr>
          <p:cNvSpPr txBox="1"/>
          <p:nvPr/>
        </p:nvSpPr>
        <p:spPr>
          <a:xfrm>
            <a:off x="8483097" y="4535786"/>
            <a:ext cx="326830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Napisz w </a:t>
            </a:r>
            <a:r>
              <a:rPr lang="pl-PL" dirty="0" err="1"/>
              <a:t>markdown</a:t>
            </a:r>
            <a:r>
              <a:rPr lang="pl-PL" dirty="0"/>
              <a:t>, czy model jest dopasowany, niedopasowany, czy nadmiernie dopasowany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4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0132167-9CF9-49E5-AF9D-DB79E65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143000"/>
            <a:ext cx="6715125" cy="4572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1B74A32-AA37-454D-A377-684FA00C2A5A}"/>
              </a:ext>
            </a:extLst>
          </p:cNvPr>
          <p:cNvSpPr txBox="1"/>
          <p:nvPr/>
        </p:nvSpPr>
        <p:spPr>
          <a:xfrm>
            <a:off x="2738437" y="819834"/>
            <a:ext cx="60976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>
                <a:latin typeface="Poppins" panose="00000500000000000000" pitchFamily="2" charset="-18"/>
              </a:rPr>
              <a:t>8. Wizualizacja wyników zestawu testowego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1FE853F6-B5DF-3D67-727C-7ED210B3F921}"/>
              </a:ext>
            </a:extLst>
          </p:cNvPr>
          <p:cNvCxnSpPr>
            <a:cxnSpLocks/>
          </p:cNvCxnSpPr>
          <p:nvPr/>
        </p:nvCxnSpPr>
        <p:spPr>
          <a:xfrm flipH="1">
            <a:off x="8572461" y="1602557"/>
            <a:ext cx="1137147" cy="1723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D8DB13-4F60-4280-ABF9-5ECE4EB6FF09}"/>
              </a:ext>
            </a:extLst>
          </p:cNvPr>
          <p:cNvSpPr txBox="1"/>
          <p:nvPr/>
        </p:nvSpPr>
        <p:spPr>
          <a:xfrm>
            <a:off x="8633460" y="512058"/>
            <a:ext cx="32287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W razie jakby nie działało, zamienić nawiasy okrągłe na kwadratowe (zamiast </a:t>
            </a:r>
            <a:r>
              <a:rPr lang="pl-PL" sz="1400" i="1" dirty="0" err="1"/>
              <a:t>tuple</a:t>
            </a:r>
            <a:r>
              <a:rPr lang="pl-PL" sz="1400" i="1" dirty="0"/>
              <a:t>, w funkcję wstawić listę z nazwami kolorów)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AA295DF-EFAD-4836-E17C-9AC8693AE3C9}"/>
              </a:ext>
            </a:extLst>
          </p:cNvPr>
          <p:cNvSpPr txBox="1"/>
          <p:nvPr/>
        </p:nvSpPr>
        <p:spPr>
          <a:xfrm>
            <a:off x="238332" y="3981221"/>
            <a:ext cx="26572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Do lepszej wizualizacji punktów, zrób jaśniejsze tło.</a:t>
            </a:r>
          </a:p>
          <a:p>
            <a:r>
              <a:rPr lang="pl-PL" sz="1400" dirty="0"/>
              <a:t>Możesz użyć, np.: 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1274900-F20B-FA55-6478-0CEDD5BE8680}"/>
              </a:ext>
            </a:extLst>
          </p:cNvPr>
          <p:cNvCxnSpPr>
            <a:cxnSpLocks/>
          </p:cNvCxnSpPr>
          <p:nvPr/>
        </p:nvCxnSpPr>
        <p:spPr>
          <a:xfrm flipH="1">
            <a:off x="8633460" y="1602557"/>
            <a:ext cx="1076148" cy="2611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022DA525-D3EA-2173-975B-ADAE7365B2F3}"/>
              </a:ext>
            </a:extLst>
          </p:cNvPr>
          <p:cNvCxnSpPr/>
          <p:nvPr/>
        </p:nvCxnSpPr>
        <p:spPr>
          <a:xfrm flipH="1">
            <a:off x="2125980" y="3429000"/>
            <a:ext cx="1104900" cy="5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DC6FBE12-3703-3461-667F-6B399CFD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9" y="4767395"/>
            <a:ext cx="2688432" cy="1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2DB13D3-FA61-45DB-BBC6-52C56EC9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647700"/>
            <a:ext cx="6477000" cy="62103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9A12E4A-8C18-4460-A771-226C3F9BE0BD}"/>
              </a:ext>
            </a:extLst>
          </p:cNvPr>
          <p:cNvSpPr txBox="1"/>
          <p:nvPr/>
        </p:nvSpPr>
        <p:spPr>
          <a:xfrm>
            <a:off x="2634916" y="32385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Więc po uruchomieniu tego kodu otrzymasz wyniki wizualne-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97CB8DA-6C9E-4BBE-92E8-2103898A07C1}"/>
              </a:ext>
            </a:extLst>
          </p:cNvPr>
          <p:cNvSpPr txBox="1"/>
          <p:nvPr/>
        </p:nvSpPr>
        <p:spPr>
          <a:xfrm>
            <a:off x="3269782" y="4143235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na obrazku, istnieje w sumie 7 niepoprawnych przewidywań. Istnieją 3 zielone (tak) przewidywania, które zostały przewidziane jako czerwone (nie) i 4 czerwone (nie), które zostały przewidziane jako zielone (tak).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Ale ogólnie uzyskaliśmy 93% dokładności i to świetnie.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Mam nadzieję, że teraz lepiej rozumiesz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Support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Vector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Machine. Teraz nadszedł czas, aby zakończyć.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278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68B6E89-B0E2-306B-F0F2-A9F2158B9F4E}"/>
              </a:ext>
            </a:extLst>
          </p:cNvPr>
          <p:cNvSpPr txBox="1"/>
          <p:nvPr/>
        </p:nvSpPr>
        <p:spPr>
          <a:xfrm>
            <a:off x="114280" y="334309"/>
            <a:ext cx="487249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i="1" dirty="0"/>
              <a:t>Przykład wykonania </a:t>
            </a:r>
            <a:r>
              <a:rPr lang="pl-PL" b="1" i="1" dirty="0"/>
              <a:t>slajdów 8-11</a:t>
            </a:r>
            <a:r>
              <a:rPr lang="pl-PL" i="1" dirty="0"/>
              <a:t>:</a:t>
            </a:r>
          </a:p>
          <a:p>
            <a:pPr marL="285750" indent="-285750">
              <a:buFontTx/>
              <a:buChar char="-"/>
            </a:pPr>
            <a:r>
              <a:rPr lang="pl-PL" i="1" dirty="0"/>
              <a:t>Model z ustawionym </a:t>
            </a:r>
            <a:r>
              <a:rPr lang="pl-PL" i="1" dirty="0" err="1"/>
              <a:t>kernelem</a:t>
            </a:r>
            <a:endParaRPr lang="pl-PL" i="1" dirty="0"/>
          </a:p>
          <a:p>
            <a:pPr marL="285750" indent="-285750">
              <a:buFontTx/>
              <a:buChar char="-"/>
            </a:pPr>
            <a:r>
              <a:rPr lang="pl-PL" i="1" dirty="0" err="1"/>
              <a:t>Accuracy</a:t>
            </a:r>
            <a:r>
              <a:rPr lang="pl-PL" i="1" dirty="0"/>
              <a:t> dla zbioru treningowego i testowego</a:t>
            </a:r>
          </a:p>
          <a:p>
            <a:pPr marL="285750" indent="-285750">
              <a:buFontTx/>
              <a:buChar char="-"/>
            </a:pPr>
            <a:r>
              <a:rPr lang="pl-PL" i="1" dirty="0"/>
              <a:t>Wniosek w komórce </a:t>
            </a:r>
            <a:r>
              <a:rPr lang="pl-PL" i="1" dirty="0" err="1"/>
              <a:t>Markdown</a:t>
            </a:r>
            <a:endParaRPr lang="pl-PL" i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94BB160-46E2-40CA-5B51-97AA2916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0" y="1848501"/>
            <a:ext cx="5061462" cy="481961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23DC687-4AAE-9576-CB77-255848C9899B}"/>
              </a:ext>
            </a:extLst>
          </p:cNvPr>
          <p:cNvSpPr txBox="1"/>
          <p:nvPr/>
        </p:nvSpPr>
        <p:spPr>
          <a:xfrm>
            <a:off x="8472151" y="5744787"/>
            <a:ext cx="32683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 taki sposób przeprowadź analizę SVM dla czterech jąder (</a:t>
            </a:r>
            <a:r>
              <a:rPr lang="pl-PL" dirty="0" err="1"/>
              <a:t>kernels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4279B90-97F3-3773-6B9D-943653A3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41" y="334308"/>
            <a:ext cx="6186237" cy="2173221"/>
          </a:xfrm>
          <a:prstGeom prst="rect">
            <a:avLst/>
          </a:prstGeom>
        </p:spPr>
      </p:pic>
      <p:pic>
        <p:nvPicPr>
          <p:cNvPr id="1025" name="Picture 1" descr="No description has been provided for this image">
            <a:extLst>
              <a:ext uri="{FF2B5EF4-FFF2-40B4-BE49-F238E27FC236}">
                <a16:creationId xmlns:a16="http://schemas.microsoft.com/office/drawing/2014/main" id="{50E70943-F712-D6C3-9D24-7E8E34FB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15" y="2582944"/>
            <a:ext cx="3781169" cy="30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3A68B08-EFA7-48DC-9F85-31821DDF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89" y="0"/>
            <a:ext cx="6394622" cy="65250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D47034C-BB9C-4FF8-824D-DBDE4A6AFD45}"/>
              </a:ext>
            </a:extLst>
          </p:cNvPr>
          <p:cNvSpPr txBox="1"/>
          <p:nvPr/>
        </p:nvSpPr>
        <p:spPr>
          <a:xfrm>
            <a:off x="2898689" y="332913"/>
            <a:ext cx="609760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Do wdrożenia zamierzam użyć zestawu danych </a:t>
            </a:r>
            <a:r>
              <a:rPr lang="pl-PL" sz="1600" b="1" dirty="0">
                <a:solidFill>
                  <a:srgbClr val="262626"/>
                </a:solidFill>
                <a:latin typeface="Poppins" panose="00000500000000000000" pitchFamily="2" charset="-18"/>
              </a:rPr>
              <a:t>reklam w sieciach społecznościowych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 Możesz pobrać zestaw danych 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Kaggle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Ten zestaw danych ma dwie niezależne zmienne wiek klienta i wynagrodzenie oraz jedną zmienną zależną od tego, czy klient kupił SUV-a, czy nie. 1 oznacza zakup SUV-a, a 0 oznacza niekupowanie SUV-a.
Musimy wyszkolić model SVM z tym zestawem danych, a po szkoleniu nasz model musi sklasyfikować, czy klient kupił SUV-a, czy nie, na podstawie wieku i wynagrodzenia klienta.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CECB92-1EFF-485D-8BB0-DDF85C7A7588}"/>
              </a:ext>
            </a:extLst>
          </p:cNvPr>
          <p:cNvSpPr txBox="1"/>
          <p:nvPr/>
        </p:nvSpPr>
        <p:spPr>
          <a:xfrm>
            <a:off x="2548289" y="6049825"/>
            <a:ext cx="852076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262626"/>
                </a:solidFill>
                <a:latin typeface="Poppins" panose="00000500000000000000" pitchFamily="2" charset="-18"/>
              </a:rPr>
              <a:t>Pierwszym krokiem jest wstępne przetwarzanie danych, ale przed wstępnym przetwarzaniem danych musimy zaimportować biblioteki. Zacznijmy więc-
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556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E353D3-7128-4820-A727-734E7676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95300"/>
            <a:ext cx="7000875" cy="5867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FB3DFB5-65C7-4912-B909-81801EE9E28B}"/>
              </a:ext>
            </a:extLst>
          </p:cNvPr>
          <p:cNvSpPr txBox="1"/>
          <p:nvPr/>
        </p:nvSpPr>
        <p:spPr>
          <a:xfrm>
            <a:off x="2769670" y="2306642"/>
            <a:ext cx="7606364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Pythona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typu open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source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używana do wykonywania różnych zadań matematycznych i naukowych. 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służy do pracy z tablicami. Posiada również funkcje do pracy w dziedzinie algebry liniowej, transformaty Fouriera i macierzy.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Matplotlib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graficzna, która służy do tworzenia figury, wykreślania obszaru na figurze, wykreślania niektórych linii w obszarze kreślenia, ozdabiania działki etykietami itp.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Pandas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narzędzie służące do analizy danych.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W kroku 1 zaimportowaliśmy wszystkie wymagane biblioteki. Teraz następnym krokiem jest-
</a:t>
            </a:r>
            <a:endParaRPr lang="en-GB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311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8166509-BAC3-49E4-A0C0-57932946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7" y="0"/>
            <a:ext cx="6216365" cy="643631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87DB115-CB99-4D8C-8AD9-ED22B2DA472A}"/>
              </a:ext>
            </a:extLst>
          </p:cNvPr>
          <p:cNvSpPr txBox="1"/>
          <p:nvPr/>
        </p:nvSpPr>
        <p:spPr>
          <a:xfrm>
            <a:off x="3077677" y="1192814"/>
            <a:ext cx="741385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Tak więc, gdy załadujesz zestaw danych po uruchomieniu tego wiersza kodu, otrzymasz dane mniej więcej tak: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E7B8D8-4404-437C-A6A4-D4906DE66383}"/>
              </a:ext>
            </a:extLst>
          </p:cNvPr>
          <p:cNvSpPr txBox="1"/>
          <p:nvPr/>
        </p:nvSpPr>
        <p:spPr>
          <a:xfrm>
            <a:off x="2750417" y="4834190"/>
            <a:ext cx="806837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w zestawie danych, istnieją 4 niezależne zmienne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Age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Estimated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Salary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I jest jedna zmienna zależna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Purchased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Ale nie ma potrzeby podawania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do tego problemu. </a:t>
            </a:r>
          </a:p>
          <a:p>
            <a:pPr fontAlgn="base"/>
            <a:endParaRPr lang="pl-PL" sz="1600" dirty="0">
              <a:solidFill>
                <a:srgbClr val="262626"/>
              </a:solidFill>
              <a:latin typeface="Poppins" panose="00000500000000000000" pitchFamily="2" charset="-18"/>
            </a:endParaRP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Dlatego w następnym kroku usunę te dwie zmienne i podzielę zestaw danych na X i Y. Tutaj X reprezentuje zmienne niezależne, a Y reprezentuje zmienne zależne.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574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E47823-39C7-4D10-A0D7-05E02A60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4" y="0"/>
            <a:ext cx="5876976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7BBA6A-08A9-4F30-979C-4740612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03" y="2161990"/>
            <a:ext cx="4143375" cy="46291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583945D-E000-4C98-A3D4-43FDB5711915}"/>
              </a:ext>
            </a:extLst>
          </p:cNvPr>
          <p:cNvSpPr txBox="1"/>
          <p:nvPr/>
        </p:nvSpPr>
        <p:spPr>
          <a:xfrm>
            <a:off x="881046" y="167407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Kiedy uruchomisz te linie, otrzymasz dwie oddzielne tabele X i Y. Coś takiego-
</a:t>
            </a:r>
            <a:endParaRPr lang="en-GB" sz="1600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AB943EB-93B9-5EBC-0F83-34FEE6493806}"/>
              </a:ext>
            </a:extLst>
          </p:cNvPr>
          <p:cNvCxnSpPr>
            <a:cxnSpLocks/>
          </p:cNvCxnSpPr>
          <p:nvPr/>
        </p:nvCxnSpPr>
        <p:spPr>
          <a:xfrm flipH="1">
            <a:off x="4553146" y="725864"/>
            <a:ext cx="2658359" cy="122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11F52DF6-C6B7-3A39-10DD-ECC122FA3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505" y="1006069"/>
            <a:ext cx="4154732" cy="38950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EDF28A-3FE8-34A4-6439-5B96378562FF}"/>
              </a:ext>
            </a:extLst>
          </p:cNvPr>
          <p:cNvSpPr txBox="1"/>
          <p:nvPr/>
        </p:nvSpPr>
        <p:spPr>
          <a:xfrm>
            <a:off x="7211505" y="418087"/>
            <a:ext cx="426841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do wyboru konkretnych kolumn, możesz użyć .</a:t>
            </a:r>
            <a:r>
              <a:rPr lang="pl-PL" sz="1400" i="1" dirty="0" err="1"/>
              <a:t>loc</a:t>
            </a:r>
            <a:r>
              <a:rPr lang="pl-PL" sz="1400" i="1" dirty="0"/>
              <a:t>[]</a:t>
            </a:r>
          </a:p>
          <a:p>
            <a:r>
              <a:rPr lang="pl-PL" sz="1400" i="1" dirty="0"/>
              <a:t>           jak poniżej:</a:t>
            </a:r>
          </a:p>
        </p:txBody>
      </p:sp>
    </p:spTree>
    <p:extLst>
      <p:ext uri="{BB962C8B-B14F-4D97-AF65-F5344CB8AC3E}">
        <p14:creationId xmlns:p14="http://schemas.microsoft.com/office/powerpoint/2010/main" val="21219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A9B6D2-2559-4680-8CE3-97F657D6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098483"/>
            <a:ext cx="6858000" cy="52578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EE12A19-FFBA-4802-912F-5703AEF6AEBA}"/>
              </a:ext>
            </a:extLst>
          </p:cNvPr>
          <p:cNvSpPr txBox="1"/>
          <p:nvPr/>
        </p:nvSpPr>
        <p:spPr>
          <a:xfrm>
            <a:off x="2409524" y="759676"/>
            <a:ext cx="729835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 i Y. Następnym krokiem jest-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B210BB-E931-47B4-8434-03EB7CCE79DA}"/>
              </a:ext>
            </a:extLst>
          </p:cNvPr>
          <p:cNvSpPr txBox="1"/>
          <p:nvPr/>
        </p:nvSpPr>
        <p:spPr>
          <a:xfrm>
            <a:off x="2308459" y="1637092"/>
            <a:ext cx="750048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>
                <a:latin typeface="Poppins" panose="00000500000000000000" pitchFamily="2" charset="-18"/>
              </a:rPr>
              <a:t>4. Podziel zestaw danych X i Y na zestaw treningowy i zestaw testowy
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2A0266-D811-47D0-AEE6-DF14BCA72A6C}"/>
              </a:ext>
            </a:extLst>
          </p:cNvPr>
          <p:cNvSpPr txBox="1"/>
          <p:nvPr/>
        </p:nvSpPr>
        <p:spPr>
          <a:xfrm>
            <a:off x="2629702" y="2221867"/>
            <a:ext cx="68580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Aby zbudować model uczenia maszynowego, musimy wyszkolić nasz model na zestawie treningowym. A do sprawdzenia wydajności naszego modelu używamy zestawu testowego. Dlatego musimy podzielić zestawy danych X i Y na zestaw treningowy i zestaw testowy.
</a:t>
            </a:r>
            <a:endParaRPr lang="en-GB" sz="16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3522681-DFF9-40AD-9B7A-AEDDF9E04FB0}"/>
              </a:ext>
            </a:extLst>
          </p:cNvPr>
          <p:cNvSpPr txBox="1"/>
          <p:nvPr/>
        </p:nvSpPr>
        <p:spPr>
          <a:xfrm>
            <a:off x="2629702" y="5021106"/>
            <a:ext cx="658167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Dzieląc się na zestaw treningowy i testowy, musisz pamiętać, że 80% -90% twoich danych powinno znajdować się w testach treningowych. I dlatego piszę test_size = 0,25.
</a:t>
            </a:r>
            <a:endParaRPr lang="en-GB" sz="1600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952DF74-7547-E9E3-65ED-72F579F1DCC1}"/>
              </a:ext>
            </a:extLst>
          </p:cNvPr>
          <p:cNvCxnSpPr>
            <a:cxnSpLocks/>
          </p:cNvCxnSpPr>
          <p:nvPr/>
        </p:nvCxnSpPr>
        <p:spPr>
          <a:xfrm flipH="1">
            <a:off x="8589208" y="4029607"/>
            <a:ext cx="622169" cy="346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FA8C891-28AF-CF8B-2F30-D347A31A1361}"/>
              </a:ext>
            </a:extLst>
          </p:cNvPr>
          <p:cNvSpPr txBox="1"/>
          <p:nvPr/>
        </p:nvSpPr>
        <p:spPr>
          <a:xfrm>
            <a:off x="9342120" y="3727383"/>
            <a:ext cx="28077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Pamiętaj o zmianie wielkości </a:t>
            </a:r>
          </a:p>
          <a:p>
            <a:r>
              <a:rPr lang="pl-PL" sz="1400" i="1" dirty="0"/>
              <a:t>           test </a:t>
            </a:r>
            <a:r>
              <a:rPr lang="pl-PL" sz="1400" i="1" dirty="0" err="1"/>
              <a:t>size</a:t>
            </a:r>
            <a:r>
              <a:rPr lang="pl-PL" sz="1400" i="1" dirty="0"/>
              <a:t> na 0.3.</a:t>
            </a:r>
          </a:p>
        </p:txBody>
      </p:sp>
    </p:spTree>
    <p:extLst>
      <p:ext uri="{BB962C8B-B14F-4D97-AF65-F5344CB8AC3E}">
        <p14:creationId xmlns:p14="http://schemas.microsoft.com/office/powerpoint/2010/main" val="35304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04511C-1360-4F5C-A0FB-7ED881F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0" y="419100"/>
            <a:ext cx="6829425" cy="6019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FA37AF-1358-4006-9EF9-E3862976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215" y="1981108"/>
            <a:ext cx="2647950" cy="39433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A9A2A08-DF3F-4F8C-8D0F-6C321D519C89}"/>
              </a:ext>
            </a:extLst>
          </p:cNvPr>
          <p:cNvSpPr txBox="1"/>
          <p:nvPr/>
        </p:nvSpPr>
        <p:spPr>
          <a:xfrm>
            <a:off x="526983" y="41910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X_train, X_test, y-train i y_test. Następnym krokiem jest-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D52F4B-9889-4F4E-9965-3B015A14B703}"/>
              </a:ext>
            </a:extLst>
          </p:cNvPr>
          <p:cNvSpPr txBox="1"/>
          <p:nvPr/>
        </p:nvSpPr>
        <p:spPr>
          <a:xfrm>
            <a:off x="526983" y="1366897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5. Wykonaj skalowanie funkcji</a:t>
            </a:r>
          </a:p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
</a:t>
            </a:r>
            <a:r>
              <a:rPr lang="pl-PL" sz="1600" dirty="0">
                <a:latin typeface="Poppins" panose="00000500000000000000" pitchFamily="2" charset="-18"/>
              </a:rPr>
              <a:t>Jak widać w zestawie danych, wszystkie wartości nie znajdują się w tym samym zakresie. A to wymaga dużo czasu na obliczenia. Aby przezwyciężyć ten problem, wykonujemy skalowanie funkcji.</a:t>
            </a:r>
          </a:p>
          <a:p>
            <a:pPr fontAlgn="base"/>
            <a:r>
              <a:rPr lang="pl-PL" sz="1600" dirty="0">
                <a:latin typeface="Poppins" panose="00000500000000000000" pitchFamily="2" charset="-18"/>
              </a:rPr>
              <a:t>
Skalowanie funkcji pomaga nam normalizować dane w określonym zakresie.</a:t>
            </a:r>
            <a:r>
              <a:rPr lang="pl-PL" sz="1600" b="1" dirty="0">
                <a:latin typeface="Poppins" panose="00000500000000000000" pitchFamily="2" charset="-18"/>
              </a:rPr>
              <a:t>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40E6F5D-BE15-4182-B88E-5554115F2437}"/>
              </a:ext>
            </a:extLst>
          </p:cNvPr>
          <p:cNvSpPr txBox="1"/>
          <p:nvPr/>
        </p:nvSpPr>
        <p:spPr>
          <a:xfrm>
            <a:off x="532409" y="5724703"/>
            <a:ext cx="669075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Po wykonaniu skalowania funkcji wszystkie wartości są znormalizowane i wyglądają mniej więcej tak: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972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A3480FC-31AD-4C45-BBCB-21AD5D32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971550"/>
            <a:ext cx="6877050" cy="49149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F813163-8767-4347-9E5B-A53FEB507C31}"/>
              </a:ext>
            </a:extLst>
          </p:cNvPr>
          <p:cNvSpPr txBox="1"/>
          <p:nvPr/>
        </p:nvSpPr>
        <p:spPr>
          <a:xfrm>
            <a:off x="470517" y="2139518"/>
            <a:ext cx="1873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Radial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Kernel</a:t>
            </a:r>
            <a:r>
              <a:rPr lang="pl-PL" sz="2800" b="1" dirty="0">
                <a:solidFill>
                  <a:srgbClr val="FF0000"/>
                </a:solidFill>
              </a:rPr>
              <a:t> (</a:t>
            </a:r>
            <a:r>
              <a:rPr lang="pl-PL" sz="2800" b="1" dirty="0" err="1">
                <a:solidFill>
                  <a:srgbClr val="FF0000"/>
                </a:solidFill>
              </a:rPr>
              <a:t>rbf</a:t>
            </a:r>
            <a:r>
              <a:rPr lang="pl-PL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1CDD8A4-BB54-45B7-9094-48A379A8B959}"/>
              </a:ext>
            </a:extLst>
          </p:cNvPr>
          <p:cNvSpPr txBox="1"/>
          <p:nvPr/>
        </p:nvSpPr>
        <p:spPr>
          <a:xfrm>
            <a:off x="2881062" y="1077310"/>
            <a:ext cx="665346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kończymy z etapami wstępnego przetwarzania danych. Nadszedł czas, aby dopasować SVM do zestawu treningowego.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716DF18-AF3B-4FE2-A905-BB32745BFF84}"/>
              </a:ext>
            </a:extLst>
          </p:cNvPr>
          <p:cNvSpPr txBox="1"/>
          <p:nvPr/>
        </p:nvSpPr>
        <p:spPr>
          <a:xfrm>
            <a:off x="2881062" y="1954852"/>
            <a:ext cx="60976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>
                <a:effectLst/>
                <a:latin typeface="Poppins" panose="00000500000000000000" pitchFamily="2" charset="-18"/>
              </a:rPr>
              <a:t>5. Fit SVM to the Training set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89A0DFA-8D31-47D1-B953-AA5CA15B1D58}"/>
              </a:ext>
            </a:extLst>
          </p:cNvPr>
          <p:cNvSpPr/>
          <p:nvPr/>
        </p:nvSpPr>
        <p:spPr>
          <a:xfrm>
            <a:off x="2882666" y="1908307"/>
            <a:ext cx="6096000" cy="67710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sz="2000" dirty="0"/>
              <a:t>5</a:t>
            </a:r>
            <a:r>
              <a:rPr lang="en-GB" sz="2000" b="1" dirty="0"/>
              <a:t>. </a:t>
            </a:r>
            <a:r>
              <a:rPr lang="en-GB" sz="2000" b="1" dirty="0" err="1"/>
              <a:t>Dopasuj</a:t>
            </a:r>
            <a:r>
              <a:rPr lang="en-GB" sz="2000" b="1" dirty="0"/>
              <a:t> </a:t>
            </a:r>
            <a:r>
              <a:rPr lang="en-GB" sz="2000" b="1" dirty="0" err="1"/>
              <a:t>maszynę</a:t>
            </a:r>
            <a:r>
              <a:rPr lang="en-GB" sz="2000" b="1" dirty="0"/>
              <a:t> SVM do </a:t>
            </a:r>
            <a:r>
              <a:rPr lang="en-GB" sz="2000" b="1" dirty="0" err="1"/>
              <a:t>zestawu</a:t>
            </a:r>
            <a:r>
              <a:rPr lang="en-GB" sz="2000" b="1" dirty="0"/>
              <a:t> </a:t>
            </a:r>
            <a:r>
              <a:rPr lang="en-GB" sz="2000" b="1" dirty="0" err="1"/>
              <a:t>treningowego</a:t>
            </a:r>
            <a:r>
              <a:rPr lang="en-GB" dirty="0"/>
              <a:t>
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A33204A-C674-43C2-9C86-058B970B9894}"/>
              </a:ext>
            </a:extLst>
          </p:cNvPr>
          <p:cNvSpPr txBox="1"/>
          <p:nvPr/>
        </p:nvSpPr>
        <p:spPr>
          <a:xfrm>
            <a:off x="2881062" y="3782531"/>
            <a:ext cx="687704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Ta klasa SVC pozwala nam na zbudowanie modelu SVM jądra (liniowego jak i nieliniowego), Domyślną wartością jądra jest '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'. Dlaczego "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", ponieważ jest nieliniowy i daje lepsze wyniki w porównaniu do liniowego.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Classifier.fit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(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) dopasowuje algorytm SVM do zestawu treningowego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781CAA9-AE1F-1C9E-774D-E5684970CCCE}"/>
              </a:ext>
            </a:extLst>
          </p:cNvPr>
          <p:cNvCxnSpPr>
            <a:cxnSpLocks/>
          </p:cNvCxnSpPr>
          <p:nvPr/>
        </p:nvCxnSpPr>
        <p:spPr>
          <a:xfrm flipH="1" flipV="1">
            <a:off x="8842342" y="4572000"/>
            <a:ext cx="692183" cy="970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62098F5-EA39-5BA7-FCD2-2CCFF6B8FE3C}"/>
              </a:ext>
            </a:extLst>
          </p:cNvPr>
          <p:cNvSpPr txBox="1"/>
          <p:nvPr/>
        </p:nvSpPr>
        <p:spPr>
          <a:xfrm>
            <a:off x="9106450" y="5671385"/>
            <a:ext cx="280779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i="1" dirty="0" err="1"/>
              <a:t>Note</a:t>
            </a:r>
            <a:r>
              <a:rPr lang="pl-PL" sz="1400" i="1" dirty="0"/>
              <a:t>: Pamiętaj, że masz wykonać model dla wszystkich 4 rodzajów </a:t>
            </a:r>
            <a:r>
              <a:rPr lang="pl-PL" sz="1400" i="1" dirty="0" err="1"/>
              <a:t>kerneli</a:t>
            </a:r>
            <a:r>
              <a:rPr lang="pl-PL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1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576B0C0-42D1-4529-AED2-1951906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4" y="72428"/>
            <a:ext cx="6317512" cy="678557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6C9E9F5-AEF8-4167-AF9F-375EB93FB740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testowego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CA4555-2E60-48FF-8D4D-DBCAFDBEF90B}"/>
              </a:ext>
            </a:extLst>
          </p:cNvPr>
          <p:cNvSpPr txBox="1"/>
          <p:nvPr/>
        </p:nvSpPr>
        <p:spPr>
          <a:xfrm>
            <a:off x="2937244" y="139975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Kiedy uruchomisz ten wiersz kodu, otrzymasz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y_pred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coś w tym stylu-
</a:t>
            </a:r>
            <a:endParaRPr lang="en-GB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D01AC42-19A7-4D7B-B0B9-185589BDD576}"/>
              </a:ext>
            </a:extLst>
          </p:cNvPr>
          <p:cNvSpPr txBox="1"/>
          <p:nvPr/>
        </p:nvSpPr>
        <p:spPr>
          <a:xfrm>
            <a:off x="2937244" y="5780782"/>
            <a:ext cx="609760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1391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EB7381-20E0-4A25-B08E-7B6C124147D4}"/>
</file>

<file path=customXml/itemProps2.xml><?xml version="1.0" encoding="utf-8"?>
<ds:datastoreItem xmlns:ds="http://schemas.openxmlformats.org/officeDocument/2006/customXml" ds:itemID="{5878C0A6-5B6A-4544-A2B5-36731E25EA29}"/>
</file>

<file path=customXml/itemProps3.xml><?xml version="1.0" encoding="utf-8"?>
<ds:datastoreItem xmlns:ds="http://schemas.openxmlformats.org/officeDocument/2006/customXml" ds:itemID="{0A81398A-1823-4906-9DD8-F1DC9176D796}"/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1149</Words>
  <Application>Microsoft Office PowerPoint</Application>
  <PresentationFormat>Panoramiczny</PresentationFormat>
  <Paragraphs>81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19</cp:revision>
  <dcterms:created xsi:type="dcterms:W3CDTF">2021-04-16T08:11:11Z</dcterms:created>
  <dcterms:modified xsi:type="dcterms:W3CDTF">2024-04-02T13:00:03Z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