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7"/>
  </p:notesMasterIdLst>
  <p:sldIdLst>
    <p:sldId id="256" r:id="rId2"/>
    <p:sldId id="289" r:id="rId3"/>
    <p:sldId id="288" r:id="rId4"/>
    <p:sldId id="257" r:id="rId5"/>
    <p:sldId id="258" r:id="rId6"/>
    <p:sldId id="293" r:id="rId7"/>
    <p:sldId id="292" r:id="rId8"/>
    <p:sldId id="291" r:id="rId9"/>
    <p:sldId id="290" r:id="rId10"/>
    <p:sldId id="295" r:id="rId11"/>
    <p:sldId id="259" r:id="rId12"/>
    <p:sldId id="298" r:id="rId13"/>
    <p:sldId id="297" r:id="rId14"/>
    <p:sldId id="296" r:id="rId15"/>
    <p:sldId id="294" r:id="rId16"/>
    <p:sldId id="299" r:id="rId17"/>
    <p:sldId id="300" r:id="rId18"/>
    <p:sldId id="279" r:id="rId19"/>
    <p:sldId id="301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71" r:id="rId28"/>
    <p:sldId id="302" r:id="rId29"/>
    <p:sldId id="272" r:id="rId30"/>
    <p:sldId id="273" r:id="rId31"/>
    <p:sldId id="274" r:id="rId32"/>
    <p:sldId id="275" r:id="rId33"/>
    <p:sldId id="276" r:id="rId34"/>
    <p:sldId id="277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5935" autoAdjust="0"/>
  </p:normalViewPr>
  <p:slideViewPr>
    <p:cSldViewPr snapToGrid="0">
      <p:cViewPr varScale="1">
        <p:scale>
          <a:sx n="72" d="100"/>
          <a:sy n="72" d="100"/>
        </p:scale>
        <p:origin x="941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4A5B0-1C62-40F2-973B-158F1D2CD62B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09D92-7B99-4DED-B3AB-89F2849E46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97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9D92-7B99-4DED-B3AB-89F2849E468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150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9D92-7B99-4DED-B3AB-89F2849E468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636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B34131-E671-4105-8B19-2A3A33801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45A8D2-0204-4EAD-AA99-C9A3331B5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C070E0-45D6-4F8D-A7DB-72F07BBC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980-19A9-4484-A47E-609DF4C0749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E3C051-58A8-439A-BF36-FBFD4649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27B1BC-6F9C-4130-AE6C-A64EB9E0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D112-01CB-4D18-8B48-4E9C42C0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1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276777-FA29-444D-A959-4CB07CDD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BCF527C-7CB4-4DFD-B841-3360F2A2A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0E5F6B-BE21-4F22-80CD-F9AF96C3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980-19A9-4484-A47E-609DF4C0749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3AB3DD-9D34-42F6-8C8A-94758539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26C9F4-0A58-4EA0-A9A4-98965312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D112-01CB-4D18-8B48-4E9C42C0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C9B14E5-1684-4247-8BAD-04216A785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BEE6014-483A-492D-B40E-2B999BDB1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1AF641-B448-4429-AE65-1B29CA34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980-19A9-4484-A47E-609DF4C0749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D62E91-B46F-4CFA-825B-29264EA0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6DEC5B-80FE-4E40-AB43-230EBE9B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D112-01CB-4D18-8B48-4E9C42C0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3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2549C6-482F-42DD-A58C-5A1D9AAA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D95AF5-89EC-4030-A683-F9718F4D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7EAEED-4E4B-4AA2-A477-FE0D660C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980-19A9-4484-A47E-609DF4C0749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D940FC-9472-428C-A28F-2D1D78F0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04024D-270A-4C4F-83AC-7D0A1A59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D112-01CB-4D18-8B48-4E9C42C0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2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54B285-CC18-40F4-BDFD-65D37498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54EFF4-5AAD-4053-B4D8-8588598DC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35532E-4FD0-41A1-B27A-308FD2DA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980-19A9-4484-A47E-609DF4C0749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EFF956-A3AF-4DA9-87EF-63A9185B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9B7216-1033-4CF7-BEF9-749F2B95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D112-01CB-4D18-8B48-4E9C42C0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95EF0E-F3B6-49A1-84C7-E0B48C1D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F6AB70-D157-483D-BA5F-CBC7B1B98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819516F-9A30-497F-96F6-081E0A1E3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E80828D-332F-4199-BA07-0E282F18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980-19A9-4484-A47E-609DF4C0749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B3ADDD-FE60-450F-959D-C1E5E882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AE92F0-AD41-4204-87EA-D79B953C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D112-01CB-4D18-8B48-4E9C42C0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846EB1-DD22-4059-AB05-1AFEC6CD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867A2E-AC2B-4D7C-81EF-3571D6879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9AF527C-B970-4F0A-8C35-2DC97355A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0E09739-0CF7-44DB-9303-491B790D7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DFC70D3-5403-414E-B72B-A7B420D66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5D0A463-D3A7-4962-A75F-E89AEB05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980-19A9-4484-A47E-609DF4C0749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FB8A2E3-A462-4EA7-BFF3-CDAD2A38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1BD361F-B073-450F-9B6F-0468F12D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D112-01CB-4D18-8B48-4E9C42C0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5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ED3C9B-A386-4955-AE15-AD794642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06816D5-711B-483A-823A-8C74478E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980-19A9-4484-A47E-609DF4C0749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3F23E60-FF11-4AA9-9893-AE7B7B89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486E1B8-68AE-417C-8C35-901AA742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D112-01CB-4D18-8B48-4E9C42C0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9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8730228-F4E2-4FB3-B142-966E7A36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980-19A9-4484-A47E-609DF4C0749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28766B0-87E8-4EE2-952F-EB887A11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CB309A5-9338-4E44-B9A5-E3D4BBCE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D112-01CB-4D18-8B48-4E9C42C0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A7FC2-7177-4EEF-AC34-423FB14C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92B92B-6BFF-4B86-81F5-22824AAC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3F74D4-D5D9-475F-997B-ACBE50812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A6A127F-7717-4CA8-A9BB-C5B3D5C1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980-19A9-4484-A47E-609DF4C0749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3AA4FA-383A-433F-83E9-DFC405A9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C157682-84D2-4CC4-B60F-08D40583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D112-01CB-4D18-8B48-4E9C42C0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FDC59A-5F0A-405B-90C4-E6DCF1FE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2A20721-2CB7-40F1-9071-208501176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D82D62F-200C-4708-A0EF-0FD130AD8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BCD07F2-7CD8-4DE6-922D-708C16E6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980-19A9-4484-A47E-609DF4C0749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572D246-A45B-48A2-B49C-07B349E9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52C76A-C061-4A4E-A8EA-7A6E1525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D112-01CB-4D18-8B48-4E9C42C0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8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949C588-97EC-4969-9B85-A7085162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C6BB55-2C89-4E3D-95B9-3F02F1CB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5FE3F0-C9B9-4092-9E9D-AC366E2F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D980-19A9-4484-A47E-609DF4C0749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745896-8115-4772-A263-7CD6E91B9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4F581D-4386-4F7C-97A4-E9C6B5093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D112-01CB-4D18-8B48-4E9C42C0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tats/train-regression-models-in-regression-learner-app.html#bvi2d7_-5" TargetMode="External"/><Relationship Id="rId2" Type="http://schemas.openxmlformats.org/officeDocument/2006/relationships/hyperlink" Target="https://www.mathworks.com/help/stats/train-regression-models-in-regression-learner-app.html#bvi2d7_-4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thworks.com/help/stats/train-regression-models-in-regression-learner-app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videos/create-a-mathworks-account-using-a-matlab-portal-1600159919958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thworks.com/products/matlab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mathworks.com/help/stats/select-data-and-validation-for-regression-problem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tats/train-regression-models-in-regression-learner-app.html#bvi2d7_-5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www.mathworks.com/help/stats/train-regression-models-in-regression-learner-app.html#bvi2d7_-7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tats/choose-regression-model-options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tats/hyperparameter-optimization-in-regression-learner-app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thworks.com/help/stats/train-regression-models-in-regression-learner-app.html#bvi2d7_-7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4.png"/><Relationship Id="rId7" Type="http://schemas.openxmlformats.org/officeDocument/2006/relationships/hyperlink" Target="https://www.mathworks.com/help/stats/hyperparameter-optimization-in-regression-learner-app.html" TargetMode="External"/><Relationship Id="rId2" Type="http://schemas.openxmlformats.org/officeDocument/2006/relationships/hyperlink" Target="https://www.mathworks.com/help/stats/assess-model-performance-in-regression-learne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thworks.com/help/stats/choose-regression-model-options.html" TargetMode="External"/><Relationship Id="rId5" Type="http://schemas.openxmlformats.org/officeDocument/2006/relationships/hyperlink" Target="https://www.mathworks.com/help/stats/feature-selection-and-feature-transformation-using-regression-learner-app.html" TargetMode="Externa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stats/train-classification-models-in-classification-learner-app.html#bu3xete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tats/select-data-and-validation-for-classification-problem.html" TargetMode="External"/><Relationship Id="rId2" Type="http://schemas.openxmlformats.org/officeDocument/2006/relationships/hyperlink" Target="https://www.mathworks.com/help/stats/train-classification-models-in-classification-learner-app.html#bu3xfz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thworks.com/help/stats/train-classification-models-in-classification-learner-app.html#bvejl0q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athworks.com/help/stats/train-classification-models-in-classification-learner-app.html#bu3xf0x-1" TargetMode="External"/><Relationship Id="rId4" Type="http://schemas.openxmlformats.org/officeDocument/2006/relationships/hyperlink" Target="https://www.mathworks.com/help/stats/train-classification-models-in-classification-learner-app.html#bu3xfz4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tats/choose-a-classifier.html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mathworks.com/help/stats/hyperparameter-optimization-in-classification-learner-app.html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mathworks.com/help/stats/choose-a-classifier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thworks.com/help/stats/export-classification-model-for-use-with-new-dat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deeplearning/gs/fit-data-with-a-neural-network.html#f9-33554" TargetMode="External"/><Relationship Id="rId2" Type="http://schemas.openxmlformats.org/officeDocument/2006/relationships/hyperlink" Target="https://www.mathworks.com/help/deeplearning/gs/fit-data-with-a-neural-network.html#f9-43356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athworks.com/help/deeplearning/gs/fit-data-with-a-neural-network.html" TargetMode="External"/><Relationship Id="rId4" Type="http://schemas.openxmlformats.org/officeDocument/2006/relationships/hyperlink" Target="https://www.mathworks.com/help/deeplearning/gs/sample-data-sets-for-shallow-neural-network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riquestions.com/shallow-network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0F954F91-168C-4687-A630-5DE9A7915A58}"/>
              </a:ext>
            </a:extLst>
          </p:cNvPr>
          <p:cNvSpPr txBox="1"/>
          <p:nvPr/>
        </p:nvSpPr>
        <p:spPr>
          <a:xfrm>
            <a:off x="1937268" y="1255279"/>
            <a:ext cx="8317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Statistics and Machine Learning Toolbox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7F99EBE-A098-4064-898D-A49D97BEE1CA}"/>
              </a:ext>
            </a:extLst>
          </p:cNvPr>
          <p:cNvSpPr txBox="1"/>
          <p:nvPr/>
        </p:nvSpPr>
        <p:spPr>
          <a:xfrm>
            <a:off x="336884" y="2083589"/>
            <a:ext cx="116249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Statistics and Machine Learning Toolbox™ 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udostępnia funkcje i aplikacje do opisywania, analizowania i modelowania danych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pl-PL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pl-PL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Możesz używać 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opisowych statystyk i wykresów do eksploracyjnej analizy danych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, dopasowywać rozkłady prawdopodobieństwa do danych, generować liczby losowe dla symulacji Monte Carlo i wykonywać testy hipotez. Algorytmy regresji i klasyfikacji pozwalają wyciągać wnioski z danych i budować modele predykcyjne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pl-PL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Do 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wielowymiarowej analizy danych 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zapewnia wybór cech, regresję stopniową, analizę głównych składników (PCA), </a:t>
            </a:r>
            <a:r>
              <a:rPr lang="pl-PL" dirty="0" err="1">
                <a:solidFill>
                  <a:srgbClr val="404040"/>
                </a:solidFill>
                <a:latin typeface="Arial" panose="020B0604020202020204" pitchFamily="34" charset="0"/>
              </a:rPr>
              <a:t>regularyzację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 i inne metody redukcji wymiarowości, które umożliwiają identyfikację zmiennych lub cech wpływających na model.
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Zestaw narzędzi zapewnia 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nadzorowane i nienadzorowane algorytmy uczenia maszynowego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, w tym maszyny wektorów wsparcia (SVM), wzmocnione drzewa decyzyjne, k-najbliższego sąsiada, k-średnie, hierarchiczne grupowanie, modele Gaussa i ukryte modele Markowa. 
</a:t>
            </a:r>
          </a:p>
          <a:p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EC9B05F-1C1C-4306-9A1E-EB32349D8CB9}"/>
              </a:ext>
            </a:extLst>
          </p:cNvPr>
          <p:cNvSpPr txBox="1"/>
          <p:nvPr/>
        </p:nvSpPr>
        <p:spPr>
          <a:xfrm>
            <a:off x="4105469" y="191770"/>
            <a:ext cx="375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>
                <a:solidFill>
                  <a:srgbClr val="FF0000"/>
                </a:solidFill>
              </a:rPr>
              <a:t>MATLAB 2022a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915749A-0D04-4AA0-ADEB-EC40CFB90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563" y="380612"/>
            <a:ext cx="2710217" cy="5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42DC4DC-0797-925F-35D4-DC35B716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6" y="1013988"/>
            <a:ext cx="8357429" cy="5519856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00B2EAAE-0348-6992-2DAB-42DF821798F3}"/>
              </a:ext>
            </a:extLst>
          </p:cNvPr>
          <p:cNvCxnSpPr/>
          <p:nvPr/>
        </p:nvCxnSpPr>
        <p:spPr>
          <a:xfrm flipH="1">
            <a:off x="208230" y="534154"/>
            <a:ext cx="2924269" cy="12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FA9A9-0667-1263-0D54-8E5A213B7A20}"/>
              </a:ext>
            </a:extLst>
          </p:cNvPr>
          <p:cNvSpPr txBox="1"/>
          <p:nvPr/>
        </p:nvSpPr>
        <p:spPr>
          <a:xfrm>
            <a:off x="1539088" y="139490"/>
            <a:ext cx="363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Import data from </a:t>
            </a:r>
            <a:r>
              <a:rPr lang="pl-PL" dirty="0" err="1"/>
              <a:t>workspace</a:t>
            </a:r>
            <a:endParaRPr lang="en-GB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E6827E9-D3D9-F20D-B47B-BF9F1F70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071" y="2957936"/>
            <a:ext cx="5010150" cy="2571750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01931C7F-A3DD-DC20-A25E-B53D89DBA162}"/>
              </a:ext>
            </a:extLst>
          </p:cNvPr>
          <p:cNvCxnSpPr>
            <a:cxnSpLocks/>
          </p:cNvCxnSpPr>
          <p:nvPr/>
        </p:nvCxnSpPr>
        <p:spPr>
          <a:xfrm>
            <a:off x="9696261" y="1765426"/>
            <a:ext cx="633743" cy="2169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A9DC792-538A-3177-DF1C-A516B4877F8D}"/>
              </a:ext>
            </a:extLst>
          </p:cNvPr>
          <p:cNvSpPr txBox="1"/>
          <p:nvPr/>
        </p:nvSpPr>
        <p:spPr>
          <a:xfrm>
            <a:off x="8565659" y="651850"/>
            <a:ext cx="268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Wybierz </a:t>
            </a:r>
            <a:r>
              <a:rPr lang="pl-PL" dirty="0" err="1"/>
              <a:t>predictors</a:t>
            </a:r>
            <a:r>
              <a:rPr lang="pl-PL" dirty="0"/>
              <a:t> i </a:t>
            </a:r>
            <a:r>
              <a:rPr lang="pl-PL" dirty="0" err="1"/>
              <a:t>responses</a:t>
            </a:r>
            <a:endParaRPr lang="en-GB" dirty="0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66C66895-6457-6200-BFFC-49F2FAF81C1F}"/>
              </a:ext>
            </a:extLst>
          </p:cNvPr>
          <p:cNvCxnSpPr/>
          <p:nvPr/>
        </p:nvCxnSpPr>
        <p:spPr>
          <a:xfrm flipH="1" flipV="1">
            <a:off x="8329188" y="4336610"/>
            <a:ext cx="1539089" cy="1511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E709B47-1DFF-04D5-897D-AF5D2899DB1A}"/>
              </a:ext>
            </a:extLst>
          </p:cNvPr>
          <p:cNvSpPr txBox="1"/>
          <p:nvPr/>
        </p:nvSpPr>
        <p:spPr>
          <a:xfrm>
            <a:off x="9551406" y="6009520"/>
            <a:ext cx="208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Zmień </a:t>
            </a:r>
            <a:r>
              <a:rPr lang="pl-PL" i="1" dirty="0" err="1"/>
              <a:t>Columns</a:t>
            </a:r>
            <a:r>
              <a:rPr lang="pl-PL" dirty="0"/>
              <a:t> na </a:t>
            </a:r>
            <a:r>
              <a:rPr lang="pl-PL" i="1" dirty="0" err="1"/>
              <a:t>Rows</a:t>
            </a:r>
            <a:endParaRPr lang="en-GB" i="1" dirty="0"/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B32B4853-CFCF-74F8-3E93-E7CA777D133B}"/>
              </a:ext>
            </a:extLst>
          </p:cNvPr>
          <p:cNvCxnSpPr/>
          <p:nvPr/>
        </p:nvCxnSpPr>
        <p:spPr>
          <a:xfrm flipH="1" flipV="1">
            <a:off x="9868277" y="5251010"/>
            <a:ext cx="1611517" cy="208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11A8844D-00E9-1A20-BD0C-9F03DCD6DCE1}"/>
              </a:ext>
            </a:extLst>
          </p:cNvPr>
          <p:cNvSpPr txBox="1"/>
          <p:nvPr/>
        </p:nvSpPr>
        <p:spPr>
          <a:xfrm>
            <a:off x="11479794" y="4964446"/>
            <a:ext cx="78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Klik OK</a:t>
            </a:r>
            <a:endParaRPr lang="en-GB" dirty="0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E543C455-80B9-1F77-A80A-92A7FB72DDA6}"/>
              </a:ext>
            </a:extLst>
          </p:cNvPr>
          <p:cNvCxnSpPr/>
          <p:nvPr/>
        </p:nvCxnSpPr>
        <p:spPr>
          <a:xfrm>
            <a:off x="461727" y="1765426"/>
            <a:ext cx="7043596" cy="130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8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1367760-16F0-A4F1-7779-D1849AE2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695" y="968720"/>
            <a:ext cx="8859977" cy="5889279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4035E19-5996-CD5A-26BD-5F7458CEDE82}"/>
              </a:ext>
            </a:extLst>
          </p:cNvPr>
          <p:cNvCxnSpPr/>
          <p:nvPr/>
        </p:nvCxnSpPr>
        <p:spPr>
          <a:xfrm>
            <a:off x="3829616" y="615636"/>
            <a:ext cx="1086416" cy="1032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4EC628B-F5A1-4528-2267-BB6276B9E976}"/>
              </a:ext>
            </a:extLst>
          </p:cNvPr>
          <p:cNvSpPr txBox="1"/>
          <p:nvPr/>
        </p:nvSpPr>
        <p:spPr>
          <a:xfrm>
            <a:off x="2118511" y="117695"/>
            <a:ext cx="346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Wybierz ilość neuronów (wag) na 2/3 ilości </a:t>
            </a:r>
            <a:r>
              <a:rPr lang="pl-PL" dirty="0" err="1"/>
              <a:t>predyktorów</a:t>
            </a:r>
            <a:r>
              <a:rPr lang="pl-PL" dirty="0"/>
              <a:t> + 1</a:t>
            </a:r>
            <a:endParaRPr lang="en-GB" dirty="0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F1085436-1ADA-6AAC-F543-EA31D7DF4D00}"/>
              </a:ext>
            </a:extLst>
          </p:cNvPr>
          <p:cNvCxnSpPr/>
          <p:nvPr/>
        </p:nvCxnSpPr>
        <p:spPr>
          <a:xfrm>
            <a:off x="1520982" y="1077362"/>
            <a:ext cx="1883121" cy="570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44D4D02-0661-13B0-4431-2DC9EB1CEF0E}"/>
              </a:ext>
            </a:extLst>
          </p:cNvPr>
          <p:cNvSpPr txBox="1"/>
          <p:nvPr/>
        </p:nvSpPr>
        <p:spPr>
          <a:xfrm>
            <a:off x="172016" y="764026"/>
            <a:ext cx="1348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Ze względu na mało liczny </a:t>
            </a:r>
            <a:r>
              <a:rPr lang="pl-PL" dirty="0" err="1"/>
              <a:t>dataset</a:t>
            </a:r>
            <a:r>
              <a:rPr lang="pl-PL" dirty="0"/>
              <a:t> utwórz tylko test data (30%), bez </a:t>
            </a:r>
            <a:r>
              <a:rPr lang="pl-PL" dirty="0" err="1"/>
              <a:t>validation</a:t>
            </a:r>
            <a:r>
              <a:rPr lang="pl-PL" dirty="0"/>
              <a:t> data</a:t>
            </a:r>
            <a:endParaRPr lang="en-GB" dirty="0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AF893CF0-0041-DF3C-025F-60E438302D47}"/>
              </a:ext>
            </a:extLst>
          </p:cNvPr>
          <p:cNvCxnSpPr/>
          <p:nvPr/>
        </p:nvCxnSpPr>
        <p:spPr>
          <a:xfrm flipH="1">
            <a:off x="5051834" y="688063"/>
            <a:ext cx="2951429" cy="162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A5C30C1-2788-C8EE-DED9-DF0E0E09BAD2}"/>
              </a:ext>
            </a:extLst>
          </p:cNvPr>
          <p:cNvSpPr txBox="1"/>
          <p:nvPr/>
        </p:nvSpPr>
        <p:spPr>
          <a:xfrm>
            <a:off x="7686392" y="344032"/>
            <a:ext cx="19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To wybór </a:t>
            </a:r>
            <a:r>
              <a:rPr lang="pl-PL" dirty="0" err="1"/>
              <a:t>MATLABa</a:t>
            </a:r>
            <a:endParaRPr lang="en-GB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E497318B-1435-E0FE-71D2-E9767A33A1E6}"/>
              </a:ext>
            </a:extLst>
          </p:cNvPr>
          <p:cNvCxnSpPr/>
          <p:nvPr/>
        </p:nvCxnSpPr>
        <p:spPr>
          <a:xfrm flipV="1">
            <a:off x="1086416" y="1756372"/>
            <a:ext cx="4083113" cy="2399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CD0532B-238B-3CBA-177B-03188F87630B}"/>
              </a:ext>
            </a:extLst>
          </p:cNvPr>
          <p:cNvSpPr txBox="1"/>
          <p:nvPr/>
        </p:nvSpPr>
        <p:spPr>
          <a:xfrm>
            <a:off x="371191" y="4155541"/>
            <a:ext cx="1502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Kliknij </a:t>
            </a:r>
            <a:r>
              <a:rPr lang="pl-PL" i="1" dirty="0"/>
              <a:t>Train</a:t>
            </a:r>
          </a:p>
          <a:p>
            <a:r>
              <a:rPr lang="pl-PL" dirty="0"/>
              <a:t>i wybierz algorytm</a:t>
            </a:r>
          </a:p>
          <a:p>
            <a:r>
              <a:rPr lang="pl-PL" dirty="0"/>
              <a:t>(sugerowany: </a:t>
            </a:r>
            <a:r>
              <a:rPr lang="pl-PL" dirty="0" err="1"/>
              <a:t>Levenberg</a:t>
            </a:r>
            <a:r>
              <a:rPr lang="pl-PL" dirty="0"/>
              <a:t>-Marquardt)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54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05CCB2F-B62B-3600-B361-5E1BC3AA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731162"/>
            <a:ext cx="11306175" cy="584835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FEF637F-0197-E5C0-DC25-7E2E6220BB35}"/>
              </a:ext>
            </a:extLst>
          </p:cNvPr>
          <p:cNvSpPr txBox="1"/>
          <p:nvPr/>
        </p:nvSpPr>
        <p:spPr>
          <a:xfrm>
            <a:off x="2064190" y="100769"/>
            <a:ext cx="621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Wyniki!  Można trenować dane więcej razy w tym samym algorytmie i w innych w innych algorytmach (brak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).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41F4739-2BBD-555E-F253-7953D5B4472C}"/>
              </a:ext>
            </a:extLst>
          </p:cNvPr>
          <p:cNvSpPr txBox="1"/>
          <p:nvPr/>
        </p:nvSpPr>
        <p:spPr>
          <a:xfrm>
            <a:off x="8962931" y="278488"/>
            <a:ext cx="247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Wizualizacje</a:t>
            </a:r>
            <a:endParaRPr lang="en-GB" dirty="0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01772F2-F1AB-97B6-0B11-0B19E41769A5}"/>
              </a:ext>
            </a:extLst>
          </p:cNvPr>
          <p:cNvCxnSpPr>
            <a:cxnSpLocks/>
          </p:cNvCxnSpPr>
          <p:nvPr/>
        </p:nvCxnSpPr>
        <p:spPr>
          <a:xfrm flipH="1">
            <a:off x="7247106" y="647820"/>
            <a:ext cx="2231872" cy="523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DEC0BBD-4D67-D367-1724-FBFD12F58C96}"/>
              </a:ext>
            </a:extLst>
          </p:cNvPr>
          <p:cNvSpPr txBox="1"/>
          <p:nvPr/>
        </p:nvSpPr>
        <p:spPr>
          <a:xfrm>
            <a:off x="1075099" y="5526333"/>
            <a:ext cx="60975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202124"/>
                </a:solidFill>
                <a:latin typeface="arial" panose="020B0604020202020204" pitchFamily="34" charset="0"/>
              </a:rPr>
              <a:t>mu</a:t>
            </a:r>
            <a:r>
              <a:rPr lang="pl-PL" sz="1400" dirty="0">
                <a:solidFill>
                  <a:srgbClr val="202124"/>
                </a:solidFill>
                <a:latin typeface="arial" panose="020B0604020202020204" pitchFamily="34" charset="0"/>
              </a:rPr>
              <a:t> jest parametrem kontrolnym algorytmu używanego do trenowania sieci neuronowej. Wybór mu bezpośrednio wpływa na zbieżność błędów. W przypadku algorytmu LMS </a:t>
            </a:r>
            <a:r>
              <a:rPr lang="pl-PL" sz="1400" b="1" dirty="0">
                <a:solidFill>
                  <a:srgbClr val="202124"/>
                </a:solidFill>
                <a:latin typeface="arial" panose="020B0604020202020204" pitchFamily="34" charset="0"/>
              </a:rPr>
              <a:t>mu</a:t>
            </a:r>
            <a:r>
              <a:rPr lang="pl-PL" sz="1400" dirty="0">
                <a:solidFill>
                  <a:srgbClr val="202124"/>
                </a:solidFill>
                <a:latin typeface="arial" panose="020B0604020202020204" pitchFamily="34" charset="0"/>
              </a:rPr>
              <a:t> jest zależne od maksymalnej wartości własnej macierzy korelacji wejściowej.
</a:t>
            </a:r>
            <a:endParaRPr lang="en-GB" sz="1400" dirty="0"/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0CE27426-E12E-E31C-1EB8-2BC9044888E4}"/>
              </a:ext>
            </a:extLst>
          </p:cNvPr>
          <p:cNvCxnSpPr/>
          <p:nvPr/>
        </p:nvCxnSpPr>
        <p:spPr>
          <a:xfrm>
            <a:off x="887240" y="4961299"/>
            <a:ext cx="353085" cy="63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2DAE3C5-C20B-8573-3540-71AC7D2B808B}"/>
              </a:ext>
            </a:extLst>
          </p:cNvPr>
          <p:cNvCxnSpPr/>
          <p:nvPr/>
        </p:nvCxnSpPr>
        <p:spPr>
          <a:xfrm flipV="1">
            <a:off x="1240325" y="3177766"/>
            <a:ext cx="2806574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4A2B2A2-6659-DCE7-BE9C-804481813857}"/>
              </a:ext>
            </a:extLst>
          </p:cNvPr>
          <p:cNvSpPr txBox="1"/>
          <p:nvPr/>
        </p:nvSpPr>
        <p:spPr>
          <a:xfrm>
            <a:off x="3917887" y="2932094"/>
            <a:ext cx="3623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It is the rate of change of the loss function to the change in weight.</a:t>
            </a:r>
            <a:endParaRPr lang="en-GB" sz="1400" dirty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6B7BCE1-1868-B641-875A-8C22428F074B}"/>
              </a:ext>
            </a:extLst>
          </p:cNvPr>
          <p:cNvSpPr/>
          <p:nvPr/>
        </p:nvSpPr>
        <p:spPr>
          <a:xfrm>
            <a:off x="4591456" y="1215957"/>
            <a:ext cx="2581152" cy="10311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898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7747857-3604-D3E2-F688-7B1611D6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7" y="388185"/>
            <a:ext cx="9603432" cy="6081630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7F05B335-1F2C-383A-D263-B90F49852147}"/>
              </a:ext>
            </a:extLst>
          </p:cNvPr>
          <p:cNvCxnSpPr>
            <a:cxnSpLocks/>
          </p:cNvCxnSpPr>
          <p:nvPr/>
        </p:nvCxnSpPr>
        <p:spPr>
          <a:xfrm>
            <a:off x="6934954" y="117695"/>
            <a:ext cx="869134" cy="74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32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0567A65-7C78-3996-8D28-705273A5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89" y="490402"/>
            <a:ext cx="9547331" cy="6367598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19A98A5B-03FF-34BE-E193-3860ABE73EED}"/>
              </a:ext>
            </a:extLst>
          </p:cNvPr>
          <p:cNvCxnSpPr/>
          <p:nvPr/>
        </p:nvCxnSpPr>
        <p:spPr>
          <a:xfrm>
            <a:off x="6962115" y="217282"/>
            <a:ext cx="950614" cy="950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9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2BC2F52-51A6-0FD2-29C5-D24485C2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07" y="853615"/>
            <a:ext cx="8998920" cy="6004385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39032FEB-A85A-FBB7-A10C-D27543666564}"/>
              </a:ext>
            </a:extLst>
          </p:cNvPr>
          <p:cNvCxnSpPr/>
          <p:nvPr/>
        </p:nvCxnSpPr>
        <p:spPr>
          <a:xfrm>
            <a:off x="7858408" y="378308"/>
            <a:ext cx="950614" cy="950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18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89D8BD7-A95B-8AA8-3097-DFB916F6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56" y="1059050"/>
            <a:ext cx="8801976" cy="5798949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015698BF-755B-908A-D06B-42908714ED59}"/>
              </a:ext>
            </a:extLst>
          </p:cNvPr>
          <p:cNvCxnSpPr/>
          <p:nvPr/>
        </p:nvCxnSpPr>
        <p:spPr>
          <a:xfrm>
            <a:off x="8030424" y="688063"/>
            <a:ext cx="950614" cy="950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83C8C978-DDDB-DACB-DA87-56700841F7BC}"/>
              </a:ext>
            </a:extLst>
          </p:cNvPr>
          <p:cNvCxnSpPr/>
          <p:nvPr/>
        </p:nvCxnSpPr>
        <p:spPr>
          <a:xfrm>
            <a:off x="8981038" y="583743"/>
            <a:ext cx="950614" cy="950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3CE1BF0-8A84-8546-8938-43F431A1B8F6}"/>
              </a:ext>
            </a:extLst>
          </p:cNvPr>
          <p:cNvSpPr txBox="1"/>
          <p:nvPr/>
        </p:nvSpPr>
        <p:spPr>
          <a:xfrm>
            <a:off x="9116840" y="156257"/>
            <a:ext cx="257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Eksportuj model do </a:t>
            </a:r>
            <a:r>
              <a:rPr lang="pl-PL" dirty="0" err="1"/>
              <a:t>Workspace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5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C447DC8-A9CC-A16B-F38E-B031E0352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41"/>
            <a:ext cx="12192000" cy="5500717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E0BB47B8-6E7A-706C-A88C-7E9F2AF42635}"/>
              </a:ext>
            </a:extLst>
          </p:cNvPr>
          <p:cNvCxnSpPr/>
          <p:nvPr/>
        </p:nvCxnSpPr>
        <p:spPr>
          <a:xfrm>
            <a:off x="9207374" y="434566"/>
            <a:ext cx="624689" cy="2037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F6BB66E-AAAB-FCA7-226A-A81B2874C169}"/>
              </a:ext>
            </a:extLst>
          </p:cNvPr>
          <p:cNvSpPr txBox="1"/>
          <p:nvPr/>
        </p:nvSpPr>
        <p:spPr>
          <a:xfrm>
            <a:off x="7994210" y="0"/>
            <a:ext cx="251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Otwórz i analizuj „Training </a:t>
            </a:r>
            <a:r>
              <a:rPr lang="pl-PL" dirty="0" err="1"/>
              <a:t>Results</a:t>
            </a:r>
            <a:r>
              <a:rPr lang="pl-PL" dirty="0"/>
              <a:t>”</a:t>
            </a:r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E3E260E-E44D-D3D5-FD90-91B51A63B88D}"/>
              </a:ext>
            </a:extLst>
          </p:cNvPr>
          <p:cNvSpPr txBox="1"/>
          <p:nvPr/>
        </p:nvSpPr>
        <p:spPr>
          <a:xfrm>
            <a:off x="2976664" y="3858355"/>
            <a:ext cx="6230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Przeslij</a:t>
            </a:r>
            <a:r>
              <a:rPr lang="pl-PL" dirty="0"/>
              <a:t> do TEAMS: „</a:t>
            </a:r>
            <a:r>
              <a:rPr lang="pl-PL" dirty="0" err="1"/>
              <a:t>training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”, „Model </a:t>
            </a:r>
            <a:r>
              <a:rPr lang="pl-PL" dirty="0" err="1"/>
              <a:t>summary</a:t>
            </a:r>
            <a:r>
              <a:rPr lang="pl-PL" dirty="0"/>
              <a:t>” (</a:t>
            </a:r>
            <a:r>
              <a:rPr lang="pl-PL" dirty="0" err="1"/>
              <a:t>screeny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/>
              <a:t> oraz </a:t>
            </a:r>
          </a:p>
          <a:p>
            <a:endParaRPr lang="pl-PL" dirty="0"/>
          </a:p>
          <a:p>
            <a:r>
              <a:rPr lang="pl-PL" dirty="0"/>
              <a:t>Wizualizacje: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5D0654E-A382-A21E-A2D7-A9DB0AFB4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39" y="4693139"/>
            <a:ext cx="2697226" cy="93975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A39335E-D09B-84E7-872A-A19A4EFFD86E}"/>
              </a:ext>
            </a:extLst>
          </p:cNvPr>
          <p:cNvSpPr txBox="1"/>
          <p:nvPr/>
        </p:nvSpPr>
        <p:spPr>
          <a:xfrm>
            <a:off x="3060071" y="124643"/>
            <a:ext cx="417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</a:rPr>
              <a:t>ZADANIE 1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4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20E7701-59C5-4C0D-9DE5-EC8F5C580B0F}"/>
              </a:ext>
            </a:extLst>
          </p:cNvPr>
          <p:cNvSpPr txBox="1"/>
          <p:nvPr/>
        </p:nvSpPr>
        <p:spPr>
          <a:xfrm>
            <a:off x="1175951" y="0"/>
            <a:ext cx="103849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Tr</a:t>
            </a:r>
            <a:r>
              <a:rPr lang="pl-PL" sz="2800" b="1" dirty="0" err="1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enuj</a:t>
            </a:r>
            <a:r>
              <a:rPr lang="en-US" sz="28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28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Modele Regresyjne</a:t>
            </a:r>
            <a:r>
              <a:rPr lang="en-US" sz="28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28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US" sz="28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Regression Learner App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C59686C-A0B5-4169-AA8D-E6B523D8D7C0}"/>
              </a:ext>
            </a:extLst>
          </p:cNvPr>
          <p:cNvSpPr txBox="1"/>
          <p:nvPr/>
        </p:nvSpPr>
        <p:spPr>
          <a:xfrm>
            <a:off x="364778" y="892552"/>
            <a:ext cx="1169125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Za pomocą narzędzia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Regression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Learner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można trenować modele regresji, w tym modele regresji liniowej, drzewa regresji, modele regresji procesu Gaussa, maszyny wektorów nośnych(SVM) i zespoły drzew regresji. Oprócz modeli szkoleniowych można eksplorować dane, wybierać obiekty, określać schematy sprawdzania poprawności i oceniać wyniki. Można wyeksportować model do obszaru roboczego, aby użyć modelu z nowymi danymi lub wygenerować kod MATLAB®, aby dowiedzieć się więcej o klasyfikacji programowej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Szkolenie modelu w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Regression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Learner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składa się z dwóch części:
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Validated Model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Szkolenie modelu za pomocą schematu walidacji. Domyślnie aplikacja chroni przed nadmiernym dopasowaniem, stosując sprawdzanie poprawności za pomocą walidacji krzyżowej. Alternatywnie możesz wybrać sprawdzanie poprawności walidacją </a:t>
            </a:r>
            <a:r>
              <a:rPr lang="pl-PL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hold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-out. Zweryfikowany model jest widoczny w aplikacji.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Full Model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Trenowanie modelu na pełnych danych 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bez walidacji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. Aplikacja trenuje ten model jednocześnie z zatwierdzonym modelem. Jednak model wyszkolony na pełnych danych nie jest widoczny w aplikacji. Po wybraniu modelu regresji do wyeksportowania do obszaru roboczego eksportowany jest pełny model.
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Aplikacja wyświetla wyniki zweryfikowanego modelu. 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Miary diagnostyczne, takie jak dokładność modelu, oraz wykresy, takie jak wykres odpowiedzi lub wykres pozostałości, odzwierciedlają zatwierdzone wyniki modelu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Można automatycznie trenować jeden lub więcej modeli regresji, porównywać wyniki sprawdzania poprawności i 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wybrać najlepszy model, który działa dla danego problemu regresji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. Po wybraniu modelu do wyeksportowania do obszaru roboczego program </a:t>
            </a:r>
            <a:r>
              <a:rPr lang="pl-PL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Regression</a:t>
            </a:r>
            <a:r>
              <a:rPr lang="pl-PL" sz="1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l-PL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Learner</a:t>
            </a:r>
            <a:r>
              <a:rPr lang="pl-PL" sz="1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eksportuje pełny model. Ponieważ </a:t>
            </a:r>
            <a:r>
              <a:rPr lang="pl-PL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Regression</a:t>
            </a:r>
            <a:r>
              <a:rPr lang="pl-PL" sz="1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l-PL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Learner</a:t>
            </a:r>
            <a:r>
              <a:rPr lang="pl-PL" sz="1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tworzy obiekt pełnego modelu podczas szkolenia, nie występuje opóźnienie podczas eksportowania modelu. 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Wyeksportowanego modelu można używać do przewidywania nowych danych.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
Aby rozpocząć szkolenie wybranych typów modeli, zobacz </a:t>
            </a:r>
            <a:r>
              <a:rPr lang="en-US" sz="1600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2"/>
              </a:rPr>
              <a:t>Automated Regression Model Training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Jeśli wiesz już, który model regresji chcesz trenować, zobacz </a:t>
            </a:r>
            <a:r>
              <a:rPr lang="en-US" sz="1600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3"/>
              </a:rPr>
              <a:t>Manual Regression Model Training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0E8D912-319B-4CEC-97A1-BCACBD483768}"/>
              </a:ext>
            </a:extLst>
          </p:cNvPr>
          <p:cNvSpPr txBox="1"/>
          <p:nvPr/>
        </p:nvSpPr>
        <p:spPr>
          <a:xfrm>
            <a:off x="1334866" y="523220"/>
            <a:ext cx="937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https://www.mathworks.com/help/stats/train-regression-models-in-regression-learner-app.html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60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C277380-BEA9-F1D9-77CA-4A62CC9DA93C}"/>
              </a:ext>
            </a:extLst>
          </p:cNvPr>
          <p:cNvSpPr txBox="1"/>
          <p:nvPr/>
        </p:nvSpPr>
        <p:spPr>
          <a:xfrm>
            <a:off x="3213980" y="190123"/>
            <a:ext cx="4155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</a:rPr>
              <a:t>ZADANIE 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EB18CBD-3874-CF2E-D397-4D9686248435}"/>
              </a:ext>
            </a:extLst>
          </p:cNvPr>
          <p:cNvSpPr txBox="1"/>
          <p:nvPr/>
        </p:nvSpPr>
        <p:spPr>
          <a:xfrm>
            <a:off x="2104930" y="1384936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Wstaw bazę danych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EB45A18-9210-684E-D4B7-BED15F2C8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75" y="1048869"/>
            <a:ext cx="1725016" cy="136484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6E3F4CA-7C2E-5239-5BC1-C80FED0BA34B}"/>
              </a:ext>
            </a:extLst>
          </p:cNvPr>
          <p:cNvSpPr txBox="1"/>
          <p:nvPr/>
        </p:nvSpPr>
        <p:spPr>
          <a:xfrm>
            <a:off x="307818" y="190123"/>
            <a:ext cx="2670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err="1">
                <a:solidFill>
                  <a:srgbClr val="00B0F0"/>
                </a:solidFill>
              </a:rPr>
              <a:t>Regression</a:t>
            </a:r>
            <a:r>
              <a:rPr lang="pl-PL" sz="3600" b="1" dirty="0">
                <a:solidFill>
                  <a:srgbClr val="00B0F0"/>
                </a:solidFill>
              </a:rPr>
              <a:t> </a:t>
            </a:r>
            <a:r>
              <a:rPr lang="pl-PL" sz="3600" b="1" dirty="0" err="1">
                <a:solidFill>
                  <a:srgbClr val="00B0F0"/>
                </a:solidFill>
              </a:rPr>
              <a:t>Learner</a:t>
            </a:r>
            <a:endParaRPr lang="en-GB" sz="3600" b="1" dirty="0">
              <a:solidFill>
                <a:srgbClr val="00B0F0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C0B6834-6118-3CF9-D174-AA2E991BAC43}"/>
              </a:ext>
            </a:extLst>
          </p:cNvPr>
          <p:cNvSpPr txBox="1"/>
          <p:nvPr/>
        </p:nvSpPr>
        <p:spPr>
          <a:xfrm>
            <a:off x="1105890" y="2632295"/>
            <a:ext cx="314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Ustaw jako </a:t>
            </a:r>
            <a:r>
              <a:rPr lang="pl-PL" dirty="0" err="1"/>
              <a:t>Response</a:t>
            </a:r>
            <a:r>
              <a:rPr lang="pl-PL" dirty="0"/>
              <a:t> </a:t>
            </a:r>
            <a:r>
              <a:rPr lang="pl-PL" dirty="0" err="1"/>
              <a:t>variable</a:t>
            </a:r>
            <a:r>
              <a:rPr lang="pl-PL" dirty="0"/>
              <a:t> wybrany typ glonów:</a:t>
            </a:r>
            <a:endParaRPr lang="en-GB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EE18C08A-FC9A-A90E-F89D-65E1130B1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9" y="2632295"/>
            <a:ext cx="4362639" cy="814812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4442454-390F-1701-5DE7-0EC24AED8190}"/>
              </a:ext>
            </a:extLst>
          </p:cNvPr>
          <p:cNvSpPr txBox="1"/>
          <p:nvPr/>
        </p:nvSpPr>
        <p:spPr>
          <a:xfrm>
            <a:off x="1105890" y="3675707"/>
            <a:ext cx="453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Cross </a:t>
            </a:r>
            <a:r>
              <a:rPr lang="pl-PL" dirty="0" err="1"/>
              <a:t>validation</a:t>
            </a:r>
            <a:r>
              <a:rPr lang="pl-PL" dirty="0"/>
              <a:t> – pozostaw domyślną  (5 fałd)</a:t>
            </a:r>
            <a:endParaRPr lang="en-GB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530C665-56C3-7B5C-BE64-7FF77E563859}"/>
              </a:ext>
            </a:extLst>
          </p:cNvPr>
          <p:cNvSpPr txBox="1"/>
          <p:nvPr/>
        </p:nvSpPr>
        <p:spPr>
          <a:xfrm>
            <a:off x="1105890" y="4336610"/>
            <a:ext cx="413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Przetrenuj po kolei </a:t>
            </a:r>
            <a:r>
              <a:rPr lang="pl-PL" dirty="0" err="1"/>
              <a:t>predyktory</a:t>
            </a:r>
            <a:r>
              <a:rPr lang="pl-PL" dirty="0"/>
              <a:t> dla każdej zmiennej przewidywanej</a:t>
            </a:r>
            <a:endParaRPr lang="en-GB" dirty="0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0FE3AB96-E951-2051-4A05-0BB5C634F07C}"/>
              </a:ext>
            </a:extLst>
          </p:cNvPr>
          <p:cNvCxnSpPr/>
          <p:nvPr/>
        </p:nvCxnSpPr>
        <p:spPr>
          <a:xfrm flipV="1">
            <a:off x="3485584" y="3595520"/>
            <a:ext cx="2489703" cy="111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FED96C3-4F7D-8DD0-9298-2DD44383C75F}"/>
              </a:ext>
            </a:extLst>
          </p:cNvPr>
          <p:cNvSpPr txBox="1"/>
          <p:nvPr/>
        </p:nvSpPr>
        <p:spPr>
          <a:xfrm>
            <a:off x="1109049" y="5111855"/>
            <a:ext cx="321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Włącz wszystkie modele (ALL)</a:t>
            </a:r>
            <a:endParaRPr lang="en-GB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08C26D62-EB51-E555-E698-B37424922E17}"/>
              </a:ext>
            </a:extLst>
          </p:cNvPr>
          <p:cNvSpPr txBox="1"/>
          <p:nvPr/>
        </p:nvSpPr>
        <p:spPr>
          <a:xfrm>
            <a:off x="6609030" y="1384936"/>
            <a:ext cx="415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jako „</a:t>
            </a:r>
            <a:r>
              <a:rPr lang="pl-PL" sz="2400" b="1" dirty="0" err="1"/>
              <a:t>Table</a:t>
            </a:r>
            <a:r>
              <a:rPr lang="pl-PL" dirty="0"/>
              <a:t>” do </a:t>
            </a:r>
            <a:r>
              <a:rPr lang="pl-PL" dirty="0" err="1"/>
              <a:t>Workspace</a:t>
            </a:r>
            <a:endParaRPr lang="en-GB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8295163-8833-5DFD-D096-C00EC908D081}"/>
              </a:ext>
            </a:extLst>
          </p:cNvPr>
          <p:cNvSpPr txBox="1"/>
          <p:nvPr/>
        </p:nvSpPr>
        <p:spPr>
          <a:xfrm>
            <a:off x="1240325" y="5558828"/>
            <a:ext cx="21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Trenuj „Train”</a:t>
            </a:r>
            <a:endParaRPr lang="en-GB" dirty="0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4AE8785B-83FE-2D8C-2AD7-3966CA8E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712" y="5196681"/>
            <a:ext cx="975445" cy="1054699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E426CD0-6002-15DC-E10E-09C74F81E440}"/>
              </a:ext>
            </a:extLst>
          </p:cNvPr>
          <p:cNvSpPr txBox="1"/>
          <p:nvPr/>
        </p:nvSpPr>
        <p:spPr>
          <a:xfrm>
            <a:off x="1004542" y="6251030"/>
            <a:ext cx="340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!Wyłącz model „</a:t>
            </a:r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stepwise</a:t>
            </a:r>
            <a:r>
              <a:rPr lang="pl-PL" dirty="0"/>
              <a:t>”</a:t>
            </a:r>
            <a:endParaRPr lang="en-GB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C086019F-FCD6-FAC2-8E56-2401F4F339AB}"/>
              </a:ext>
            </a:extLst>
          </p:cNvPr>
          <p:cNvSpPr txBox="1"/>
          <p:nvPr/>
        </p:nvSpPr>
        <p:spPr>
          <a:xfrm>
            <a:off x="6237839" y="5187970"/>
            <a:ext cx="587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Otwórz „</a:t>
            </a:r>
            <a:r>
              <a:rPr lang="pl-PL" dirty="0" err="1"/>
              <a:t>Summary</a:t>
            </a:r>
            <a:r>
              <a:rPr lang="pl-PL" dirty="0"/>
              <a:t>” (wyniki dla próby po walidacji) i wizualizacje: „</a:t>
            </a:r>
            <a:r>
              <a:rPr lang="pl-PL" dirty="0" err="1"/>
              <a:t>Response</a:t>
            </a:r>
            <a:r>
              <a:rPr lang="pl-PL" dirty="0"/>
              <a:t> plot” i  „</a:t>
            </a:r>
            <a:r>
              <a:rPr lang="pl-PL" dirty="0" err="1"/>
              <a:t>Predicted</a:t>
            </a:r>
            <a:r>
              <a:rPr lang="pl-PL" dirty="0"/>
              <a:t> vs.  </a:t>
            </a:r>
            <a:r>
              <a:rPr lang="pl-PL" dirty="0" err="1"/>
              <a:t>Actual</a:t>
            </a:r>
            <a:r>
              <a:rPr lang="pl-PL" dirty="0"/>
              <a:t> plot”</a:t>
            </a:r>
            <a:endParaRPr lang="en-GB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EC1389BA-9BE8-F9A9-F3F4-1AF71DAF3AE9}"/>
              </a:ext>
            </a:extLst>
          </p:cNvPr>
          <p:cNvSpPr txBox="1"/>
          <p:nvPr/>
        </p:nvSpPr>
        <p:spPr>
          <a:xfrm>
            <a:off x="6790681" y="4402553"/>
            <a:ext cx="379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Znajdź model z najmniejszym RMSE (i kliknij w niego)</a:t>
            </a:r>
            <a:endParaRPr lang="en-GB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17777EAE-ACF5-E6A3-62DA-3B18A7A3C888}"/>
              </a:ext>
            </a:extLst>
          </p:cNvPr>
          <p:cNvSpPr txBox="1"/>
          <p:nvPr/>
        </p:nvSpPr>
        <p:spPr>
          <a:xfrm>
            <a:off x="6237839" y="6112531"/>
            <a:ext cx="529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Prześlij do TEAMS „</a:t>
            </a:r>
            <a:r>
              <a:rPr lang="pl-PL" dirty="0" err="1"/>
              <a:t>Summary</a:t>
            </a:r>
            <a:r>
              <a:rPr lang="pl-PL" dirty="0"/>
              <a:t>” i </a:t>
            </a:r>
            <a:r>
              <a:rPr lang="pl-PL" dirty="0" err="1"/>
              <a:t>plots</a:t>
            </a:r>
            <a:r>
              <a:rPr lang="pl-PL" dirty="0"/>
              <a:t> dla każdego z     4-ech  Modeli typów glonów</a:t>
            </a:r>
            <a:endParaRPr lang="en-GB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E5865487-C61E-2B62-443F-96D5C2CB0AE8}"/>
              </a:ext>
            </a:extLst>
          </p:cNvPr>
          <p:cNvSpPr txBox="1"/>
          <p:nvPr/>
        </p:nvSpPr>
        <p:spPr>
          <a:xfrm>
            <a:off x="6002447" y="138998"/>
            <a:ext cx="596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Jak 4 typy glonów są zależne od </a:t>
            </a:r>
            <a:r>
              <a:rPr lang="pl-PL" dirty="0" err="1">
                <a:solidFill>
                  <a:srgbClr val="00B050"/>
                </a:solidFill>
              </a:rPr>
              <a:t>fiz-chem-biol</a:t>
            </a:r>
            <a:r>
              <a:rPr lang="pl-PL" dirty="0">
                <a:solidFill>
                  <a:srgbClr val="00B050"/>
                </a:solidFill>
              </a:rPr>
              <a:t> parametrów wody Zalewu Wiślanego? </a:t>
            </a:r>
            <a:r>
              <a:rPr lang="pl-PL" u="sng" dirty="0">
                <a:solidFill>
                  <a:srgbClr val="00B050"/>
                </a:solidFill>
              </a:rPr>
              <a:t>Wybierz jeden typ</a:t>
            </a:r>
            <a:r>
              <a:rPr lang="pl-PL" dirty="0">
                <a:solidFill>
                  <a:srgbClr val="00B050"/>
                </a:solidFill>
              </a:rPr>
              <a:t>.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0FDF020-9A6E-8C18-861B-46685227BF73}"/>
              </a:ext>
            </a:extLst>
          </p:cNvPr>
          <p:cNvSpPr txBox="1"/>
          <p:nvPr/>
        </p:nvSpPr>
        <p:spPr>
          <a:xfrm>
            <a:off x="217282" y="2242408"/>
            <a:ext cx="377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00B050"/>
                </a:solidFill>
              </a:rPr>
              <a:t>W </a:t>
            </a:r>
            <a:r>
              <a:rPr lang="pl-PL" b="1" dirty="0" err="1">
                <a:solidFill>
                  <a:srgbClr val="00B050"/>
                </a:solidFill>
              </a:rPr>
              <a:t>Apps</a:t>
            </a:r>
            <a:r>
              <a:rPr lang="pl-PL" b="1" dirty="0">
                <a:solidFill>
                  <a:srgbClr val="00B050"/>
                </a:solidFill>
              </a:rPr>
              <a:t> otwórz „</a:t>
            </a:r>
            <a:r>
              <a:rPr lang="pl-PL" b="1" dirty="0" err="1">
                <a:solidFill>
                  <a:srgbClr val="00B050"/>
                </a:solidFill>
              </a:rPr>
              <a:t>Regression</a:t>
            </a:r>
            <a:r>
              <a:rPr lang="pl-PL" b="1" dirty="0">
                <a:solidFill>
                  <a:srgbClr val="00B050"/>
                </a:solidFill>
              </a:rPr>
              <a:t> </a:t>
            </a:r>
            <a:r>
              <a:rPr lang="pl-PL" b="1" dirty="0" err="1">
                <a:solidFill>
                  <a:srgbClr val="00B050"/>
                </a:solidFill>
              </a:rPr>
              <a:t>Learner</a:t>
            </a:r>
            <a:r>
              <a:rPr lang="pl-PL" b="1" dirty="0">
                <a:solidFill>
                  <a:srgbClr val="00B050"/>
                </a:solidFill>
              </a:rPr>
              <a:t>”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3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96622AC-90FE-9356-23F5-33D8178C1130}"/>
              </a:ext>
            </a:extLst>
          </p:cNvPr>
          <p:cNvSpPr txBox="1"/>
          <p:nvPr/>
        </p:nvSpPr>
        <p:spPr>
          <a:xfrm>
            <a:off x="587574" y="2653329"/>
            <a:ext cx="10573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https://www.mathworks.com/videos/create-a-mathworks-account-using-a-matlab-portal-1600159919958.html</a:t>
            </a:r>
            <a:endParaRPr lang="pl-PL" dirty="0"/>
          </a:p>
          <a:p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40F737F-69E1-9E0C-634B-C189DBAEA9B3}"/>
              </a:ext>
            </a:extLst>
          </p:cNvPr>
          <p:cNvSpPr txBox="1"/>
          <p:nvPr/>
        </p:nvSpPr>
        <p:spPr>
          <a:xfrm>
            <a:off x="3275845" y="351330"/>
            <a:ext cx="564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FF0000"/>
                </a:solidFill>
              </a:rPr>
              <a:t>MATLAB + ANN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B68D26-7253-70EA-CEF3-0A146A0F6A5F}"/>
              </a:ext>
            </a:extLst>
          </p:cNvPr>
          <p:cNvSpPr txBox="1"/>
          <p:nvPr/>
        </p:nvSpPr>
        <p:spPr>
          <a:xfrm>
            <a:off x="313560" y="3524167"/>
            <a:ext cx="4046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1) „Get MATLAB”</a:t>
            </a:r>
          </a:p>
          <a:p>
            <a:r>
              <a:rPr lang="pl-PL" dirty="0"/>
              <a:t>2) Rejestracja</a:t>
            </a:r>
          </a:p>
          <a:p>
            <a:r>
              <a:rPr lang="pl-PL" dirty="0"/>
              <a:t>3) Logowanie (potwierdzenie na poczcie)</a:t>
            </a:r>
          </a:p>
          <a:p>
            <a:r>
              <a:rPr lang="pl-PL" dirty="0"/>
              <a:t>3) </a:t>
            </a:r>
            <a:r>
              <a:rPr lang="pl-PL" dirty="0" err="1"/>
              <a:t>Download</a:t>
            </a:r>
            <a:r>
              <a:rPr lang="pl-PL" dirty="0"/>
              <a:t> MATLAB Trial</a:t>
            </a:r>
          </a:p>
          <a:p>
            <a:r>
              <a:rPr lang="pl-PL" dirty="0"/>
              <a:t>4) Instalacja i wybór </a:t>
            </a:r>
            <a:r>
              <a:rPr lang="pl-PL" dirty="0" err="1"/>
              <a:t>Toolboxes</a:t>
            </a:r>
            <a:endParaRPr lang="pl-PL" dirty="0"/>
          </a:p>
          <a:p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21AEDAC-2958-AD02-EDDA-2D21F1057F8B}"/>
              </a:ext>
            </a:extLst>
          </p:cNvPr>
          <p:cNvSpPr txBox="1"/>
          <p:nvPr/>
        </p:nvSpPr>
        <p:spPr>
          <a:xfrm>
            <a:off x="4072244" y="4718170"/>
            <a:ext cx="8383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/>
              <a:t>Toolboxes</a:t>
            </a:r>
            <a:r>
              <a:rPr lang="pl-PL" sz="2400" b="1" dirty="0"/>
              <a:t> MATLAB potrzebne dla laboratoriów WBD</a:t>
            </a:r>
            <a:r>
              <a:rPr lang="en-US" sz="2400" b="1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Statistics and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Parallel</a:t>
            </a:r>
            <a:r>
              <a:rPr lang="en-US" dirty="0"/>
              <a:t> Computing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B8087E9-E62F-D617-95A7-D51E872991A4}"/>
              </a:ext>
            </a:extLst>
          </p:cNvPr>
          <p:cNvSpPr txBox="1"/>
          <p:nvPr/>
        </p:nvSpPr>
        <p:spPr>
          <a:xfrm>
            <a:off x="313560" y="2350012"/>
            <a:ext cx="332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70C0"/>
                </a:solidFill>
              </a:rPr>
              <a:t>Instrukcja rejestracji i logowania: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4BD406C-E461-AE0A-2640-219B540B8391}"/>
              </a:ext>
            </a:extLst>
          </p:cNvPr>
          <p:cNvSpPr txBox="1"/>
          <p:nvPr/>
        </p:nvSpPr>
        <p:spPr>
          <a:xfrm>
            <a:off x="587575" y="1782491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4"/>
              </a:rPr>
              <a:t>https://www.mathworks.com/products/matlab.html</a:t>
            </a:r>
            <a:endParaRPr lang="pl-PL" dirty="0"/>
          </a:p>
          <a:p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6A9FC66-E655-CBD7-D04A-AF21445FBB19}"/>
              </a:ext>
            </a:extLst>
          </p:cNvPr>
          <p:cNvSpPr txBox="1"/>
          <p:nvPr/>
        </p:nvSpPr>
        <p:spPr>
          <a:xfrm>
            <a:off x="313560" y="1413159"/>
            <a:ext cx="554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70C0"/>
                </a:solidFill>
              </a:rPr>
              <a:t>Aby ściągnąć MATLAB należy przejść proces rejestracji: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83E61054-EF55-97E8-F73E-7A935A205E2D}"/>
              </a:ext>
            </a:extLst>
          </p:cNvPr>
          <p:cNvCxnSpPr>
            <a:cxnSpLocks/>
          </p:cNvCxnSpPr>
          <p:nvPr/>
        </p:nvCxnSpPr>
        <p:spPr>
          <a:xfrm>
            <a:off x="2743200" y="5029200"/>
            <a:ext cx="1118681" cy="335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83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5D153E8-14EB-4386-9912-9E21474EF769}"/>
              </a:ext>
            </a:extLst>
          </p:cNvPr>
          <p:cNvSpPr txBox="1"/>
          <p:nvPr/>
        </p:nvSpPr>
        <p:spPr>
          <a:xfrm>
            <a:off x="3107352" y="-30325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Automated Regression Model Training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A8CED09-F39C-48A3-B46A-EDE46615DAA1}"/>
              </a:ext>
            </a:extLst>
          </p:cNvPr>
          <p:cNvSpPr txBox="1"/>
          <p:nvPr/>
        </p:nvSpPr>
        <p:spPr>
          <a:xfrm>
            <a:off x="96253" y="440751"/>
            <a:ext cx="118766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Za pomocą narzędzia </a:t>
            </a:r>
            <a:r>
              <a:rPr lang="pl-PL" dirty="0" err="1">
                <a:solidFill>
                  <a:srgbClr val="FF0000"/>
                </a:solidFill>
                <a:latin typeface="Arial" panose="020B0604020202020204" pitchFamily="34" charset="0"/>
              </a:rPr>
              <a:t>Regression</a:t>
            </a:r>
            <a:r>
              <a:rPr lang="pl-PL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latin typeface="Arial" panose="020B0604020202020204" pitchFamily="34" charset="0"/>
              </a:rPr>
              <a:t>Learner</a:t>
            </a:r>
            <a:r>
              <a:rPr lang="pl-PL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można automatycznie trenować wybrane różne modele regresji na danych.
Załaduj swoje dane w formacie 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"</a:t>
            </a:r>
            <a:r>
              <a:rPr lang="pl-PL" b="1" dirty="0" err="1">
                <a:solidFill>
                  <a:srgbClr val="7030A0"/>
                </a:solidFill>
                <a:latin typeface="Arial" panose="020B0604020202020204" pitchFamily="34" charset="0"/>
              </a:rPr>
              <a:t>Table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".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
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Zacznij od automatycznego trenowania wielu modeli jednocześnie. Możesz szybko wypróbować wybrane modele, a następnie interaktywnie odkrywać obiecujące modele.
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Na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Apps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tab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, w grupie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kliknij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Regression Learner</a:t>
            </a: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Kliknij przycisk 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New </a:t>
            </a:r>
            <a:r>
              <a:rPr lang="pl-PL" b="1" dirty="0" err="1">
                <a:solidFill>
                  <a:srgbClr val="404040"/>
                </a:solidFill>
                <a:latin typeface="Arial" panose="020B0604020202020204" pitchFamily="34" charset="0"/>
              </a:rPr>
              <a:t>Session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i wybierz dane z obszaru roboczego lub z pliku. Określ 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zmienną zależną 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i zmienne, które mają być używane 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jako </a:t>
            </a:r>
            <a:r>
              <a:rPr lang="pl-PL" b="1" dirty="0" err="1">
                <a:solidFill>
                  <a:srgbClr val="404040"/>
                </a:solidFill>
                <a:latin typeface="Arial" panose="020B0604020202020204" pitchFamily="34" charset="0"/>
              </a:rPr>
              <a:t>predyktory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. Zobacz </a:t>
            </a:r>
            <a:r>
              <a:rPr lang="en-US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2"/>
              </a:rPr>
              <a:t>Select Data and Validation for Regression Problem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Na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Regression Learner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tab, 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w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Model Type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kliknij strzałkę, aby rozwinąć listę modeli regresji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l-PL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Wybierz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All Quick-To-Train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534FB8-3172-4CCE-A672-32B77A26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95" y="4753626"/>
            <a:ext cx="510852" cy="5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18CFE2E-C746-41F1-9BC4-869611E02B27}"/>
              </a:ext>
            </a:extLst>
          </p:cNvPr>
          <p:cNvSpPr txBox="1"/>
          <p:nvPr/>
        </p:nvSpPr>
        <p:spPr>
          <a:xfrm>
            <a:off x="2820202" y="4917558"/>
            <a:ext cx="9275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Ta opcja trenuje wszystkie ustawienia wstępne modelu, które są do dopasowania.
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621A95-1A94-4BFE-B07B-C15EBC14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77" y="5480125"/>
            <a:ext cx="4991552" cy="11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60A81AD-65A8-4638-8E5C-493F1C782B70}"/>
              </a:ext>
            </a:extLst>
          </p:cNvPr>
          <p:cNvSpPr txBox="1"/>
          <p:nvPr/>
        </p:nvSpPr>
        <p:spPr>
          <a:xfrm>
            <a:off x="8378501" y="5729918"/>
            <a:ext cx="1532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Kliknij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Train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3B6A3EE-DA93-4397-877E-A63D5933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96" y="5480125"/>
            <a:ext cx="4000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13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F5C2EF6-1627-428A-99D9-677E539616FF}"/>
              </a:ext>
            </a:extLst>
          </p:cNvPr>
          <p:cNvSpPr txBox="1"/>
          <p:nvPr/>
        </p:nvSpPr>
        <p:spPr>
          <a:xfrm>
            <a:off x="326572" y="280118"/>
            <a:ext cx="1134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Na </a:t>
            </a:r>
            <a:r>
              <a:rPr lang="pl-PL" b="1" i="1" dirty="0" err="1">
                <a:solidFill>
                  <a:srgbClr val="404040"/>
                </a:solidFill>
                <a:latin typeface="Arial" panose="020B0604020202020204" pitchFamily="34" charset="0"/>
              </a:rPr>
              <a:t>History</a:t>
            </a:r>
            <a:r>
              <a:rPr lang="pl-PL" b="1" i="1" dirty="0">
                <a:solidFill>
                  <a:srgbClr val="404040"/>
                </a:solidFill>
                <a:latin typeface="Arial" panose="020B0604020202020204" pitchFamily="34" charset="0"/>
              </a:rPr>
              <a:t> list  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pojawi się wybranie typów modeli. Gdy modele zakończą trening, </a:t>
            </a:r>
            <a:r>
              <a:rPr lang="pl-PL" u="sng" dirty="0">
                <a:solidFill>
                  <a:srgbClr val="404040"/>
                </a:solidFill>
                <a:latin typeface="Arial" panose="020B0604020202020204" pitchFamily="34" charset="0"/>
              </a:rPr>
              <a:t>najlepszy wynik np. 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RMSE 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zostanie wyróżniony w polu.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276169-904D-4092-9C00-75385CCCE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95" y="926449"/>
            <a:ext cx="3486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887F5BA-75B3-435A-8ED0-23CF8EAD9F43}"/>
              </a:ext>
            </a:extLst>
          </p:cNvPr>
          <p:cNvSpPr txBox="1"/>
          <p:nvPr/>
        </p:nvSpPr>
        <p:spPr>
          <a:xfrm>
            <a:off x="772109" y="3429000"/>
            <a:ext cx="112177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Kliknij pozycję modele na </a:t>
            </a:r>
            <a:r>
              <a:rPr lang="pl-PL" b="1" i="1" dirty="0" err="1">
                <a:solidFill>
                  <a:srgbClr val="404040"/>
                </a:solidFill>
                <a:latin typeface="Arial" panose="020B0604020202020204" pitchFamily="34" charset="0"/>
              </a:rPr>
              <a:t>History</a:t>
            </a:r>
            <a:r>
              <a:rPr lang="pl-PL" b="1" i="1" dirty="0">
                <a:solidFill>
                  <a:srgbClr val="404040"/>
                </a:solidFill>
                <a:latin typeface="Arial" panose="020B0604020202020204" pitchFamily="34" charset="0"/>
              </a:rPr>
              <a:t> list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, aby wyświetlić wyniki na wykresach.
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Aby zapoznać się z kolejnymi krokami, zobacz </a:t>
            </a:r>
            <a:r>
              <a:rPr lang="en-US" b="0" i="0" u="sng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3"/>
              </a:rPr>
              <a:t>Manual Regression Model Training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lub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4"/>
              </a:rPr>
              <a:t>Compare and Improve Regression Models</a:t>
            </a:r>
            <a:endParaRPr lang="en-US" b="0" i="0" u="none" strike="noStrike" dirty="0">
              <a:solidFill>
                <a:srgbClr val="005487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 startAt="4"/>
            </a:pP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Aby </a:t>
            </a:r>
            <a:r>
              <a:rPr lang="pl-PL" dirty="0" err="1">
                <a:solidFill>
                  <a:srgbClr val="404040"/>
                </a:solidFill>
                <a:latin typeface="Arial" panose="020B0604020202020204" pitchFamily="34" charset="0"/>
              </a:rPr>
              <a:t>spradzić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 wyniki pozostałych </a:t>
            </a:r>
            <a:r>
              <a:rPr lang="pl-PL" dirty="0" err="1">
                <a:solidFill>
                  <a:srgbClr val="404040"/>
                </a:solidFill>
                <a:latin typeface="Arial" panose="020B0604020202020204" pitchFamily="34" charset="0"/>
              </a:rPr>
              <a:t>dostepnych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 modeli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l-PL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kliknij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All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D33A68-C30E-42EA-9D72-460D55F8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56" y="4668105"/>
            <a:ext cx="476445" cy="47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28B9DAD4-CC1E-4BD6-8554-70178640AFE2}"/>
              </a:ext>
            </a:extLst>
          </p:cNvPr>
          <p:cNvSpPr txBox="1"/>
          <p:nvPr/>
        </p:nvSpPr>
        <p:spPr>
          <a:xfrm>
            <a:off x="8161953" y="4775218"/>
            <a:ext cx="2334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i następnie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Train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D49F823-1709-4898-9120-9E1CCB73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408" y="5258784"/>
            <a:ext cx="5243130" cy="140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150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063DA8E-2B10-4DFE-BE70-B56788E82A6E}"/>
              </a:ext>
            </a:extLst>
          </p:cNvPr>
          <p:cNvSpPr txBox="1"/>
          <p:nvPr/>
        </p:nvSpPr>
        <p:spPr>
          <a:xfrm>
            <a:off x="3179406" y="165232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Manual Regression Model Training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E4CB1DD-807E-4C24-8F1B-C9ADC842B70F}"/>
              </a:ext>
            </a:extLst>
          </p:cNvPr>
          <p:cNvSpPr txBox="1"/>
          <p:nvPr/>
        </p:nvSpPr>
        <p:spPr>
          <a:xfrm>
            <a:off x="496076" y="626897"/>
            <a:ext cx="116959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Aby eksplorować poszczególne typy modeli, można trenować modele pojedynczo lub trenować grupę modeli tego samego typu.</a:t>
            </a:r>
          </a:p>
          <a:p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
Wybierz 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Model </a:t>
            </a:r>
            <a:r>
              <a:rPr lang="pl-PL" b="1" dirty="0" err="1">
                <a:solidFill>
                  <a:srgbClr val="404040"/>
                </a:solidFill>
                <a:latin typeface="Arial" panose="020B0604020202020204" pitchFamily="34" charset="0"/>
              </a:rPr>
              <a:t>Type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. Na karcie </a:t>
            </a:r>
            <a:r>
              <a:rPr lang="pl-PL" b="1" dirty="0" err="1">
                <a:solidFill>
                  <a:srgbClr val="404040"/>
                </a:solidFill>
                <a:latin typeface="Arial" panose="020B0604020202020204" pitchFamily="34" charset="0"/>
              </a:rPr>
              <a:t>Regression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b="1" dirty="0" err="1">
                <a:solidFill>
                  <a:srgbClr val="404040"/>
                </a:solidFill>
                <a:latin typeface="Arial" panose="020B0604020202020204" pitchFamily="34" charset="0"/>
              </a:rPr>
              <a:t>Learner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w sekcji 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Model </a:t>
            </a:r>
            <a:r>
              <a:rPr lang="pl-PL" b="1" dirty="0" err="1">
                <a:solidFill>
                  <a:srgbClr val="404040"/>
                </a:solidFill>
                <a:latin typeface="Arial" panose="020B0604020202020204" pitchFamily="34" charset="0"/>
              </a:rPr>
              <a:t>Type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kliknij typ modelu. Aby wyświetlić wszystkie dostępne opcje modelu, kliknij strzałkę w sekcji 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Model </a:t>
            </a:r>
            <a:r>
              <a:rPr lang="pl-PL" b="1" dirty="0" err="1">
                <a:solidFill>
                  <a:srgbClr val="404040"/>
                </a:solidFill>
                <a:latin typeface="Arial" panose="020B0604020202020204" pitchFamily="34" charset="0"/>
              </a:rPr>
              <a:t>Type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, aby rozwinąć listę modeli regresji. Opcje modelu w galerii są wstępnie ustawionymi punktami początkowymi z różnymi ustawieniami, odpowiednimi dla wielu różnych problemów z regresją.</a:t>
            </a:r>
            <a:r>
              <a:rPr lang="pl-PL" u="sng" dirty="0">
                <a:solidFill>
                  <a:srgbClr val="404040"/>
                </a:solidFill>
                <a:latin typeface="Arial" panose="020B0604020202020204" pitchFamily="34" charset="0"/>
              </a:rPr>
              <a:t>
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Aby przeczytać opisy modeli, przełącz się do widoku szczegółów lub najedź kursorem myszy na przycisk, aby wyświetlić jego etykietkę narzędzia.
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E751F6-81BE-4369-9DE5-8544F569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80" y="3429000"/>
            <a:ext cx="5475249" cy="251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4D4D6B7-E9F7-4CC9-8663-4F1FF011E41C}"/>
              </a:ext>
            </a:extLst>
          </p:cNvPr>
          <p:cNvSpPr txBox="1"/>
          <p:nvPr/>
        </p:nvSpPr>
        <p:spPr>
          <a:xfrm>
            <a:off x="1338379" y="6211669"/>
            <a:ext cx="8264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Aby uzyskać więcej informacji na temat poszczególnych opcji, zobacz </a:t>
            </a:r>
            <a:r>
              <a:rPr lang="en-US" b="0" i="0" u="sng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3"/>
              </a:rPr>
              <a:t>Choose Regression Model Options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21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945B848-1B42-49DE-BF72-553058FBE39E}"/>
              </a:ext>
            </a:extLst>
          </p:cNvPr>
          <p:cNvSpPr txBox="1"/>
          <p:nvPr/>
        </p:nvSpPr>
        <p:spPr>
          <a:xfrm>
            <a:off x="3198068" y="33318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Po wybraniu modelu kliknij przycisk </a:t>
            </a:r>
            <a:r>
              <a:rPr lang="en-US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Train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BA09AB-B5A0-456E-9DAD-60F0AFCB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04" y="208286"/>
            <a:ext cx="458172" cy="70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8EBA5B2-8AC5-493F-9EB2-ACAD0DA9B49D}"/>
              </a:ext>
            </a:extLst>
          </p:cNvPr>
          <p:cNvSpPr txBox="1"/>
          <p:nvPr/>
        </p:nvSpPr>
        <p:spPr>
          <a:xfrm>
            <a:off x="1191986" y="91736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Powtórz, aby zbadać różne modele.
</a:t>
            </a:r>
            <a:endParaRPr lang="en-US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7FA6A48-3169-452F-8092-97E2AD5F5431}"/>
              </a:ext>
            </a:extLst>
          </p:cNvPr>
          <p:cNvSpPr txBox="1"/>
          <p:nvPr/>
        </p:nvSpPr>
        <p:spPr>
          <a:xfrm>
            <a:off x="329681" y="1625187"/>
            <a:ext cx="1153263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1A1A1A"/>
                </a:solidFill>
                <a:latin typeface="Arial" panose="020B0604020202020204" pitchFamily="34" charset="0"/>
              </a:rPr>
              <a:t>Najpierw wybierz drzewa regresji. Jeśli wyszkolone modele nie przewidują reakcji wystarczająco dokładnie, wypróbuj inne modele o większej elastyczności. Aby uniknąć nadmiernego dopasowania, poszukaj mniej elastycznego modelu, który zapewnia wystarczającą dokładność.</a:t>
            </a:r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24EA341-B7D1-4910-91D9-68388C0F29A7}"/>
              </a:ext>
            </a:extLst>
          </p:cNvPr>
          <p:cNvSpPr txBox="1"/>
          <p:nvPr/>
        </p:nvSpPr>
        <p:spPr>
          <a:xfrm>
            <a:off x="774441" y="2904369"/>
            <a:ext cx="110878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Jeśli chcesz wypróbować wszystkie nieodzowne modele tego samego lub różnych typów, wybierz jedną z opcji </a:t>
            </a:r>
            <a:r>
              <a:rPr lang="pl-PL" b="1" dirty="0" err="1">
                <a:solidFill>
                  <a:srgbClr val="404040"/>
                </a:solidFill>
                <a:latin typeface="Arial" panose="020B0604020202020204" pitchFamily="34" charset="0"/>
              </a:rPr>
              <a:t>All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 w galerii.
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Alternatywnie, jeśli chcesz automatycznie dostroić </a:t>
            </a:r>
            <a:r>
              <a:rPr lang="pl-PL" dirty="0" err="1">
                <a:solidFill>
                  <a:srgbClr val="404040"/>
                </a:solidFill>
                <a:latin typeface="Arial" panose="020B0604020202020204" pitchFamily="34" charset="0"/>
              </a:rPr>
              <a:t>hiperparametry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 określonego typu modelu, wybierz odpowiedni 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model </a:t>
            </a:r>
            <a:r>
              <a:rPr lang="pl-PL" b="1" dirty="0" err="1">
                <a:solidFill>
                  <a:srgbClr val="404040"/>
                </a:solidFill>
                <a:latin typeface="Arial" panose="020B0604020202020204" pitchFamily="34" charset="0"/>
              </a:rPr>
              <a:t>Optymalizowalny</a:t>
            </a:r>
            <a:r>
              <a:rPr lang="pl-PL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i </a:t>
            </a:r>
            <a:r>
              <a:rPr lang="pl-PL" u="sng" dirty="0">
                <a:solidFill>
                  <a:srgbClr val="404040"/>
                </a:solidFill>
                <a:latin typeface="Arial" panose="020B0604020202020204" pitchFamily="34" charset="0"/>
              </a:rPr>
              <a:t>wykonaj optymalizację </a:t>
            </a:r>
            <a:r>
              <a:rPr lang="pl-PL" u="sng" dirty="0" err="1">
                <a:solidFill>
                  <a:srgbClr val="404040"/>
                </a:solidFill>
                <a:latin typeface="Arial" panose="020B0604020202020204" pitchFamily="34" charset="0"/>
              </a:rPr>
              <a:t>hiperparametrów</a:t>
            </a:r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. Aby uzyskać więcej informacji, zobacz </a:t>
            </a:r>
            <a:r>
              <a:rPr lang="en-US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3"/>
              </a:rPr>
              <a:t>Hyperparameter Optimization in Regression Learner App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algn="l">
              <a:buFont typeface="+mj-lt"/>
              <a:buAutoNum type="arabicPeriod" startAt="3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r>
              <a:rPr lang="pl-PL" dirty="0">
                <a:solidFill>
                  <a:srgbClr val="404040"/>
                </a:solidFill>
                <a:latin typeface="Arial" panose="020B0604020202020204" pitchFamily="34" charset="0"/>
              </a:rPr>
              <a:t>Aby zapoznać się z kolejnymi krokami, zobacz </a:t>
            </a:r>
            <a:r>
              <a:rPr lang="en-US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4"/>
              </a:rPr>
              <a:t>Compare and Improve Regression Models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80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9105D52-0854-44DA-AF2B-419FF7B404CE}"/>
              </a:ext>
            </a:extLst>
          </p:cNvPr>
          <p:cNvSpPr txBox="1"/>
          <p:nvPr/>
        </p:nvSpPr>
        <p:spPr>
          <a:xfrm>
            <a:off x="3179406" y="211885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Parallel Regression Model Training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BB28017-181B-49DE-B620-7771831D86A8}"/>
              </a:ext>
            </a:extLst>
          </p:cNvPr>
          <p:cNvSpPr txBox="1"/>
          <p:nvPr/>
        </p:nvSpPr>
        <p:spPr>
          <a:xfrm>
            <a:off x="354563" y="751344"/>
            <a:ext cx="116539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Możesz trenować modele równolegle za pomocą </a:t>
            </a:r>
            <a:r>
              <a:rPr lang="pl-PL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Regression</a:t>
            </a:r>
            <a:r>
              <a:rPr lang="pl-PL" sz="1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l-PL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Learner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, jeśli masz </a:t>
            </a:r>
            <a:r>
              <a:rPr lang="pl-PL" sz="1600" b="1" dirty="0" err="1">
                <a:solidFill>
                  <a:srgbClr val="00B0F0"/>
                </a:solidFill>
                <a:latin typeface="Arial" panose="020B0604020202020204" pitchFamily="34" charset="0"/>
              </a:rPr>
              <a:t>Parallel</a:t>
            </a:r>
            <a:r>
              <a:rPr lang="pl-PL" sz="1600" b="1" dirty="0">
                <a:solidFill>
                  <a:srgbClr val="00B0F0"/>
                </a:solidFill>
                <a:latin typeface="Arial" panose="020B0604020202020204" pitchFamily="34" charset="0"/>
              </a:rPr>
              <a:t> Computing </a:t>
            </a:r>
            <a:r>
              <a:rPr lang="pl-PL" sz="1600" b="1" dirty="0" err="1">
                <a:solidFill>
                  <a:srgbClr val="00B0F0"/>
                </a:solidFill>
                <a:latin typeface="Arial" panose="020B0604020202020204" pitchFamily="34" charset="0"/>
              </a:rPr>
              <a:t>Toolbox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. Podczas trenowania modeli aplikacja automatycznie uruchamia równoległą pulę pracowników, chyba że wyłączysz domyślną preferencję równoległą i automatycznie utworzysz (pulę równoległą)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pararell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pool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. Jeśli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pararell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pool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jest już otwarty, aplikacja używa go do treningu. Trening równoległy pozwala trenować wiele modeli jednocześnie i kontynuować pracę.
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Gdy po raz pierwszy klikniesz przycisk Train, zobaczysz okno dialogowe, podczas gdy aplikacja otworzy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pararell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pool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. </a:t>
            </a:r>
            <a:r>
              <a:rPr lang="pl-PL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Pojej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 otwarciu możesz trenować wiele modeli jednocześnie.
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Gdy modele trenują równolegle, wskaźniki postępu są wyświetlane na każdym treningu i modelu w kolejce na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History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List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. Jeśli chcesz, możesz anulować poszczególne modele. Podczas szkolenia można badać wyniki i wykresy z modeli oraz inicjować szkolenie większej liczby modeli.
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Aby sterować treningiem równoległym, przełącz przycisk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Use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Pararell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na pasku narzędzi aplikacji. (Przycisk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Use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Pararell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jest dostępny tylko wtedy, gdy masz 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Parallel Computing Toolbox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7AE1EE-6775-46AF-B061-95099B893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291" y="4201202"/>
            <a:ext cx="975827" cy="10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8D7B258-A647-4E2A-BB01-F9768A37A9F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4562" y="5041970"/>
            <a:ext cx="1165393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Jeśli masz </a:t>
            </a:r>
            <a:r>
              <a:rPr lang="pl-PL" altLang="en-US" sz="1600" dirty="0" err="1">
                <a:solidFill>
                  <a:srgbClr val="0070C0"/>
                </a:solidFill>
                <a:cs typeface="Arial" panose="020B0604020202020204" pitchFamily="34" charset="0"/>
              </a:rPr>
              <a:t>Parallel</a:t>
            </a:r>
            <a:r>
              <a:rPr lang="pl-PL" altLang="en-US" sz="1600" dirty="0">
                <a:solidFill>
                  <a:srgbClr val="0070C0"/>
                </a:solidFill>
                <a:cs typeface="Arial" panose="020B0604020202020204" pitchFamily="34" charset="0"/>
              </a:rPr>
              <a:t> Computing </a:t>
            </a:r>
            <a:r>
              <a:rPr lang="pl-PL" altLang="en-US" sz="1600" dirty="0" err="1">
                <a:solidFill>
                  <a:srgbClr val="0070C0"/>
                </a:solidFill>
                <a:cs typeface="Arial" panose="020B0604020202020204" pitchFamily="34" charset="0"/>
              </a:rPr>
              <a:t>Toolbox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, szkolenie równoległe jest dostępne w </a:t>
            </a:r>
            <a:r>
              <a:rPr lang="pl-PL" alt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Regression</a:t>
            </a:r>
            <a:r>
              <a:rPr lang="pl-PL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pl-PL" alt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Learner</a:t>
            </a:r>
            <a:r>
              <a:rPr lang="pl-PL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i nie musisz ustawiać opcji </a:t>
            </a:r>
            <a:r>
              <a:rPr lang="pl-PL" altLang="en-US" sz="1600" b="1" dirty="0" err="1">
                <a:solidFill>
                  <a:srgbClr val="404040"/>
                </a:solidFill>
                <a:cs typeface="Arial" panose="020B0604020202020204" pitchFamily="34" charset="0"/>
              </a:rPr>
              <a:t>UseParallel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 funkcji </a:t>
            </a:r>
            <a:r>
              <a:rPr lang="pl-PL" alt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statset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. Jeśli wyłączysz preferencję równoległą na </a:t>
            </a:r>
            <a:r>
              <a:rPr lang="pl-PL" altLang="en-US" sz="1600" b="1" dirty="0">
                <a:solidFill>
                  <a:srgbClr val="404040"/>
                </a:solidFill>
                <a:cs typeface="Arial" panose="020B0604020202020204" pitchFamily="34" charset="0"/>
              </a:rPr>
              <a:t>Automatycznie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 utwórz </a:t>
            </a:r>
            <a:r>
              <a:rPr lang="pl-PL" altLang="en-US" sz="1600" b="1" dirty="0" err="1">
                <a:solidFill>
                  <a:srgbClr val="404040"/>
                </a:solidFill>
                <a:cs typeface="Arial" panose="020B0604020202020204" pitchFamily="34" charset="0"/>
              </a:rPr>
              <a:t>pararell</a:t>
            </a:r>
            <a:r>
              <a:rPr lang="pl-PL" altLang="en-US" sz="1600" b="1" dirty="0">
                <a:solidFill>
                  <a:srgbClr val="404040"/>
                </a:solidFill>
                <a:cs typeface="Arial" panose="020B0604020202020204" pitchFamily="34" charset="0"/>
              </a:rPr>
              <a:t> </a:t>
            </a:r>
            <a:r>
              <a:rPr lang="pl-PL" altLang="en-US" sz="1600" b="1" dirty="0" err="1">
                <a:solidFill>
                  <a:srgbClr val="404040"/>
                </a:solidFill>
                <a:cs typeface="Arial" panose="020B0604020202020204" pitchFamily="34" charset="0"/>
              </a:rPr>
              <a:t>pool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, aplikacja nie uruchomi puli bez uprzedniego pytania. 
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443E13E-3681-48D4-AD7C-7ACCA13B36AD}"/>
              </a:ext>
            </a:extLst>
          </p:cNvPr>
          <p:cNvSpPr txBox="1"/>
          <p:nvPr/>
        </p:nvSpPr>
        <p:spPr>
          <a:xfrm>
            <a:off x="399661" y="5895853"/>
            <a:ext cx="1139267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1A1A1A"/>
                </a:solidFill>
                <a:latin typeface="Arial" panose="020B0604020202020204" pitchFamily="34" charset="0"/>
              </a:rPr>
              <a:t>Nie można wykonywać optymalizacji </a:t>
            </a:r>
            <a:r>
              <a:rPr lang="pl-PL" dirty="0" err="1">
                <a:solidFill>
                  <a:srgbClr val="1A1A1A"/>
                </a:solidFill>
                <a:latin typeface="Arial" panose="020B0604020202020204" pitchFamily="34" charset="0"/>
              </a:rPr>
              <a:t>hiperparametrów</a:t>
            </a:r>
            <a:r>
              <a:rPr lang="pl-PL" dirty="0">
                <a:solidFill>
                  <a:srgbClr val="1A1A1A"/>
                </a:solidFill>
                <a:latin typeface="Arial" panose="020B0604020202020204" pitchFamily="34" charset="0"/>
              </a:rPr>
              <a:t> równolegle. Aplikacja wyłącza przycisk </a:t>
            </a:r>
            <a:r>
              <a:rPr lang="pl-PL" b="1" dirty="0" err="1">
                <a:solidFill>
                  <a:srgbClr val="1A1A1A"/>
                </a:solidFill>
                <a:latin typeface="Arial" panose="020B0604020202020204" pitchFamily="34" charset="0"/>
              </a:rPr>
              <a:t>Use</a:t>
            </a:r>
            <a:r>
              <a:rPr lang="pl-PL" b="1" dirty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pl-PL" b="1" dirty="0" err="1">
                <a:solidFill>
                  <a:srgbClr val="1A1A1A"/>
                </a:solidFill>
                <a:latin typeface="Arial" panose="020B0604020202020204" pitchFamily="34" charset="0"/>
              </a:rPr>
              <a:t>Pararell</a:t>
            </a:r>
            <a:r>
              <a:rPr lang="pl-PL" b="1" dirty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pl-PL" dirty="0">
                <a:solidFill>
                  <a:srgbClr val="1A1A1A"/>
                </a:solidFill>
                <a:latin typeface="Arial" panose="020B0604020202020204" pitchFamily="34" charset="0"/>
              </a:rPr>
              <a:t>po wybraniu modelu z możliwością optymalizacji. Jeśli następnie wybierzesz </a:t>
            </a:r>
            <a:r>
              <a:rPr lang="pl-PL" b="1" dirty="0" err="1">
                <a:solidFill>
                  <a:srgbClr val="1A1A1A"/>
                </a:solidFill>
                <a:latin typeface="Arial" panose="020B0604020202020204" pitchFamily="34" charset="0"/>
              </a:rPr>
              <a:t>nonoptimizable</a:t>
            </a:r>
            <a:r>
              <a:rPr lang="pl-PL" b="1" dirty="0">
                <a:solidFill>
                  <a:srgbClr val="1A1A1A"/>
                </a:solidFill>
                <a:latin typeface="Arial" panose="020B0604020202020204" pitchFamily="34" charset="0"/>
              </a:rPr>
              <a:t> model</a:t>
            </a:r>
            <a:r>
              <a:rPr lang="pl-PL" dirty="0">
                <a:solidFill>
                  <a:srgbClr val="1A1A1A"/>
                </a:solidFill>
                <a:latin typeface="Arial" panose="020B0604020202020204" pitchFamily="34" charset="0"/>
              </a:rPr>
              <a:t>, przycisk będzie domyślnie wyłączony.</a:t>
            </a:r>
            <a:r>
              <a:rPr lang="en-US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46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9D8688D-B050-4FFE-9A26-B4CFDDCFDE15}"/>
              </a:ext>
            </a:extLst>
          </p:cNvPr>
          <p:cNvSpPr txBox="1"/>
          <p:nvPr/>
        </p:nvSpPr>
        <p:spPr>
          <a:xfrm>
            <a:off x="2519264" y="351844"/>
            <a:ext cx="7876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45400"/>
                </a:solidFill>
                <a:latin typeface="Arial" panose="020B0604020202020204" pitchFamily="34" charset="0"/>
              </a:rPr>
              <a:t>Porównywanie</a:t>
            </a:r>
            <a:r>
              <a:rPr lang="en-US" sz="2400" b="1" dirty="0">
                <a:solidFill>
                  <a:srgbClr val="C45400"/>
                </a:solidFill>
                <a:latin typeface="Arial" panose="020B0604020202020204" pitchFamily="34" charset="0"/>
              </a:rPr>
              <a:t> i </a:t>
            </a:r>
            <a:r>
              <a:rPr lang="en-US" sz="2400" b="1" dirty="0" err="1">
                <a:solidFill>
                  <a:srgbClr val="C45400"/>
                </a:solidFill>
                <a:latin typeface="Arial" panose="020B0604020202020204" pitchFamily="34" charset="0"/>
              </a:rPr>
              <a:t>ulepszanie</a:t>
            </a:r>
            <a:r>
              <a:rPr lang="en-US" sz="2400" b="1" dirty="0">
                <a:solidFill>
                  <a:srgbClr val="C45400"/>
                </a:solidFill>
                <a:latin typeface="Arial" panose="020B0604020202020204" pitchFamily="34" charset="0"/>
              </a:rPr>
              <a:t> Regression </a:t>
            </a:r>
            <a:r>
              <a:rPr lang="en-US" sz="24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C73D1A9-A2D0-467A-9C89-B1CC23C1A7B0}"/>
              </a:ext>
            </a:extLst>
          </p:cNvPr>
          <p:cNvSpPr txBox="1"/>
          <p:nvPr/>
        </p:nvSpPr>
        <p:spPr>
          <a:xfrm>
            <a:off x="285455" y="823154"/>
            <a:ext cx="114206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Kliknij pozycję modele na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History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list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, aby wyświetlić wyniki na wykresach. Porównaj wydajność modelu, sprawdzając wyniki na wykresach. Sprawdź wynik RMSE zgłoszony na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History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list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dla każdego modelu. Widzieć </a:t>
            </a:r>
            <a:r>
              <a:rPr lang="en-US" sz="1600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2"/>
              </a:rPr>
              <a:t>Assess Model Performance in Regression Learner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Wybierz najlepszy model z </a:t>
            </a:r>
            <a:r>
              <a:rPr lang="pl-PL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History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 list, a następnie spróbuj uwzględnić i wykluczyć różne funkcje modelu. Klikać 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Feature Selection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B559167-74DF-486E-B1A7-5721CF62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974" y="1569778"/>
            <a:ext cx="5334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CE7B8A0-2A72-4024-8A3D-656D1BD30C5B}"/>
              </a:ext>
            </a:extLst>
          </p:cNvPr>
          <p:cNvSpPr txBox="1"/>
          <p:nvPr/>
        </p:nvSpPr>
        <p:spPr>
          <a:xfrm>
            <a:off x="1819469" y="2366636"/>
            <a:ext cx="100774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Wypróbuj wykres odpowiedzi, aby ułatwić identyfikowanie obiektów do usunięcia. Sprawdź, czy możesz ulepszyć model, usuwając funkcje o niskiej mocy predykcyjnej. Określ </a:t>
            </a:r>
            <a:r>
              <a:rPr lang="pl-PL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predyktory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, które mają zostać uwzględnione w modelu, i trenuj nowe modele przy użyciu nowych opcji. Porównaj wyniki wśród modeli w </a:t>
            </a:r>
            <a:r>
              <a:rPr lang="en-US" sz="1600" b="1" i="1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the History list.</a:t>
            </a:r>
          </a:p>
          <a:p>
            <a:pPr algn="l"/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Możesz także spróbować przekształcić obiekty za pomocą PCA, aby zmniejszyć wielowymiarowość
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9BA5019-A03A-48B8-A4D1-21B46D46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257" y="3193460"/>
            <a:ext cx="499867" cy="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D81F439-2785-41F9-839B-25EC36F57DEC}"/>
              </a:ext>
            </a:extLst>
          </p:cNvPr>
          <p:cNvSpPr txBox="1"/>
          <p:nvPr/>
        </p:nvSpPr>
        <p:spPr>
          <a:xfrm>
            <a:off x="3455469" y="3791608"/>
            <a:ext cx="8065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Zobacz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u="sng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5"/>
              </a:rPr>
              <a:t>Feature Selection and Feature Transformation Using Regression Learner App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9661C61-702F-4001-B695-C5A0C093E9D6}"/>
              </a:ext>
            </a:extLst>
          </p:cNvPr>
          <p:cNvSpPr txBox="1"/>
          <p:nvPr/>
        </p:nvSpPr>
        <p:spPr>
          <a:xfrm>
            <a:off x="593660" y="4231695"/>
            <a:ext cx="114607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Ulepsz model, zmieniając ustawienia parametrów modelu w oknie 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Advanced Dialog Box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. Następnie trenuj, korzystając z nowych opcji. Aby dowiedzieć się, jak kontrolować elastyczność modelu, zobacz </a:t>
            </a:r>
            <a:r>
              <a:rPr lang="en-US" sz="1600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6"/>
              </a:rPr>
              <a:t>Choose Regression Model Options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Aby uzyskać informacje na temat automatycznego dostrajania ustawień parametrów modelu, zobacz </a:t>
            </a:r>
            <a:r>
              <a:rPr lang="en-US" sz="1600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7"/>
              </a:rPr>
              <a:t>Hyperparameter Optimization in Regression Learner App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Jeśli wybór zmiennych, PCA lub nowe ustawienia parametrów ulepszają model, spróbuj przeszkolić wszystkie 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ALL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 typy modeli z nowymi ustawieniami. Sprawdź, czy inny typ modelu działa lepiej z nowymi ustawieniami.
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83B7F600-62F2-4A37-BCAD-A04FA904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092" y="5002364"/>
            <a:ext cx="428431" cy="42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5A93614D-4C0D-42D9-97E9-9C045EFF05B0}"/>
              </a:ext>
            </a:extLst>
          </p:cNvPr>
          <p:cNvSpPr txBox="1"/>
          <p:nvPr/>
        </p:nvSpPr>
        <p:spPr>
          <a:xfrm>
            <a:off x="593660" y="5773033"/>
            <a:ext cx="11460714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l-PL" sz="1600" u="sng" dirty="0">
                <a:solidFill>
                  <a:srgbClr val="1A1A1A"/>
                </a:solidFill>
                <a:latin typeface="Arial" panose="020B0604020202020204" pitchFamily="34" charset="0"/>
              </a:rPr>
              <a:t>Aby uniknąć nadmiernego dopasowania, poszukaj mniej elastycznego modelu, który zapewnia wystarczającą dokładność. Na przykład poszukaj prostych modeli, takich jak drzewa regresji, które są szybkie i łatwe do interpretacji. Jeśli Twoje modele nie są wystarczająco dokładne, wypróbuj inne modele o większej elastyczności, takie jak </a:t>
            </a:r>
            <a:r>
              <a:rPr lang="pl-PL" sz="1600" b="1" u="sng" dirty="0">
                <a:solidFill>
                  <a:srgbClr val="1A1A1A"/>
                </a:solidFill>
                <a:latin typeface="Arial" panose="020B0604020202020204" pitchFamily="34" charset="0"/>
              </a:rPr>
              <a:t>ensemble </a:t>
            </a:r>
            <a:r>
              <a:rPr lang="pl-PL" sz="1600" b="1" u="sng" dirty="0" err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  <a:r>
              <a:rPr lang="pl-PL" sz="1600" u="sng" dirty="0">
                <a:solidFill>
                  <a:srgbClr val="1A1A1A"/>
                </a:solidFill>
                <a:latin typeface="Arial" panose="020B0604020202020204" pitchFamily="34" charset="0"/>
              </a:rPr>
              <a:t>. Aby dowiedzieć się więcej o elastyczności modelu, zobacz </a:t>
            </a:r>
            <a:r>
              <a:rPr lang="en-US" sz="1600" b="0" i="0" u="sng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6"/>
              </a:rPr>
              <a:t>Choose Regression Model Options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0879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9CCA1C1-D864-4937-89D3-ACD8334A7F78}"/>
              </a:ext>
            </a:extLst>
          </p:cNvPr>
          <p:cNvSpPr txBox="1"/>
          <p:nvPr/>
        </p:nvSpPr>
        <p:spPr>
          <a:xfrm>
            <a:off x="801688" y="45152"/>
            <a:ext cx="101890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Na tym rysunku przedstawiono aplikację z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History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list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zawierającą różne typy modeli regresji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073895-9566-4C51-A954-CFB04E2A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414484"/>
            <a:ext cx="9947177" cy="644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F4AF4F48-329F-485D-B03D-8AD11CA0631B}"/>
              </a:ext>
            </a:extLst>
          </p:cNvPr>
          <p:cNvCxnSpPr/>
          <p:nvPr/>
        </p:nvCxnSpPr>
        <p:spPr>
          <a:xfrm flipH="1">
            <a:off x="1434164" y="414484"/>
            <a:ext cx="3657600" cy="148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250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0E4FF82-EDFB-4B36-8406-18DAE53D15FD}"/>
              </a:ext>
            </a:extLst>
          </p:cNvPr>
          <p:cNvSpPr txBox="1"/>
          <p:nvPr/>
        </p:nvSpPr>
        <p:spPr>
          <a:xfrm>
            <a:off x="1073019" y="0"/>
            <a:ext cx="103569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>
                <a:solidFill>
                  <a:srgbClr val="C45400"/>
                </a:solidFill>
                <a:latin typeface="Arial" panose="020B0604020202020204" pitchFamily="34" charset="0"/>
              </a:rPr>
              <a:t>Trenuj </a:t>
            </a:r>
            <a:r>
              <a:rPr lang="fr-FR" sz="2800" b="1" dirty="0">
                <a:solidFill>
                  <a:srgbClr val="C45400"/>
                </a:solidFill>
                <a:latin typeface="Arial" panose="020B0604020202020204" pitchFamily="34" charset="0"/>
              </a:rPr>
              <a:t>Modele klasyfikacji </a:t>
            </a:r>
            <a:r>
              <a:rPr lang="pl-PL" sz="2800" b="1" dirty="0">
                <a:solidFill>
                  <a:srgbClr val="C45400"/>
                </a:solidFill>
                <a:latin typeface="Arial" panose="020B0604020202020204" pitchFamily="34" charset="0"/>
              </a:rPr>
              <a:t>w</a:t>
            </a:r>
            <a:r>
              <a:rPr lang="fr-FR" sz="2800" b="1" dirty="0">
                <a:solidFill>
                  <a:srgbClr val="C45400"/>
                </a:solidFill>
                <a:latin typeface="Arial" panose="020B0604020202020204" pitchFamily="34" charset="0"/>
              </a:rPr>
              <a:t> </a:t>
            </a:r>
            <a:r>
              <a:rPr lang="fr-FR" sz="2800" b="1" i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Classification Learner App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823B80-3B43-4E5F-B7EA-7EEE5431E136}"/>
              </a:ext>
            </a:extLst>
          </p:cNvPr>
          <p:cNvSpPr txBox="1"/>
          <p:nvPr/>
        </p:nvSpPr>
        <p:spPr>
          <a:xfrm>
            <a:off x="163629" y="827238"/>
            <a:ext cx="1202837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Możesz użyć </a:t>
            </a:r>
            <a:r>
              <a:rPr lang="pl-PL" sz="1600" b="1" dirty="0" err="1">
                <a:solidFill>
                  <a:srgbClr val="C00000"/>
                </a:solidFill>
              </a:rPr>
              <a:t>Classification</a:t>
            </a:r>
            <a:r>
              <a:rPr lang="pl-PL" sz="1600" b="1" dirty="0">
                <a:solidFill>
                  <a:srgbClr val="C00000"/>
                </a:solidFill>
              </a:rPr>
              <a:t> </a:t>
            </a:r>
            <a:r>
              <a:rPr lang="pl-PL" sz="1600" b="1" dirty="0" err="1">
                <a:solidFill>
                  <a:srgbClr val="C00000"/>
                </a:solidFill>
              </a:rPr>
              <a:t>Learner</a:t>
            </a:r>
            <a:r>
              <a:rPr lang="pl-PL" sz="1600" b="1" dirty="0">
                <a:solidFill>
                  <a:srgbClr val="C00000"/>
                </a:solidFill>
              </a:rPr>
              <a:t> </a:t>
            </a:r>
            <a:r>
              <a:rPr lang="pl-PL" sz="1600" dirty="0"/>
              <a:t>do trenowania modeli tych klasyfikatorów: </a:t>
            </a:r>
            <a:r>
              <a:rPr lang="pl-PL" sz="1600" u="sng" dirty="0"/>
              <a:t>drzew decyzyjnych, analizy dyskryminacyjnej, maszyn wektorów wsparcia, regresji logistycznej, najbliższych sąsiadów, naiwnych Bayesa i klasyfikacji zespołów</a:t>
            </a:r>
            <a:r>
              <a:rPr lang="pl-PL" sz="1600" dirty="0"/>
              <a:t>. Oprócz modeli szkoleniowych można eksplorować dane, wybierać obiekty, określać schematy sprawdzania poprawności i oceniać wyniki. Można wyeksportować model do obszaru roboczego, aby użyć modelu z nowymi danymi lub wygenerować kod MATLAB®, aby dowiedzieć się więcej o klasyfikacji programowej.
</a:t>
            </a:r>
            <a:endParaRPr lang="en-US" sz="1600" dirty="0"/>
          </a:p>
          <a:p>
            <a:r>
              <a:rPr lang="pl-PL" sz="1600" dirty="0"/>
              <a:t>Szkolenie modelu w </a:t>
            </a:r>
            <a:r>
              <a:rPr lang="pl-PL" sz="1600" b="1" dirty="0" err="1">
                <a:solidFill>
                  <a:srgbClr val="C00000"/>
                </a:solidFill>
              </a:rPr>
              <a:t>Classification</a:t>
            </a:r>
            <a:r>
              <a:rPr lang="pl-PL" sz="1600" b="1" dirty="0">
                <a:solidFill>
                  <a:srgbClr val="C00000"/>
                </a:solidFill>
              </a:rPr>
              <a:t> </a:t>
            </a:r>
            <a:r>
              <a:rPr lang="pl-PL" sz="1600" b="1" dirty="0" err="1">
                <a:solidFill>
                  <a:srgbClr val="C00000"/>
                </a:solidFill>
              </a:rPr>
              <a:t>Learner</a:t>
            </a:r>
            <a:r>
              <a:rPr lang="pl-PL" sz="1600" b="1" dirty="0">
                <a:solidFill>
                  <a:srgbClr val="C00000"/>
                </a:solidFill>
              </a:rPr>
              <a:t> </a:t>
            </a:r>
            <a:r>
              <a:rPr lang="pl-PL" sz="1600" dirty="0"/>
              <a:t>składa się z dwóch części:
</a:t>
            </a: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Validated Model</a:t>
            </a:r>
            <a:r>
              <a:rPr lang="en-US" sz="1600" dirty="0"/>
              <a:t>: </a:t>
            </a:r>
            <a:r>
              <a:rPr lang="pl-PL" sz="1600" u="sng" dirty="0"/>
              <a:t>Trenuj model za pomocą schematu sprawdzania poprawności</a:t>
            </a:r>
            <a:r>
              <a:rPr lang="pl-PL" sz="1600" dirty="0"/>
              <a:t>. Domyślnie aplikacja chroni przed nadmiernym dopasowaniem, stosując sprawdzanie poprawności krzyżowej. Alternatywnie możesz wybrać sprawdzanie poprawności </a:t>
            </a:r>
            <a:r>
              <a:rPr lang="pl-PL" sz="1600" dirty="0" err="1"/>
              <a:t>hold</a:t>
            </a:r>
            <a:r>
              <a:rPr lang="pl-PL" sz="1600" dirty="0"/>
              <a:t>-out. Zweryfikowany model jest widoczny w aplikacji.</a:t>
            </a: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Full Model: </a:t>
            </a:r>
            <a:r>
              <a:rPr lang="pl-PL" sz="1600" u="sng" dirty="0"/>
              <a:t>Trenuj model na pełnych danych bez walidacji. </a:t>
            </a:r>
            <a:r>
              <a:rPr lang="pl-PL" sz="1600" dirty="0"/>
              <a:t>Aplikacja trenuje ten model jednocześnie z zatwierdzonym modelem. Jednak model wyszkolony na pełnych danych nie jest widoczny w aplikacji. Po wybraniu klasyfikatora do wyeksportowania do obszaru roboczego </a:t>
            </a:r>
            <a:r>
              <a:rPr lang="pl-PL" sz="1600" b="1" dirty="0" err="1">
                <a:solidFill>
                  <a:srgbClr val="C00000"/>
                </a:solidFill>
              </a:rPr>
              <a:t>Classification</a:t>
            </a:r>
            <a:r>
              <a:rPr lang="pl-PL" sz="1600" b="1" dirty="0">
                <a:solidFill>
                  <a:srgbClr val="C00000"/>
                </a:solidFill>
              </a:rPr>
              <a:t> </a:t>
            </a:r>
            <a:r>
              <a:rPr lang="pl-PL" sz="1600" b="1" dirty="0" err="1">
                <a:solidFill>
                  <a:srgbClr val="C00000"/>
                </a:solidFill>
              </a:rPr>
              <a:t>Learnrer</a:t>
            </a:r>
            <a:r>
              <a:rPr lang="pl-PL" sz="1600" b="1" dirty="0">
                <a:solidFill>
                  <a:srgbClr val="C00000"/>
                </a:solidFill>
              </a:rPr>
              <a:t> </a:t>
            </a:r>
            <a:r>
              <a:rPr lang="pl-PL" sz="1600" dirty="0"/>
              <a:t>eksportuje pełny model.</a:t>
            </a:r>
            <a:r>
              <a:rPr lang="pl-PL" sz="1600" u="sng" dirty="0"/>
              <a:t>
</a:t>
            </a:r>
            <a:endParaRPr lang="en-US" sz="1600" dirty="0"/>
          </a:p>
          <a:p>
            <a:r>
              <a:rPr lang="pl-PL" sz="1600" dirty="0"/>
              <a:t>Aplikacja wyświetla wyniki zweryfikowanego modelu. </a:t>
            </a:r>
            <a:r>
              <a:rPr lang="en-US" sz="1600" b="1" dirty="0">
                <a:solidFill>
                  <a:srgbClr val="0070C0"/>
                </a:solidFill>
              </a:rPr>
              <a:t>Diagnostic measures</a:t>
            </a:r>
            <a:r>
              <a:rPr lang="en-US" sz="1600" dirty="0"/>
              <a:t>, </a:t>
            </a:r>
            <a:r>
              <a:rPr lang="pl-PL" sz="1600" dirty="0"/>
              <a:t>, takie jak (</a:t>
            </a:r>
            <a:r>
              <a:rPr lang="pl-PL" sz="1600" dirty="0" err="1"/>
              <a:t>accuracy</a:t>
            </a:r>
            <a:r>
              <a:rPr lang="pl-PL" sz="1600" dirty="0"/>
              <a:t>) dokładność modelu, i wykresy, takie jak wykres punktowy lub wykres macierzy zmieszania, odzwierciedlają zweryfikowane wyniki modelu. Można automatycznie trenować wybrane lub wszystkie klasyfikatory, </a:t>
            </a:r>
            <a:r>
              <a:rPr lang="pl-PL" sz="1600" u="sng" dirty="0"/>
              <a:t>porównywać wyniki sprawdzania poprawności i wybrać najlepszy model, który działa dla danego problemu klasyfikacji</a:t>
            </a:r>
            <a:r>
              <a:rPr lang="pl-PL" sz="1600" dirty="0"/>
              <a:t>. Po wybraniu modelu do wyeksportowania do obszaru roboczego </a:t>
            </a:r>
            <a:r>
              <a:rPr lang="pl-PL" sz="1600" b="1" dirty="0" err="1">
                <a:solidFill>
                  <a:srgbClr val="C00000"/>
                </a:solidFill>
              </a:rPr>
              <a:t>Classification</a:t>
            </a:r>
            <a:r>
              <a:rPr lang="pl-PL" sz="1600" b="1" dirty="0">
                <a:solidFill>
                  <a:srgbClr val="C00000"/>
                </a:solidFill>
              </a:rPr>
              <a:t> </a:t>
            </a:r>
            <a:r>
              <a:rPr lang="pl-PL" sz="1600" b="1" dirty="0" err="1">
                <a:solidFill>
                  <a:srgbClr val="C00000"/>
                </a:solidFill>
              </a:rPr>
              <a:t>Learner</a:t>
            </a:r>
            <a:r>
              <a:rPr lang="pl-PL" sz="1600" b="1" dirty="0">
                <a:solidFill>
                  <a:srgbClr val="C00000"/>
                </a:solidFill>
              </a:rPr>
              <a:t> </a:t>
            </a:r>
            <a:r>
              <a:rPr lang="pl-PL" sz="1600" dirty="0"/>
              <a:t>eksportuje pełny model. 
</a:t>
            </a:r>
          </a:p>
          <a:p>
            <a:r>
              <a:rPr lang="pl-PL" sz="1600" dirty="0"/>
              <a:t>Ponieważ </a:t>
            </a:r>
            <a:r>
              <a:rPr lang="en-US" sz="1600" b="1" dirty="0">
                <a:solidFill>
                  <a:srgbClr val="C00000"/>
                </a:solidFill>
              </a:rPr>
              <a:t>Classification Learner </a:t>
            </a:r>
            <a:r>
              <a:rPr lang="pl-PL" sz="1600" dirty="0"/>
              <a:t>tworzy obiekt modelu pełnego modelu podczas szkolenia, nie występuje opóźnienie podczas eksportowania modelu. </a:t>
            </a:r>
            <a:r>
              <a:rPr lang="pl-PL" sz="1600" u="sng" dirty="0"/>
              <a:t>Wyeksportowanego modelu można używać do przewidywania nowych danych.
</a:t>
            </a:r>
            <a:endParaRPr lang="en-US" sz="1600" u="sng" dirty="0"/>
          </a:p>
          <a:p>
            <a:r>
              <a:rPr lang="pl-PL" sz="1600" dirty="0"/>
              <a:t>Aby rozpocząć szkolenie wybranych typów modeli, zobacz </a:t>
            </a:r>
            <a:r>
              <a:rPr lang="en-US" sz="1600" dirty="0">
                <a:solidFill>
                  <a:srgbClr val="00B0F0"/>
                </a:solidFill>
              </a:rPr>
              <a:t>Automated Classifier Training</a:t>
            </a:r>
            <a:r>
              <a:rPr lang="en-US" sz="1600" dirty="0"/>
              <a:t>. </a:t>
            </a:r>
            <a:r>
              <a:rPr lang="pl-PL" sz="1600" dirty="0"/>
              <a:t>Jeśli wiesz już, jaki typ klasyfikatora chcesz trenować, zobacz 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Manual Classifier Training.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2692A5C-5F14-4A72-A73B-FE8059F54BCC}"/>
              </a:ext>
            </a:extLst>
          </p:cNvPr>
          <p:cNvSpPr txBox="1"/>
          <p:nvPr/>
        </p:nvSpPr>
        <p:spPr>
          <a:xfrm>
            <a:off x="849086" y="457906"/>
            <a:ext cx="11030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https://www.mathworks.com/help/stats/train-classification-models-in-classification-learner-app.html#bu3xete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69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B34D635-8097-E4F8-5000-2256C70FF8DC}"/>
              </a:ext>
            </a:extLst>
          </p:cNvPr>
          <p:cNvSpPr txBox="1"/>
          <p:nvPr/>
        </p:nvSpPr>
        <p:spPr>
          <a:xfrm>
            <a:off x="307818" y="190123"/>
            <a:ext cx="3087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err="1">
                <a:solidFill>
                  <a:srgbClr val="00B0F0"/>
                </a:solidFill>
              </a:rPr>
              <a:t>Classification</a:t>
            </a:r>
            <a:r>
              <a:rPr lang="pl-PL" sz="3600" b="1" dirty="0">
                <a:solidFill>
                  <a:srgbClr val="00B0F0"/>
                </a:solidFill>
              </a:rPr>
              <a:t>  </a:t>
            </a:r>
            <a:r>
              <a:rPr lang="pl-PL" sz="3600" b="1" dirty="0" err="1">
                <a:solidFill>
                  <a:srgbClr val="00B0F0"/>
                </a:solidFill>
              </a:rPr>
              <a:t>Learner</a:t>
            </a:r>
            <a:endParaRPr lang="en-GB" sz="3600" b="1" dirty="0">
              <a:solidFill>
                <a:srgbClr val="00B0F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9B6A81-5A3E-A3B0-5199-56FC6B89CFAC}"/>
              </a:ext>
            </a:extLst>
          </p:cNvPr>
          <p:cNvSpPr txBox="1"/>
          <p:nvPr/>
        </p:nvSpPr>
        <p:spPr>
          <a:xfrm>
            <a:off x="3485584" y="267108"/>
            <a:ext cx="219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</a:rPr>
              <a:t>ZADANIE 3</a:t>
            </a:r>
            <a:endParaRPr lang="en-GB" sz="2800" b="1" dirty="0">
              <a:solidFill>
                <a:srgbClr val="FF0000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C35A535-3165-436A-E263-A93B51E80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0" b="14452"/>
          <a:stretch/>
        </p:blipFill>
        <p:spPr>
          <a:xfrm>
            <a:off x="5307562" y="1200513"/>
            <a:ext cx="3532425" cy="633743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1FFA023-953A-FB80-3508-FBC1A151507E}"/>
              </a:ext>
            </a:extLst>
          </p:cNvPr>
          <p:cNvSpPr txBox="1"/>
          <p:nvPr/>
        </p:nvSpPr>
        <p:spPr>
          <a:xfrm>
            <a:off x="5803271" y="267108"/>
            <a:ext cx="497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Znajdź najlepszy model (z najwyższą </a:t>
            </a:r>
            <a:r>
              <a:rPr lang="pl-PL" dirty="0" err="1">
                <a:solidFill>
                  <a:srgbClr val="00B050"/>
                </a:solidFill>
              </a:rPr>
              <a:t>Accuracy</a:t>
            </a:r>
            <a:r>
              <a:rPr lang="pl-PL" dirty="0">
                <a:solidFill>
                  <a:srgbClr val="00B050"/>
                </a:solidFill>
              </a:rPr>
              <a:t>) dzielący parametry </a:t>
            </a:r>
            <a:r>
              <a:rPr lang="pl-PL" dirty="0" err="1">
                <a:solidFill>
                  <a:srgbClr val="00B050"/>
                </a:solidFill>
              </a:rPr>
              <a:t>fiz-chem-biol</a:t>
            </a:r>
            <a:r>
              <a:rPr lang="pl-PL" dirty="0">
                <a:solidFill>
                  <a:srgbClr val="00B050"/>
                </a:solidFill>
              </a:rPr>
              <a:t> Zalew Wiślany na część </a:t>
            </a:r>
            <a:r>
              <a:rPr lang="pl-PL" dirty="0" err="1">
                <a:solidFill>
                  <a:srgbClr val="00B050"/>
                </a:solidFill>
              </a:rPr>
              <a:t>Eastern</a:t>
            </a:r>
            <a:r>
              <a:rPr lang="pl-PL" dirty="0">
                <a:solidFill>
                  <a:srgbClr val="00B050"/>
                </a:solidFill>
              </a:rPr>
              <a:t> i Western.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9DBA26A-2F89-77E8-A67D-E5237CE2002D}"/>
              </a:ext>
            </a:extLst>
          </p:cNvPr>
          <p:cNvSpPr txBox="1"/>
          <p:nvPr/>
        </p:nvSpPr>
        <p:spPr>
          <a:xfrm>
            <a:off x="2955955" y="1332718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Wstaw bazę danych</a:t>
            </a:r>
            <a:endParaRPr lang="en-GB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B803C43-9C64-4F00-E5EF-F62E1D5872AC}"/>
              </a:ext>
            </a:extLst>
          </p:cNvPr>
          <p:cNvSpPr txBox="1"/>
          <p:nvPr/>
        </p:nvSpPr>
        <p:spPr>
          <a:xfrm>
            <a:off x="9062519" y="1350823"/>
            <a:ext cx="2897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jako „</a:t>
            </a:r>
            <a:r>
              <a:rPr lang="pl-PL" sz="2400" b="1" dirty="0" err="1"/>
              <a:t>Table</a:t>
            </a:r>
            <a:r>
              <a:rPr lang="pl-PL" sz="2400" dirty="0"/>
              <a:t>” do </a:t>
            </a:r>
            <a:r>
              <a:rPr lang="pl-PL" sz="2400" dirty="0" err="1"/>
              <a:t>Workspace</a:t>
            </a:r>
            <a:endParaRPr lang="en-GB" sz="2400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FB87277-6C7E-2EA9-BC1B-5EF70B673CE4}"/>
              </a:ext>
            </a:extLst>
          </p:cNvPr>
          <p:cNvSpPr txBox="1"/>
          <p:nvPr/>
        </p:nvSpPr>
        <p:spPr>
          <a:xfrm>
            <a:off x="1274275" y="2253535"/>
            <a:ext cx="6566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Ustaw jako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„</a:t>
            </a:r>
            <a:r>
              <a:rPr lang="pl-PL" b="1" dirty="0">
                <a:solidFill>
                  <a:prstClr val="black"/>
                </a:solidFill>
                <a:latin typeface="Calibri" panose="020F0502020204030204"/>
              </a:rPr>
              <a:t>B</a:t>
            </a:r>
            <a:r>
              <a:rPr kumimoji="0" 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asin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(klasy: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Eastern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Western) </a:t>
            </a:r>
            <a:endParaRPr lang="en-GB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45086AF-EF15-E937-944B-39DBBEDF10F7}"/>
              </a:ext>
            </a:extLst>
          </p:cNvPr>
          <p:cNvSpPr txBox="1"/>
          <p:nvPr/>
        </p:nvSpPr>
        <p:spPr>
          <a:xfrm>
            <a:off x="2020289" y="3119131"/>
            <a:ext cx="446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Cross </a:t>
            </a:r>
            <a:r>
              <a:rPr lang="pl-PL" dirty="0" err="1"/>
              <a:t>validation</a:t>
            </a:r>
            <a:r>
              <a:rPr lang="pl-PL" dirty="0"/>
              <a:t> – pozostaw domyślną (5 fałd)</a:t>
            </a:r>
            <a:endParaRPr lang="en-GB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0C418DFA-CB8E-1E4B-42A8-14B9DA44085A}"/>
              </a:ext>
            </a:extLst>
          </p:cNvPr>
          <p:cNvSpPr txBox="1"/>
          <p:nvPr/>
        </p:nvSpPr>
        <p:spPr>
          <a:xfrm>
            <a:off x="1171496" y="3824463"/>
            <a:ext cx="413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Przetrenuj po kolei </a:t>
            </a:r>
            <a:r>
              <a:rPr lang="pl-PL" dirty="0" err="1"/>
              <a:t>predyktory</a:t>
            </a:r>
            <a:r>
              <a:rPr lang="pl-PL" dirty="0"/>
              <a:t> dla  zmiennej przewidywanej (</a:t>
            </a:r>
            <a:r>
              <a:rPr lang="pl-PL" dirty="0" err="1"/>
              <a:t>Basin</a:t>
            </a:r>
            <a:r>
              <a:rPr lang="pl-PL" dirty="0"/>
              <a:t>)</a:t>
            </a:r>
            <a:endParaRPr lang="en-GB" dirty="0"/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B201C139-DA3D-31E9-F5C8-9C8BB226A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29" y="4806794"/>
            <a:ext cx="4572000" cy="1247775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1FBC3A1-385A-9716-C538-66CF99D223D0}"/>
              </a:ext>
            </a:extLst>
          </p:cNvPr>
          <p:cNvSpPr txBox="1"/>
          <p:nvPr/>
        </p:nvSpPr>
        <p:spPr>
          <a:xfrm>
            <a:off x="1171496" y="5944561"/>
            <a:ext cx="379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Znajdź model z najmniejszym </a:t>
            </a:r>
            <a:r>
              <a:rPr lang="pl-PL" dirty="0" err="1"/>
              <a:t>Accuracy</a:t>
            </a:r>
            <a:r>
              <a:rPr lang="pl-PL" dirty="0"/>
              <a:t> (i kliknij w niego)</a:t>
            </a:r>
            <a:endParaRPr lang="en-GB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0A8ABA51-43F2-C63F-CA35-FE555D51B2AD}"/>
              </a:ext>
            </a:extLst>
          </p:cNvPr>
          <p:cNvSpPr txBox="1"/>
          <p:nvPr/>
        </p:nvSpPr>
        <p:spPr>
          <a:xfrm>
            <a:off x="6201625" y="4470794"/>
            <a:ext cx="587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Otwórz „</a:t>
            </a:r>
            <a:r>
              <a:rPr lang="pl-PL" dirty="0" err="1"/>
              <a:t>Summary</a:t>
            </a:r>
            <a:r>
              <a:rPr lang="pl-PL" dirty="0"/>
              <a:t>” (wyniki dla próby po walidacji) i wizualizacje:</a:t>
            </a:r>
            <a:endParaRPr lang="en-GB" dirty="0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7D520749-5560-7343-CB7F-B60730BEA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452" y="4914372"/>
            <a:ext cx="2690134" cy="918267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F3289B-9634-0BCB-6B55-076C16B93C26}"/>
              </a:ext>
            </a:extLst>
          </p:cNvPr>
          <p:cNvSpPr txBox="1"/>
          <p:nvPr/>
        </p:nvSpPr>
        <p:spPr>
          <a:xfrm>
            <a:off x="6013765" y="605443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Prześlij do TEAMS „</a:t>
            </a:r>
            <a:r>
              <a:rPr lang="pl-PL" dirty="0" err="1"/>
              <a:t>Summary</a:t>
            </a:r>
            <a:r>
              <a:rPr lang="pl-PL" dirty="0"/>
              <a:t>” i 4 wizualizacje 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FF62E64-9DD3-364A-73E3-5766C0AA5FC6}"/>
              </a:ext>
            </a:extLst>
          </p:cNvPr>
          <p:cNvSpPr txBox="1"/>
          <p:nvPr/>
        </p:nvSpPr>
        <p:spPr>
          <a:xfrm>
            <a:off x="461727" y="1729331"/>
            <a:ext cx="422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u="sng" dirty="0">
                <a:solidFill>
                  <a:srgbClr val="00B050"/>
                </a:solidFill>
              </a:rPr>
              <a:t>W </a:t>
            </a:r>
            <a:r>
              <a:rPr lang="pl-PL" b="1" u="sng" dirty="0" err="1">
                <a:solidFill>
                  <a:srgbClr val="00B050"/>
                </a:solidFill>
              </a:rPr>
              <a:t>Apps</a:t>
            </a:r>
            <a:r>
              <a:rPr lang="pl-PL" b="1" u="sng" dirty="0">
                <a:solidFill>
                  <a:srgbClr val="00B050"/>
                </a:solidFill>
              </a:rPr>
              <a:t> otwórz „</a:t>
            </a:r>
            <a:r>
              <a:rPr lang="pl-PL" b="1" u="sng" dirty="0" err="1">
                <a:solidFill>
                  <a:srgbClr val="00B050"/>
                </a:solidFill>
              </a:rPr>
              <a:t>Classidication</a:t>
            </a:r>
            <a:r>
              <a:rPr lang="pl-PL" b="1" u="sng" dirty="0">
                <a:solidFill>
                  <a:srgbClr val="00B050"/>
                </a:solidFill>
              </a:rPr>
              <a:t> </a:t>
            </a:r>
            <a:r>
              <a:rPr lang="pl-PL" b="1" u="sng" dirty="0" err="1">
                <a:solidFill>
                  <a:srgbClr val="00B050"/>
                </a:solidFill>
              </a:rPr>
              <a:t>Learner</a:t>
            </a:r>
            <a:r>
              <a:rPr lang="pl-PL" b="1" u="sng" dirty="0">
                <a:solidFill>
                  <a:srgbClr val="00B050"/>
                </a:solidFill>
              </a:rPr>
              <a:t>”</a:t>
            </a:r>
            <a:endParaRPr lang="en-GB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1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44D120B-D5BC-4BFC-8C8E-C911E38FC6D3}"/>
              </a:ext>
            </a:extLst>
          </p:cNvPr>
          <p:cNvSpPr txBox="1"/>
          <p:nvPr/>
        </p:nvSpPr>
        <p:spPr>
          <a:xfrm>
            <a:off x="2957610" y="36013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Automated Classifier Training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09D82C0-6B8C-4B26-AE8E-893CFCA44B63}"/>
              </a:ext>
            </a:extLst>
          </p:cNvPr>
          <p:cNvSpPr txBox="1"/>
          <p:nvPr/>
        </p:nvSpPr>
        <p:spPr>
          <a:xfrm>
            <a:off x="277391" y="681533"/>
            <a:ext cx="1145799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Za pomocą narzędzia </a:t>
            </a:r>
            <a:r>
              <a:rPr lang="pl-PL" sz="1600" b="1" dirty="0" err="1">
                <a:solidFill>
                  <a:srgbClr val="C00000"/>
                </a:solidFill>
                <a:latin typeface="Arial" panose="020B0604020202020204" pitchFamily="34" charset="0"/>
              </a:rPr>
              <a:t>Classification</a:t>
            </a:r>
            <a:r>
              <a:rPr lang="pl-PL" sz="16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pl-PL" sz="1600" b="1" dirty="0" err="1">
                <a:solidFill>
                  <a:srgbClr val="C00000"/>
                </a:solidFill>
                <a:latin typeface="Arial" panose="020B0604020202020204" pitchFamily="34" charset="0"/>
              </a:rPr>
              <a:t>Learner</a:t>
            </a:r>
            <a:r>
              <a:rPr lang="pl-PL" sz="16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można automatycznie trenować wybrane różne modele klasyfikacji na podstawie danych.
</a:t>
            </a:r>
            <a:r>
              <a:rPr lang="pl-PL" sz="1600" u="sng" dirty="0">
                <a:solidFill>
                  <a:srgbClr val="404040"/>
                </a:solidFill>
                <a:latin typeface="Arial" panose="020B0604020202020204" pitchFamily="34" charset="0"/>
              </a:rPr>
              <a:t>Załaduj swoje dane w formacie "</a:t>
            </a:r>
            <a:r>
              <a:rPr lang="pl-PL" sz="1600" u="sng" dirty="0" err="1">
                <a:solidFill>
                  <a:srgbClr val="404040"/>
                </a:solidFill>
                <a:latin typeface="Arial" panose="020B0604020202020204" pitchFamily="34" charset="0"/>
              </a:rPr>
              <a:t>Table</a:t>
            </a:r>
            <a:r>
              <a:rPr lang="pl-PL" sz="1600" u="sng" dirty="0">
                <a:solidFill>
                  <a:srgbClr val="404040"/>
                </a:solidFill>
                <a:latin typeface="Arial" panose="020B0604020202020204" pitchFamily="34" charset="0"/>
              </a:rPr>
              <a:t>".</a:t>
            </a:r>
            <a:endParaRPr lang="pl-PL" sz="1600" b="0" i="0" u="sng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Zacznij od automatycznego trenowania wielu modeli jednocześnie. Możesz szybko wypróbować wybrane modele, a następnie interaktywnie odkrywać obiecujące modele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pl-PL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Jeśli wiesz już, jaki typ klasyfikatora chcesz, trenuj poszczególne klasyfikatory. Widzieć </a:t>
            </a:r>
            <a:r>
              <a:rPr lang="en-US" sz="1600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2"/>
              </a:rPr>
              <a:t>Manual Classifier Training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pl-PL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W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Apps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tab,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w grupie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, </a:t>
            </a:r>
            <a:r>
              <a:rPr lang="pl-PL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kliknij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Classification Learner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pl-PL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Kliknij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New Session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i wybierz dane z obszaru roboczego lub z pliku. Określ zmienną zależną i zmienne, które mają być używane jako </a:t>
            </a:r>
            <a:r>
              <a:rPr lang="pl-PL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predyktory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. Widzieć </a:t>
            </a:r>
            <a:r>
              <a:rPr lang="en-US" sz="1600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3"/>
              </a:rPr>
              <a:t>Select Data and Validation for Classification Problem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pl-PL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W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Classification Learner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tab,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w sekcji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Model Type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l-PL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kliknij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All Quick-To-Train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Ta opcja spowoduje wytrenowanie wszystkich ustawień predefiniowanych modelu dostępnych dla zestawu danych, które szybko się zmieszczą.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A1A6F65-4AE6-4D24-9EE3-DA0FEC4C9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061" y="4680777"/>
            <a:ext cx="5962650" cy="112395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C7AC81C-184B-4AA6-B41D-A17A11A0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34" y="5893549"/>
            <a:ext cx="4000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4E49A6D-E659-4078-96E9-1D451DD13E1C}"/>
              </a:ext>
            </a:extLst>
          </p:cNvPr>
          <p:cNvSpPr txBox="1"/>
          <p:nvPr/>
        </p:nvSpPr>
        <p:spPr>
          <a:xfrm>
            <a:off x="923731" y="6111551"/>
            <a:ext cx="7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Kliknij:</a:t>
            </a:r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3F8D753-621E-40D7-B5A1-53DE8362BC91}"/>
              </a:ext>
            </a:extLst>
          </p:cNvPr>
          <p:cNvSpPr txBox="1"/>
          <p:nvPr/>
        </p:nvSpPr>
        <p:spPr>
          <a:xfrm>
            <a:off x="5306786" y="5927899"/>
            <a:ext cx="609755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1A1A1A"/>
                </a:solidFill>
                <a:latin typeface="Arial" panose="020B0604020202020204" pitchFamily="34" charset="0"/>
              </a:rPr>
              <a:t>Aplikacja trenuje modele równolegle, jeśli masz </a:t>
            </a:r>
            <a:r>
              <a:rPr lang="pl-PL" sz="1600" dirty="0" err="1">
                <a:solidFill>
                  <a:srgbClr val="1A1A1A"/>
                </a:solidFill>
                <a:latin typeface="Arial" panose="020B0604020202020204" pitchFamily="34" charset="0"/>
              </a:rPr>
              <a:t>Parallel</a:t>
            </a:r>
            <a:r>
              <a:rPr lang="pl-PL" sz="1600" dirty="0">
                <a:solidFill>
                  <a:srgbClr val="1A1A1A"/>
                </a:solidFill>
                <a:latin typeface="Arial" panose="020B0604020202020204" pitchFamily="34" charset="0"/>
              </a:rPr>
              <a:t> Computing </a:t>
            </a:r>
            <a:r>
              <a:rPr lang="pl-PL" sz="1600" dirty="0" err="1">
                <a:solidFill>
                  <a:srgbClr val="1A1A1A"/>
                </a:solidFill>
                <a:latin typeface="Arial" panose="020B0604020202020204" pitchFamily="34" charset="0"/>
              </a:rPr>
              <a:t>Toolbox</a:t>
            </a:r>
            <a:r>
              <a:rPr lang="pl-PL" sz="1600" dirty="0">
                <a:solidFill>
                  <a:srgbClr val="1A1A1A"/>
                </a:solidFill>
                <a:latin typeface="Arial" panose="020B0604020202020204" pitchFamily="34" charset="0"/>
              </a:rPr>
              <a:t>™. Widzieć </a:t>
            </a:r>
            <a:r>
              <a:rPr lang="en-US" sz="1600" b="0" i="0" u="sng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6"/>
              </a:rPr>
              <a:t>Parallel Classifier Training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24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83D68F14-20B1-6F57-F570-875D68BDE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44"/>
            <a:ext cx="12192000" cy="64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16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77FF148-F9CD-4229-8692-F85D73BB76BA}"/>
              </a:ext>
            </a:extLst>
          </p:cNvPr>
          <p:cNvSpPr txBox="1"/>
          <p:nvPr/>
        </p:nvSpPr>
        <p:spPr>
          <a:xfrm>
            <a:off x="849085" y="168151"/>
            <a:ext cx="10832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Na liście Historia pojawi się wybranie typów modeli. Po zakończeniu treningu najlepszy procentowy wynik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accuracy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score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dokładności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jest wyróżniany w polu.
</a:t>
            </a:r>
            <a:endParaRPr lang="en-US" sz="16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75B9BD-DE9B-4AD1-B8A0-B978F322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70" y="935977"/>
            <a:ext cx="2743200" cy="38290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98A675A-EE3F-4A17-AF9D-0336500F7F7C}"/>
              </a:ext>
            </a:extLst>
          </p:cNvPr>
          <p:cNvSpPr txBox="1"/>
          <p:nvPr/>
        </p:nvSpPr>
        <p:spPr>
          <a:xfrm>
            <a:off x="4597658" y="1062431"/>
            <a:ext cx="6832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Kliknij pozycję modele na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History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list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, aby wyświetlić wyniki na wykresach.
</a:t>
            </a:r>
            <a:endParaRPr lang="en-US" sz="16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AE54266-6087-4304-BBCF-DC575EEB8B5A}"/>
              </a:ext>
            </a:extLst>
          </p:cNvPr>
          <p:cNvSpPr txBox="1"/>
          <p:nvPr/>
        </p:nvSpPr>
        <p:spPr>
          <a:xfrm>
            <a:off x="4597658" y="1644405"/>
            <a:ext cx="7354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Aby wypróbować wszystkie nieoptymalizowane ustawienia </a:t>
            </a:r>
            <a:r>
              <a:rPr lang="pl-PL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predefiniowalne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 modelu klasyfikatora dostępne dla zestawu danych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l-PL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kliknij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i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Train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10B0810-D0B1-49C8-9727-85EEE51F9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657" y="2444384"/>
            <a:ext cx="4705350" cy="135255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60D4341-FBA6-4994-B28D-5FB07A4D7786}"/>
              </a:ext>
            </a:extLst>
          </p:cNvPr>
          <p:cNvSpPr txBox="1"/>
          <p:nvPr/>
        </p:nvSpPr>
        <p:spPr>
          <a:xfrm>
            <a:off x="4476362" y="456726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Aby zapoznać się z kolejnymi krokami, zobacz </a:t>
            </a:r>
            <a:r>
              <a:rPr lang="en-US" sz="1600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4"/>
              </a:rPr>
              <a:t>Manual Classifier Training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1600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5"/>
              </a:rPr>
              <a:t>Compare and Improve Classification Models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0515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5677AAE-86EE-4E7F-B6ED-C4B3AFA0F8BD}"/>
              </a:ext>
            </a:extLst>
          </p:cNvPr>
          <p:cNvSpPr txBox="1"/>
          <p:nvPr/>
        </p:nvSpPr>
        <p:spPr>
          <a:xfrm>
            <a:off x="3244721" y="295861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Manual Classifier Training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FDC67EA-525A-4FB1-95E8-84390AE7669D}"/>
              </a:ext>
            </a:extLst>
          </p:cNvPr>
          <p:cNvSpPr txBox="1"/>
          <p:nvPr/>
        </p:nvSpPr>
        <p:spPr>
          <a:xfrm>
            <a:off x="261256" y="734199"/>
            <a:ext cx="114486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Jeśli chcesz zbadać poszczególne typy modeli lub jeśli wiesz już, jaki typ klasyfikatora chcesz zastosować, możesz trenować </a:t>
            </a:r>
            <a:r>
              <a:rPr lang="pl-PL" sz="1600" u="sng" dirty="0">
                <a:solidFill>
                  <a:srgbClr val="404040"/>
                </a:solidFill>
                <a:latin typeface="Arial" panose="020B0604020202020204" pitchFamily="34" charset="0"/>
              </a:rPr>
              <a:t>klasyfikatory pojedynczo lub trenować grupę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tego samego typu.
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Wybierz klasyfikator. Na karcie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Classifier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Learner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w sekcji 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Model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Type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kliknij typ klasyfikatora. Aby wyświetlić wszystkie dostępne opcje klasyfikatora, kliknij strzałkę po prawej stronie sekcji 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Model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Type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w celu rozwinięcia listy klasyfikatorów. Opcje modelu w galerii 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Model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Type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są wstępnie ustawionymi punktami początkowymi z różnymi ustawieniami, odpowiednimi dla wielu różnych problemów klasyfikacyjnych.
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Aby odczytać opis każdego klasyfikatora, przełącz na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the details view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BE359C0-46E0-4F33-BEF6-2C440EE9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2" y="3276869"/>
            <a:ext cx="4762500" cy="269557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392581B-3AD6-476C-A8F6-BD1B65E8C77A}"/>
              </a:ext>
            </a:extLst>
          </p:cNvPr>
          <p:cNvSpPr txBox="1"/>
          <p:nvPr/>
        </p:nvSpPr>
        <p:spPr>
          <a:xfrm>
            <a:off x="5754655" y="3276869"/>
            <a:ext cx="60975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Aby uzyskać więcej informacji na temat poszczególnych opcji, zobacz </a:t>
            </a:r>
            <a:r>
              <a:rPr lang="en-US" sz="1600" b="0" i="0" u="sng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3"/>
              </a:rPr>
              <a:t>Choose Classifier Options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br>
              <a:rPr lang="en-US" sz="1600" dirty="0"/>
            </a:br>
            <a:endParaRPr lang="en-US" sz="16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D640785-D7B1-4A8A-9CDB-A4F946EA102D}"/>
              </a:ext>
            </a:extLst>
          </p:cNvPr>
          <p:cNvSpPr txBox="1"/>
          <p:nvPr/>
        </p:nvSpPr>
        <p:spPr>
          <a:xfrm>
            <a:off x="5754655" y="4403767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Po wybraniu klasyfikatora kliknij przycisk 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Train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 </a:t>
            </a:r>
            <a:endParaRPr lang="en-US" sz="16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622D663-15CB-4D00-AB4F-0C2EC0F9C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804" y="4225024"/>
            <a:ext cx="400050" cy="69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22CA925-1B56-40B9-B708-22241F6F253B}"/>
              </a:ext>
            </a:extLst>
          </p:cNvPr>
          <p:cNvSpPr txBox="1"/>
          <p:nvPr/>
        </p:nvSpPr>
        <p:spPr>
          <a:xfrm>
            <a:off x="5754655" y="5011437"/>
            <a:ext cx="609755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l-PL" sz="1600" dirty="0">
              <a:solidFill>
                <a:srgbClr val="1A1A1A"/>
              </a:solidFill>
              <a:latin typeface="Arial" panose="020B0604020202020204" pitchFamily="34" charset="0"/>
            </a:endParaRPr>
          </a:p>
          <a:p>
            <a:r>
              <a:rPr lang="pl-PL" sz="1600" dirty="0">
                <a:solidFill>
                  <a:srgbClr val="1A1A1A"/>
                </a:solidFill>
                <a:latin typeface="Arial" panose="020B0604020202020204" pitchFamily="34" charset="0"/>
              </a:rPr>
              <a:t>Jeśli modele nie są wystarczająco </a:t>
            </a:r>
            <a:r>
              <a:rPr lang="pl-PL" sz="1600" b="1" dirty="0">
                <a:solidFill>
                  <a:srgbClr val="1A1A1A"/>
                </a:solidFill>
                <a:latin typeface="Arial" panose="020B0604020202020204" pitchFamily="34" charset="0"/>
              </a:rPr>
              <a:t>dokładne</a:t>
            </a:r>
            <a:r>
              <a:rPr lang="pl-PL" sz="1600" dirty="0">
                <a:solidFill>
                  <a:srgbClr val="1A1A1A"/>
                </a:solidFill>
                <a:latin typeface="Arial" panose="020B0604020202020204" pitchFamily="34" charset="0"/>
              </a:rPr>
              <a:t>, aby przewidzieć reakcję, wypróbuj inne klasyfikatory o większej elastyczności. Aby uniknąć </a:t>
            </a:r>
            <a:r>
              <a:rPr lang="pl-PL" sz="1600" b="1" dirty="0">
                <a:solidFill>
                  <a:srgbClr val="1A1A1A"/>
                </a:solidFill>
                <a:latin typeface="Arial" panose="020B0604020202020204" pitchFamily="34" charset="0"/>
              </a:rPr>
              <a:t>nadmiernego dopasowania</a:t>
            </a:r>
            <a:r>
              <a:rPr lang="pl-PL" sz="1600" dirty="0">
                <a:solidFill>
                  <a:srgbClr val="1A1A1A"/>
                </a:solidFill>
                <a:latin typeface="Arial" panose="020B0604020202020204" pitchFamily="34" charset="0"/>
              </a:rPr>
              <a:t>, poszukaj modelu o niższej elastyczności, który zapewnia wystarczającą </a:t>
            </a:r>
            <a:r>
              <a:rPr lang="pl-PL" sz="1600" b="1" dirty="0">
                <a:solidFill>
                  <a:srgbClr val="1A1A1A"/>
                </a:solidFill>
                <a:latin typeface="Arial" panose="020B0604020202020204" pitchFamily="34" charset="0"/>
              </a:rPr>
              <a:t>dokładność</a:t>
            </a:r>
            <a:r>
              <a:rPr lang="pl-PL" sz="1600" dirty="0">
                <a:solidFill>
                  <a:srgbClr val="1A1A1A"/>
                </a:solidFill>
                <a:latin typeface="Arial" panose="020B0604020202020204" pitchFamily="34" charset="0"/>
              </a:rPr>
              <a:t>.
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02092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0F727BF-E834-496F-A8E9-330E02AB54D3}"/>
              </a:ext>
            </a:extLst>
          </p:cNvPr>
          <p:cNvSpPr txBox="1"/>
          <p:nvPr/>
        </p:nvSpPr>
        <p:spPr>
          <a:xfrm>
            <a:off x="334346" y="158250"/>
            <a:ext cx="115808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Jeśli chcesz wypróbować wszystkie nieodzowne modele tego samego lub różnych typów, wybierz jedną z opcji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All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 w galerii 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Model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Type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.
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Alternatywnie, jeśli chcesz automatycznie dostroić </a:t>
            </a:r>
            <a:r>
              <a:rPr lang="pl-PL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hiperparametry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 określonego typu modelu, wybierz odpowiedni model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Optymalizowalny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 i wykonaj optymalizację </a:t>
            </a:r>
            <a:r>
              <a:rPr lang="pl-PL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hiperparametrów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. Aby uzyskać więcej informacji, zobacz </a:t>
            </a:r>
            <a:r>
              <a:rPr lang="en-US" sz="1600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2"/>
              </a:rPr>
              <a:t>Hyperparameter Optimization in Classification Learner App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5F47430-22BB-4C20-BE86-D66DE3D60938}"/>
              </a:ext>
            </a:extLst>
          </p:cNvPr>
          <p:cNvSpPr txBox="1"/>
          <p:nvPr/>
        </p:nvSpPr>
        <p:spPr>
          <a:xfrm>
            <a:off x="3412672" y="1919387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Parallel Classifier Training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090176F-FA48-46D6-A49A-91F68354C317}"/>
              </a:ext>
            </a:extLst>
          </p:cNvPr>
          <p:cNvSpPr txBox="1"/>
          <p:nvPr/>
        </p:nvSpPr>
        <p:spPr>
          <a:xfrm>
            <a:off x="334346" y="2333685"/>
            <a:ext cx="646611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Możesz trenować modele równolegle za pomocą 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Classification Learner </a:t>
            </a:r>
            <a:r>
              <a:rPr lang="en-US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jeśli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masz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Parallel </a:t>
            </a:r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Computing Toolbox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Podczas trenowania klasyfikatorów aplikacja automatycznie uruchamia równoległą pulę pracowników, chyba że wyłączysz domyślną preferencję równoległą Automatycznie utwórz 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parallel pool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Jeśli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pool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 jest już otwarty, aplikacja używa go do treningu. Szkolenie równoległe pozwala trenować wiele klasyfikatorów jednocześnie i kontynuować pracę.
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Gdy po raz pierwszy klikniesz 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Train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, zobaczysz okno dialogowe, podczas gdy aplikacja otworzy równoległą pulę pracowników. Po otwarciu basenu możesz trenować wielu klasyfikatorów jednocześnie.
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Gdy klasyfikatory trenują równolegle, na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History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list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są wyświetlane wskaźniki postępu na każdym treningu i modelu kolejkowanym, a jeśli chcesz, możesz anulować poszczególne modele. Podczas szkolenia możesz badać wyniki i wykresy z modeli oraz inicjować szkolenie większej liczby klasyfikatorów.
</a:t>
            </a:r>
            <a:endParaRPr lang="en-US" sz="16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E6F1A58-5DBD-4DC4-9037-7CFE57B04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26" y="2381052"/>
            <a:ext cx="2971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84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390599E1-4DEB-4A7E-96EE-1812A9A70938}"/>
              </a:ext>
            </a:extLst>
          </p:cNvPr>
          <p:cNvSpPr txBox="1"/>
          <p:nvPr/>
        </p:nvSpPr>
        <p:spPr>
          <a:xfrm>
            <a:off x="167952" y="189732"/>
            <a:ext cx="107768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Aby sterować treningiem równoległym, przełącz przycisk 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Use Parallel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na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pasku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narzędzi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aplikacji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Use Parallel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przycisk jest dostępny tylko wtedy, gdy masz </a:t>
            </a:r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Parallel Computing Toolbox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b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endParaRPr lang="en-US" sz="16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37219FF-D267-4DBA-AB9D-F42CCB524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560" y="189732"/>
            <a:ext cx="1125117" cy="121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CC4D0DF-2656-49FF-888F-AD785691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94" y="1143840"/>
            <a:ext cx="799633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600" dirty="0" err="1">
                <a:solidFill>
                  <a:srgbClr val="404040"/>
                </a:solidFill>
                <a:cs typeface="Arial" panose="020B0604020202020204" pitchFamily="34" charset="0"/>
              </a:rPr>
              <a:t>Jeśli</a:t>
            </a:r>
            <a:r>
              <a:rPr lang="en-US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404040"/>
                </a:solidFill>
                <a:cs typeface="Arial" panose="020B0604020202020204" pitchFamily="34" charset="0"/>
              </a:rPr>
              <a:t>masz</a:t>
            </a:r>
            <a:r>
              <a:rPr lang="en-US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Parallel Computing Toolbox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, 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wtedy trening równoległy jest dostępny 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Classification Learner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, </a:t>
            </a:r>
            <a:r>
              <a:rPr lang="en-US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i </a:t>
            </a:r>
            <a:r>
              <a:rPr lang="en-US" altLang="en-US" sz="1600" dirty="0" err="1">
                <a:solidFill>
                  <a:srgbClr val="404040"/>
                </a:solidFill>
                <a:cs typeface="Arial" panose="020B0604020202020204" pitchFamily="34" charset="0"/>
              </a:rPr>
              <a:t>nie</a:t>
            </a:r>
            <a:r>
              <a:rPr lang="en-US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404040"/>
                </a:solidFill>
                <a:cs typeface="Arial" panose="020B0604020202020204" pitchFamily="34" charset="0"/>
              </a:rPr>
              <a:t>musisz</a:t>
            </a:r>
            <a:r>
              <a:rPr lang="en-US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404040"/>
                </a:solidFill>
                <a:cs typeface="Arial" panose="020B0604020202020204" pitchFamily="34" charset="0"/>
              </a:rPr>
              <a:t>ustawiać</a:t>
            </a:r>
            <a:r>
              <a:rPr lang="en-US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Use</a:t>
            </a:r>
            <a:r>
              <a:rPr kumimoji="0" lang="pl-PL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Parallel</a:t>
            </a:r>
            <a:r>
              <a:rPr lang="en-US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 </a:t>
            </a:r>
            <a:r>
              <a:rPr lang="en-US" altLang="en-US" sz="1600" dirty="0" err="1">
                <a:solidFill>
                  <a:srgbClr val="404040"/>
                </a:solidFill>
                <a:cs typeface="Arial" panose="020B0604020202020204" pitchFamily="34" charset="0"/>
              </a:rPr>
              <a:t>opcja</a:t>
            </a:r>
            <a:r>
              <a:rPr lang="en-US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statset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en-US" altLang="en-US" sz="1600" dirty="0" err="1">
                <a:solidFill>
                  <a:srgbClr val="404040"/>
                </a:solidFill>
                <a:cs typeface="Arial" panose="020B0604020202020204" pitchFamily="34" charset="0"/>
              </a:rPr>
              <a:t>funkcja</a:t>
            </a:r>
            <a:r>
              <a:rPr lang="en-US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. 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en-US" sz="1600" dirty="0">
              <a:solidFill>
                <a:srgbClr val="404040"/>
              </a:solidFill>
              <a:cs typeface="Arial" panose="020B0604020202020204" pitchFamily="34" charset="0"/>
            </a:endParaRPr>
          </a:p>
          <a:p>
            <a:pPr lvl="0"/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Jeśli wyłączysz preferencję równoległą na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Automatically create a parallel pool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, 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wtedy aplikacja nie uruchomi dla Ciebie puli bez uprzedniego pytania.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45C3116-1984-4713-B66D-2DE9C444F800}"/>
              </a:ext>
            </a:extLst>
          </p:cNvPr>
          <p:cNvSpPr txBox="1"/>
          <p:nvPr/>
        </p:nvSpPr>
        <p:spPr>
          <a:xfrm>
            <a:off x="401605" y="2940288"/>
            <a:ext cx="1043395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1A1A1A"/>
                </a:solidFill>
                <a:latin typeface="Arial" panose="020B0604020202020204" pitchFamily="34" charset="0"/>
              </a:rPr>
              <a:t>Nie można wykonywać optymalizacji </a:t>
            </a:r>
            <a:r>
              <a:rPr lang="pl-PL" sz="1600" dirty="0" err="1">
                <a:solidFill>
                  <a:srgbClr val="1A1A1A"/>
                </a:solidFill>
                <a:latin typeface="Arial" panose="020B0604020202020204" pitchFamily="34" charset="0"/>
              </a:rPr>
              <a:t>hiperparametrów</a:t>
            </a:r>
            <a:r>
              <a:rPr lang="pl-PL" sz="1600" dirty="0">
                <a:solidFill>
                  <a:srgbClr val="1A1A1A"/>
                </a:solidFill>
                <a:latin typeface="Arial" panose="020B0604020202020204" pitchFamily="34" charset="0"/>
              </a:rPr>
              <a:t> równolegle. Aplikacja wyłącza przycisk </a:t>
            </a:r>
            <a:r>
              <a:rPr lang="pl-PL" sz="1600" b="1" dirty="0" err="1">
                <a:solidFill>
                  <a:srgbClr val="1A1A1A"/>
                </a:solidFill>
                <a:latin typeface="Arial" panose="020B0604020202020204" pitchFamily="34" charset="0"/>
              </a:rPr>
              <a:t>Use</a:t>
            </a:r>
            <a:r>
              <a:rPr lang="pl-PL" sz="1600" b="1" dirty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pl-PL" sz="1600" b="1" dirty="0" err="1">
                <a:solidFill>
                  <a:srgbClr val="1A1A1A"/>
                </a:solidFill>
                <a:latin typeface="Arial" panose="020B0604020202020204" pitchFamily="34" charset="0"/>
              </a:rPr>
              <a:t>Pararell</a:t>
            </a:r>
            <a:r>
              <a:rPr lang="pl-PL" sz="1600" b="1" dirty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pl-PL" sz="1600" dirty="0">
                <a:solidFill>
                  <a:srgbClr val="1A1A1A"/>
                </a:solidFill>
                <a:latin typeface="Arial" panose="020B0604020202020204" pitchFamily="34" charset="0"/>
              </a:rPr>
              <a:t>po wybraniu modelu z możliwością optymalizacji. Jeśli następnie wybierzesz model, przycisk będzie domyślnie wyłączony.
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669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0C4E727-7354-450A-AB8A-47600BF4B182}"/>
              </a:ext>
            </a:extLst>
          </p:cNvPr>
          <p:cNvSpPr txBox="1"/>
          <p:nvPr/>
        </p:nvSpPr>
        <p:spPr>
          <a:xfrm>
            <a:off x="2792482" y="117597"/>
            <a:ext cx="7811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45400"/>
                </a:solidFill>
                <a:latin typeface="Arial" panose="020B0604020202020204" pitchFamily="34" charset="0"/>
              </a:rPr>
              <a:t>Porównywanie</a:t>
            </a:r>
            <a:r>
              <a:rPr lang="en-US" sz="2400" b="1" dirty="0">
                <a:solidFill>
                  <a:srgbClr val="C45400"/>
                </a:solidFill>
                <a:latin typeface="Arial" panose="020B0604020202020204" pitchFamily="34" charset="0"/>
              </a:rPr>
              <a:t> i </a:t>
            </a:r>
            <a:r>
              <a:rPr lang="en-US" sz="2400" b="1" dirty="0" err="1">
                <a:solidFill>
                  <a:srgbClr val="C45400"/>
                </a:solidFill>
                <a:latin typeface="Arial" panose="020B0604020202020204" pitchFamily="34" charset="0"/>
              </a:rPr>
              <a:t>ulepszanie</a:t>
            </a:r>
            <a:r>
              <a:rPr lang="en-US" sz="2400" b="1" dirty="0">
                <a:solidFill>
                  <a:srgbClr val="C45400"/>
                </a:solidFill>
                <a:latin typeface="Arial" panose="020B0604020202020204" pitchFamily="34" charset="0"/>
              </a:rPr>
              <a:t> Classification </a:t>
            </a:r>
            <a:r>
              <a:rPr lang="en-US" sz="2400" b="1" dirty="0">
                <a:solidFill>
                  <a:srgbClr val="C45400"/>
                </a:solidFill>
                <a:effectLst/>
                <a:latin typeface="Arial" panose="020B0604020202020204" pitchFamily="34" charset="0"/>
              </a:rPr>
              <a:t>Models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C765A1B-83E8-41D1-926F-8F6915934BFF}"/>
              </a:ext>
            </a:extLst>
          </p:cNvPr>
          <p:cNvSpPr txBox="1"/>
          <p:nvPr/>
        </p:nvSpPr>
        <p:spPr>
          <a:xfrm>
            <a:off x="378229" y="1028114"/>
            <a:ext cx="111730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Kliknij pozycję modele na liście historii, aby wyświetlić wyniki na wykresach. Porównywać </a:t>
            </a:r>
            <a:r>
              <a:rPr lang="en-US" sz="1600" b="1" dirty="0"/>
              <a:t>model performance </a:t>
            </a:r>
            <a:r>
              <a:rPr lang="en-US" sz="1600" dirty="0" err="1"/>
              <a:t>poprzez</a:t>
            </a:r>
            <a:r>
              <a:rPr lang="en-US" sz="1600" dirty="0"/>
              <a:t> </a:t>
            </a:r>
            <a:r>
              <a:rPr lang="en-US" sz="1600" dirty="0" err="1"/>
              <a:t>kontrolę</a:t>
            </a:r>
            <a:r>
              <a:rPr lang="en-US" sz="1600" dirty="0"/>
              <a:t> </a:t>
            </a:r>
            <a:r>
              <a:rPr lang="en-US" sz="1600" dirty="0" err="1"/>
              <a:t>wyników</a:t>
            </a:r>
            <a:r>
              <a:rPr lang="en-US" sz="1600" dirty="0"/>
              <a:t> w </a:t>
            </a:r>
            <a:r>
              <a:rPr lang="en-US" sz="1600" i="1" dirty="0">
                <a:solidFill>
                  <a:srgbClr val="00B050"/>
                </a:solidFill>
              </a:rPr>
              <a:t>the scatter plot </a:t>
            </a:r>
            <a:r>
              <a:rPr lang="pl-PL" sz="1600" dirty="0"/>
              <a:t>i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00B050"/>
                </a:solidFill>
              </a:rPr>
              <a:t>confusion matrix</a:t>
            </a:r>
            <a:r>
              <a:rPr lang="en-US" sz="1600" dirty="0"/>
              <a:t>. </a:t>
            </a:r>
            <a:r>
              <a:rPr lang="pl-PL" sz="1600" dirty="0"/>
              <a:t>Sprawdź </a:t>
            </a:r>
            <a:r>
              <a:rPr lang="pl-PL" sz="1600" b="1" dirty="0"/>
              <a:t>procentową dokładność </a:t>
            </a:r>
            <a:r>
              <a:rPr lang="pl-PL" sz="1600" dirty="0"/>
              <a:t>zgłoszoną na </a:t>
            </a:r>
            <a:r>
              <a:rPr lang="pl-PL" sz="1600" b="1" dirty="0" err="1"/>
              <a:t>History</a:t>
            </a:r>
            <a:r>
              <a:rPr lang="pl-PL" sz="1600" b="1" dirty="0"/>
              <a:t> list </a:t>
            </a:r>
            <a:r>
              <a:rPr lang="pl-PL" sz="1600" dirty="0"/>
              <a:t>dla każdego modelu. Widzieć </a:t>
            </a:r>
            <a:r>
              <a:rPr lang="en-US" sz="1600" dirty="0">
                <a:solidFill>
                  <a:srgbClr val="00B0F0"/>
                </a:solidFill>
              </a:rPr>
              <a:t>Assess Classifier Performance in Classification Learner.</a:t>
            </a:r>
          </a:p>
          <a:p>
            <a:endParaRPr lang="en-US" sz="1600" dirty="0"/>
          </a:p>
          <a:p>
            <a:r>
              <a:rPr lang="pl-PL" sz="1600" dirty="0"/>
              <a:t>Wybierz najlepszy model z listy historii, a następnie spróbuj uwzględnić i wykluczyć różne funkcje w modelu</a:t>
            </a:r>
            <a:r>
              <a:rPr lang="en-US" sz="1600" dirty="0"/>
              <a:t>. </a:t>
            </a:r>
            <a:r>
              <a:rPr lang="pl-PL" sz="1600" dirty="0"/>
              <a:t>Klik</a:t>
            </a:r>
            <a:r>
              <a:rPr lang="en-US" sz="1600" b="1" dirty="0"/>
              <a:t> Feature Selection. </a:t>
            </a:r>
          </a:p>
          <a:p>
            <a:endParaRPr lang="en-US" sz="1600" dirty="0"/>
          </a:p>
          <a:p>
            <a:r>
              <a:rPr lang="pl-PL" sz="1600" u="sng" dirty="0"/>
              <a:t>Wypróbuj wykres współrzędnych równoległych</a:t>
            </a:r>
            <a:r>
              <a:rPr lang="pl-PL" sz="1600" dirty="0"/>
              <a:t>, aby ułatwić identyfikowanie obiektów do usunięcia. Sprawdź, czy możesz ulepszyć model, usuwając funkcje o niskiej mocy predykcyjnej. Określ </a:t>
            </a:r>
            <a:r>
              <a:rPr lang="pl-PL" sz="1600" dirty="0" err="1"/>
              <a:t>predyktory</a:t>
            </a:r>
            <a:r>
              <a:rPr lang="pl-PL" sz="1600" dirty="0"/>
              <a:t>, które mają zostać uwzględnione w modelu, i trenuj nowe modele przy użyciu nowych opcji. Porównaj wyniki między modelami na liście historii.
</a:t>
            </a:r>
            <a:endParaRPr lang="en-US" sz="1600" dirty="0"/>
          </a:p>
          <a:p>
            <a:r>
              <a:rPr lang="pl-PL" sz="1600" dirty="0"/>
              <a:t>Możesz także spróbować przekształcić obiekty za pomocą PCA, aby zmniejszyć wielowymiarowość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pl-PL" sz="1600" dirty="0"/>
              <a:t>Zobacz</a:t>
            </a:r>
            <a:r>
              <a:rPr lang="en-US" sz="1600" dirty="0"/>
              <a:t> </a:t>
            </a:r>
            <a:r>
              <a:rPr lang="en-US" sz="1600" b="1" dirty="0"/>
              <a:t>Feature Selection </a:t>
            </a:r>
            <a:r>
              <a:rPr lang="pl-PL" sz="1600" b="1" dirty="0"/>
              <a:t>i</a:t>
            </a:r>
            <a:r>
              <a:rPr lang="en-US" sz="1600" dirty="0"/>
              <a:t> </a:t>
            </a:r>
            <a:r>
              <a:rPr lang="en-US" sz="1600" b="1" dirty="0"/>
              <a:t>Feature Transformation </a:t>
            </a:r>
            <a:r>
              <a:rPr lang="pl-PL" sz="1600" b="1" dirty="0"/>
              <a:t>używając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Classification Learner App.</a:t>
            </a:r>
          </a:p>
          <a:p>
            <a:endParaRPr lang="en-US" sz="1600" dirty="0"/>
          </a:p>
          <a:p>
            <a:r>
              <a:rPr lang="pl-PL" sz="1600" dirty="0"/>
              <a:t>Aby jeszcze bardziej ulepszyć model, można spróbować zmienić ustawienia parametrów klasyfikatora w</a:t>
            </a:r>
            <a:r>
              <a:rPr lang="en-US" sz="1600" dirty="0"/>
              <a:t> </a:t>
            </a:r>
            <a:r>
              <a:rPr lang="en-US" sz="1600" b="1" dirty="0"/>
              <a:t>the Advanced dialog box</a:t>
            </a:r>
            <a:r>
              <a:rPr lang="en-US" sz="1600" dirty="0"/>
              <a:t>, </a:t>
            </a:r>
            <a:r>
              <a:rPr lang="pl-PL" sz="1600" dirty="0"/>
              <a:t>a następnie trenuj za pomocą nowych opcji</a:t>
            </a:r>
            <a:r>
              <a:rPr lang="en-US" sz="1600" dirty="0"/>
              <a:t>. </a:t>
            </a:r>
            <a:r>
              <a:rPr lang="pl-PL" sz="1600" dirty="0"/>
              <a:t>Aby dowiedzieć się, jak kontrolować elastyczność modelu, zobacz </a:t>
            </a:r>
            <a:r>
              <a:rPr lang="en-US" sz="1600" b="1" dirty="0"/>
              <a:t>Choose Classifier Options</a:t>
            </a:r>
            <a:r>
              <a:rPr lang="en-US" sz="1600" dirty="0"/>
              <a:t>. </a:t>
            </a:r>
            <a:r>
              <a:rPr lang="pl-PL" sz="1600" dirty="0"/>
              <a:t>Aby uzyskać informacje na temat automatycznego dostrajania ustawień parametrów modelu, zobacz </a:t>
            </a:r>
            <a:r>
              <a:rPr lang="en-US" sz="1600" b="1" dirty="0"/>
              <a:t>Hyperparameter Optimization </a:t>
            </a:r>
            <a:r>
              <a:rPr lang="pl-PL" sz="1600" dirty="0"/>
              <a:t>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Classification Learner App.</a:t>
            </a:r>
          </a:p>
          <a:p>
            <a:endParaRPr lang="en-US" sz="1600" dirty="0"/>
          </a:p>
          <a:p>
            <a:r>
              <a:rPr lang="pl-PL" sz="1600" dirty="0"/>
              <a:t>Dodaj</a:t>
            </a:r>
            <a:r>
              <a:rPr lang="en-US" sz="1600" dirty="0"/>
              <a:t> </a:t>
            </a:r>
            <a:r>
              <a:rPr lang="en-US" sz="1600" b="1" dirty="0"/>
              <a:t>feature selection</a:t>
            </a:r>
            <a:r>
              <a:rPr lang="en-US" sz="1600" dirty="0"/>
              <a:t>, </a:t>
            </a:r>
            <a:r>
              <a:rPr lang="en-US" sz="1600" b="1" dirty="0"/>
              <a:t>PCA</a:t>
            </a:r>
            <a:r>
              <a:rPr lang="en-US" sz="1600" dirty="0"/>
              <a:t>, </a:t>
            </a:r>
            <a:r>
              <a:rPr lang="pl-PL" sz="1600" dirty="0"/>
              <a:t>lub nowe ustawienia parametrów i ulepsz swój </a:t>
            </a:r>
            <a:r>
              <a:rPr lang="pl-PL" sz="1600" dirty="0" err="1"/>
              <a:t>model.Spróbuj</a:t>
            </a:r>
            <a:r>
              <a:rPr lang="pl-PL" sz="1600" dirty="0"/>
              <a:t> trenować </a:t>
            </a:r>
            <a:r>
              <a:rPr lang="pl-PL" sz="1600" b="1" dirty="0" err="1"/>
              <a:t>All</a:t>
            </a:r>
            <a:r>
              <a:rPr lang="pl-PL" sz="1600" b="1" dirty="0"/>
              <a:t> </a:t>
            </a:r>
            <a:r>
              <a:rPr lang="pl-PL" sz="1600" dirty="0"/>
              <a:t>typy modeli z nowymi ustawieniami. Sprawdź, czy inny typ modelu działa lepiej z nowymi ustawieniami.</a:t>
            </a:r>
            <a:endParaRPr lang="en-US" sz="16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6AAB6BD-4BA3-4731-91D3-632EB5E09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253" y="1489609"/>
            <a:ext cx="730898" cy="9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7347842-549D-4556-B549-53C2F1700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773" y="3149568"/>
            <a:ext cx="493309" cy="77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78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0E68A8B-FA44-4640-A0E8-848C38B9DF32}"/>
              </a:ext>
            </a:extLst>
          </p:cNvPr>
          <p:cNvSpPr txBox="1"/>
          <p:nvPr/>
        </p:nvSpPr>
        <p:spPr>
          <a:xfrm>
            <a:off x="117895" y="0"/>
            <a:ext cx="118626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1A1A1A"/>
                </a:solidFill>
                <a:latin typeface="Arial" panose="020B0604020202020204" pitchFamily="34" charset="0"/>
              </a:rPr>
              <a:t>Aby uniknąć nadmiernego dopasowania, </a:t>
            </a:r>
            <a:r>
              <a:rPr lang="pl-PL" sz="1600" dirty="0">
                <a:solidFill>
                  <a:srgbClr val="1A1A1A"/>
                </a:solidFill>
                <a:latin typeface="Arial" panose="020B0604020202020204" pitchFamily="34" charset="0"/>
              </a:rPr>
              <a:t>poszukaj modelu o niższej elastyczności, który zapewnia wystarczającą dokładność. </a:t>
            </a:r>
            <a:r>
              <a:rPr lang="pl-PL" sz="1600" b="1" dirty="0">
                <a:solidFill>
                  <a:srgbClr val="1A1A1A"/>
                </a:solidFill>
                <a:latin typeface="Arial" panose="020B0604020202020204" pitchFamily="34" charset="0"/>
              </a:rPr>
              <a:t>
</a:t>
            </a:r>
            <a:endParaRPr lang="pl-PL" sz="1600" dirty="0">
              <a:solidFill>
                <a:srgbClr val="1A1A1A"/>
              </a:solidFill>
              <a:latin typeface="Arial" panose="020B0604020202020204" pitchFamily="34" charset="0"/>
            </a:endParaRPr>
          </a:p>
          <a:p>
            <a:r>
              <a:rPr lang="pl-PL" sz="1600" dirty="0">
                <a:solidFill>
                  <a:srgbClr val="1A1A1A"/>
                </a:solidFill>
                <a:latin typeface="Arial" panose="020B0604020202020204" pitchFamily="34" charset="0"/>
              </a:rPr>
              <a:t>Na przykład poszukaj prostych modeli, takich jak drzewa decyzyjne i dyskryminacja, które są szybkie i łatwe do interpretacji. Jeśli modele nie są wystarczająco dokładne, aby przewidzieć reakcję, wybierz inne klasyfikatory o większej elastyczności, takie jak </a:t>
            </a:r>
            <a:r>
              <a:rPr lang="pl-PL" sz="1600" b="1" dirty="0">
                <a:solidFill>
                  <a:srgbClr val="1A1A1A"/>
                </a:solidFill>
                <a:latin typeface="Arial" panose="020B0604020202020204" pitchFamily="34" charset="0"/>
              </a:rPr>
              <a:t>ensemble </a:t>
            </a:r>
            <a:r>
              <a:rPr lang="pl-PL" sz="1600" b="1" dirty="0" err="1">
                <a:solidFill>
                  <a:srgbClr val="1A1A1A"/>
                </a:solidFill>
                <a:latin typeface="Arial" panose="020B0604020202020204" pitchFamily="34" charset="0"/>
              </a:rPr>
              <a:t>models</a:t>
            </a:r>
            <a:r>
              <a:rPr lang="pl-PL" sz="1600" dirty="0">
                <a:solidFill>
                  <a:srgbClr val="1A1A1A"/>
                </a:solidFill>
                <a:latin typeface="Arial" panose="020B0604020202020204" pitchFamily="34" charset="0"/>
              </a:rPr>
              <a:t>. Aby dowiedzieć się więcej o elastyczności modelu, zobacz </a:t>
            </a:r>
            <a:r>
              <a:rPr lang="en-US" sz="1600" b="0" i="0" u="none" strike="noStrike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2"/>
              </a:rPr>
              <a:t>Choose Classifier Options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E540F50-BF32-4074-947D-4C49E948CCFA}"/>
              </a:ext>
            </a:extLst>
          </p:cNvPr>
          <p:cNvSpPr txBox="1"/>
          <p:nvPr/>
        </p:nvSpPr>
        <p:spPr>
          <a:xfrm>
            <a:off x="438538" y="1472728"/>
            <a:ext cx="22332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Na rysunku przedstawiono aplikację z </a:t>
            </a:r>
            <a:r>
              <a:rPr lang="pl-PL" sz="1600" b="1" dirty="0" err="1">
                <a:solidFill>
                  <a:srgbClr val="404040"/>
                </a:solidFill>
                <a:latin typeface="Arial" panose="020B0604020202020204" pitchFamily="34" charset="0"/>
              </a:rPr>
              <a:t>History</a:t>
            </a:r>
            <a:r>
              <a:rPr lang="pl-PL" sz="1600" b="1" dirty="0">
                <a:solidFill>
                  <a:srgbClr val="404040"/>
                </a:solidFill>
                <a:latin typeface="Arial" panose="020B0604020202020204" pitchFamily="34" charset="0"/>
              </a:rPr>
              <a:t> list </a:t>
            </a:r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zawierającą różne typy klasyfikatorów.
</a:t>
            </a:r>
            <a:endParaRPr lang="en-US" sz="16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A481EF3-F315-43A1-98BC-1D424E8F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078" y="1566589"/>
            <a:ext cx="9225027" cy="5291411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3C80A55-A5C7-4DE8-8C23-F741FC71210C}"/>
              </a:ext>
            </a:extLst>
          </p:cNvPr>
          <p:cNvSpPr txBox="1"/>
          <p:nvPr/>
        </p:nvSpPr>
        <p:spPr>
          <a:xfrm>
            <a:off x="0" y="2945456"/>
            <a:ext cx="23233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Aby zapoznać się z przykładem krok po kroku porównującym różne klasyfikatory, zobacz </a:t>
            </a:r>
            <a:r>
              <a:rPr lang="en-US" dirty="0">
                <a:solidFill>
                  <a:srgbClr val="00B0F0"/>
                </a:solidFill>
              </a:rPr>
              <a:t>Train Decision Trees </a:t>
            </a:r>
            <a:r>
              <a:rPr lang="en-US" dirty="0"/>
              <a:t>U</a:t>
            </a:r>
            <a:r>
              <a:rPr lang="pl-PL" dirty="0"/>
              <a:t>żyj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Classification Learner App.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24B703B-0987-4886-ADFE-74C1285EE748}"/>
              </a:ext>
            </a:extLst>
          </p:cNvPr>
          <p:cNvSpPr txBox="1"/>
          <p:nvPr/>
        </p:nvSpPr>
        <p:spPr>
          <a:xfrm>
            <a:off x="0" y="5534561"/>
            <a:ext cx="25006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404040"/>
                </a:solidFill>
                <a:latin typeface="Arial" panose="020B0604020202020204" pitchFamily="34" charset="0"/>
              </a:rPr>
              <a:t>Aby zapoznać się z kolejnymi krokami, zobacz </a:t>
            </a:r>
            <a:r>
              <a:rPr lang="en-US" sz="1600" b="0" i="0" u="sng" dirty="0">
                <a:solidFill>
                  <a:srgbClr val="005487"/>
                </a:solidFill>
                <a:effectLst/>
                <a:latin typeface="Arial" panose="020B0604020202020204" pitchFamily="34" charset="0"/>
                <a:hlinkClick r:id="rId4"/>
              </a:rPr>
              <a:t>Export Classification Model to Predict New Data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907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04EF5D1-1DDC-4CEF-ADE9-8FDF8043C087}"/>
              </a:ext>
            </a:extLst>
          </p:cNvPr>
          <p:cNvSpPr txBox="1"/>
          <p:nvPr/>
        </p:nvSpPr>
        <p:spPr>
          <a:xfrm>
            <a:off x="2553866" y="90588"/>
            <a:ext cx="78317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Dopasuj dane do płytkiej sieci neuronowej
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9C72B3-A821-4E0B-8F15-818D421F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6" y="1508701"/>
            <a:ext cx="11308703" cy="486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Neural networks 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są dobre w dopasowywaniu funkcji. W rzeczywistości istnieją dowody na to, że dość prosta sieć neuronowa może pasować do każdej praktycznej funkcji.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pl-PL" altLang="en-US" sz="1600" i="1" dirty="0">
                <a:solidFill>
                  <a:srgbClr val="404040"/>
                </a:solidFill>
                <a:cs typeface="Arial" panose="020B0604020202020204" pitchFamily="34" charset="0"/>
              </a:rPr>
              <a:t>Załóżmy na przykład, że masz dane z kliniki zdrowia. Chcesz zaprojektować sieć, która może przewidzieć procent tkanki tłuszczowej osoby, biorąc pod uwagę 13 pomiarów anatomicznych. Masz w sumie 252 przykładowe osoby, dla których masz te 13 pozycji danych i związane z nimi procenty tkanki tłuszczowej.
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Możesz rozwiązać ten problem na dwa sposoby:
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>
              <a:buFontTx/>
              <a:buChar char="•"/>
            </a:pP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Użyj graficznego interfejsu użytkownika, </a:t>
            </a:r>
            <a:r>
              <a:rPr lang="pl-PL" alt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nftool</a:t>
            </a:r>
            <a:r>
              <a:rPr lang="pl-PL" alt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,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 zgodnie z opisem 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5487"/>
                </a:solidFill>
                <a:effectLst/>
                <a:cs typeface="Arial" panose="020B0604020202020204" pitchFamily="34" charset="0"/>
                <a:hlinkClick r:id="rId2"/>
              </a:rPr>
              <a:t>Using the Neural Network Fitting 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cs typeface="Arial" panose="020B0604020202020204" pitchFamily="34" charset="0"/>
            </a:endParaRPr>
          </a:p>
          <a:p>
            <a:pPr lvl="0">
              <a:buFontTx/>
              <a:buChar char="•"/>
            </a:pP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Korzystanie z funkcji wiersza polecenia (</a:t>
            </a:r>
            <a:r>
              <a:rPr lang="pl-PL" altLang="en-US" sz="1600" dirty="0" err="1">
                <a:solidFill>
                  <a:srgbClr val="404040"/>
                </a:solidFill>
                <a:cs typeface="Arial" panose="020B0604020202020204" pitchFamily="34" charset="0"/>
              </a:rPr>
              <a:t>command-line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 </a:t>
            </a:r>
            <a:r>
              <a:rPr lang="pl-PL" altLang="en-US" sz="1600" dirty="0" err="1">
                <a:solidFill>
                  <a:srgbClr val="404040"/>
                </a:solidFill>
                <a:cs typeface="Arial" panose="020B0604020202020204" pitchFamily="34" charset="0"/>
              </a:rPr>
              <a:t>functions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) zgodnie z opisem w sekcji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5487"/>
                </a:solidFill>
                <a:effectLst/>
                <a:cs typeface="Arial" panose="020B0604020202020204" pitchFamily="34" charset="0"/>
                <a:hlinkClick r:id="rId3"/>
              </a:rPr>
              <a:t>Using Command-Line Functions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cs typeface="Arial" panose="020B0604020202020204" pitchFamily="34" charset="0"/>
            </a:endParaRPr>
          </a:p>
          <a:p>
            <a:pPr lvl="0"/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Na ogół najlepiej jest zacząć od </a:t>
            </a:r>
            <a:r>
              <a:rPr lang="pl-PL" altLang="en-US" sz="1600" b="1" dirty="0">
                <a:solidFill>
                  <a:srgbClr val="404040"/>
                </a:solidFill>
                <a:cs typeface="Arial" panose="020B0604020202020204" pitchFamily="34" charset="0"/>
              </a:rPr>
              <a:t>GUI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, a następnie użyć </a:t>
            </a:r>
            <a:r>
              <a:rPr lang="pl-PL" altLang="en-US" sz="1600" b="1" dirty="0">
                <a:solidFill>
                  <a:srgbClr val="404040"/>
                </a:solidFill>
                <a:cs typeface="Arial" panose="020B0604020202020204" pitchFamily="34" charset="0"/>
              </a:rPr>
              <a:t>GUI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 do automatycznego generowania skryptów wiersza polecenia. Przed użyciem którejkolwiek z tych metod należy najpierw zdefiniować problem, wybierając zestaw danych. Każdy </a:t>
            </a:r>
            <a:r>
              <a:rPr lang="pl-PL" altLang="en-US" sz="1600" b="1" dirty="0">
                <a:solidFill>
                  <a:srgbClr val="404040"/>
                </a:solidFill>
                <a:cs typeface="Arial" panose="020B0604020202020204" pitchFamily="34" charset="0"/>
              </a:rPr>
              <a:t>GUI czyli  graficzny interfejs użytkownika ma dostęp do wielu przykładowych zestawów danych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, których można użyć do eksperymentowania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pl-PL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zobacz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5487"/>
                </a:solidFill>
                <a:effectLst/>
                <a:cs typeface="Arial" panose="020B0604020202020204" pitchFamily="34" charset="0"/>
                <a:hlinkClick r:id="rId4"/>
              </a:rPr>
              <a:t>Sample Data Sets for Shallow Neural Networks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). </a:t>
            </a:r>
            <a:r>
              <a:rPr lang="pl-PL" altLang="en-US" sz="1600" dirty="0">
                <a:solidFill>
                  <a:srgbClr val="404040"/>
                </a:solidFill>
                <a:cs typeface="Arial" panose="020B0604020202020204" pitchFamily="34" charset="0"/>
              </a:rPr>
              <a:t>Jeśli masz konkretny problem, który chcesz rozwiązać, możesz załadować własne dane do obszaru roboczego. W następnej sekcji opisano format danych.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E35089-A32C-4B9F-AA9A-9B88A0A84FF3}"/>
              </a:ext>
            </a:extLst>
          </p:cNvPr>
          <p:cNvSpPr txBox="1"/>
          <p:nvPr/>
        </p:nvSpPr>
        <p:spPr>
          <a:xfrm>
            <a:off x="1957097" y="815032"/>
            <a:ext cx="8791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https://www.mathworks.com/help/deeplearning/gs/fit-data-with-a-neural-network.html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7DDEBBF-CF88-4000-8A3D-F7719B9934C2}"/>
              </a:ext>
            </a:extLst>
          </p:cNvPr>
          <p:cNvSpPr txBox="1"/>
          <p:nvPr/>
        </p:nvSpPr>
        <p:spPr>
          <a:xfrm>
            <a:off x="2890157" y="323852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B0F0"/>
                </a:solidFill>
                <a:latin typeface="Arial" panose="020B0604020202020204" pitchFamily="34" charset="0"/>
              </a:rPr>
              <a:t>Definiowanie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Arial" panose="020B0604020202020204" pitchFamily="34" charset="0"/>
              </a:rPr>
              <a:t>problemu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</a:rPr>
              <a:t>
</a:t>
            </a:r>
            <a:endParaRPr lang="en-US" sz="2000" b="1" dirty="0"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2D8222-4A2F-447E-99BF-A0046367E398}"/>
              </a:ext>
            </a:extLst>
          </p:cNvPr>
          <p:cNvSpPr txBox="1"/>
          <p:nvPr/>
        </p:nvSpPr>
        <p:spPr>
          <a:xfrm>
            <a:off x="503854" y="876707"/>
            <a:ext cx="11560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12121"/>
                </a:solidFill>
                <a:latin typeface="Roboto" panose="02000000000000000000" pitchFamily="2" charset="0"/>
              </a:rPr>
              <a:t>Aby zdefiniować problem dopasowania (</a:t>
            </a:r>
            <a:r>
              <a:rPr lang="pl-PL" b="1" dirty="0">
                <a:latin typeface="Roboto" panose="02000000000000000000" pitchFamily="2" charset="0"/>
              </a:rPr>
              <a:t>modelu sieci neuronowej</a:t>
            </a:r>
            <a:r>
              <a:rPr lang="pl-PL" dirty="0">
                <a:solidFill>
                  <a:srgbClr val="212121"/>
                </a:solidFill>
                <a:latin typeface="Roboto" panose="02000000000000000000" pitchFamily="2" charset="0"/>
              </a:rPr>
              <a:t>) dla </a:t>
            </a:r>
            <a:r>
              <a:rPr lang="pl-PL" dirty="0" err="1">
                <a:solidFill>
                  <a:srgbClr val="212121"/>
                </a:solidFill>
                <a:latin typeface="Roboto" panose="02000000000000000000" pitchFamily="2" charset="0"/>
              </a:rPr>
              <a:t>toolbox</a:t>
            </a:r>
            <a:r>
              <a:rPr lang="pl-PL" dirty="0">
                <a:solidFill>
                  <a:srgbClr val="212121"/>
                </a:solidFill>
                <a:latin typeface="Roboto" panose="02000000000000000000" pitchFamily="2" charset="0"/>
              </a:rPr>
              <a:t>, rozmieść zestaw wektorów wejściowych (</a:t>
            </a:r>
            <a:r>
              <a:rPr lang="pl-PL" b="1" dirty="0" err="1">
                <a:solidFill>
                  <a:srgbClr val="212121"/>
                </a:solidFill>
                <a:latin typeface="Roboto" panose="02000000000000000000" pitchFamily="2" charset="0"/>
              </a:rPr>
              <a:t>predyktorów</a:t>
            </a:r>
            <a:r>
              <a:rPr lang="pl-PL" dirty="0">
                <a:solidFill>
                  <a:srgbClr val="212121"/>
                </a:solidFill>
                <a:latin typeface="Roboto" panose="02000000000000000000" pitchFamily="2" charset="0"/>
              </a:rPr>
              <a:t>) jako </a:t>
            </a:r>
            <a:r>
              <a:rPr lang="pl-PL" b="1" dirty="0">
                <a:solidFill>
                  <a:srgbClr val="212121"/>
                </a:solidFill>
                <a:latin typeface="Roboto" panose="02000000000000000000" pitchFamily="2" charset="0"/>
              </a:rPr>
              <a:t>kolumny w macierzy</a:t>
            </a:r>
            <a:r>
              <a:rPr lang="pl-PL" dirty="0">
                <a:solidFill>
                  <a:srgbClr val="212121"/>
                </a:solidFill>
                <a:latin typeface="Roboto" panose="02000000000000000000" pitchFamily="2" charset="0"/>
              </a:rPr>
              <a:t>. Następnie ułóż zestaw odpowiedzi (poprawne wektory wyjściowe dla każdego z wektorów wejściowych) w drugą macierz. 
</a:t>
            </a:r>
            <a:endParaRPr lang="pl-PL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5266E83-A8E5-D0E6-A5B1-4FB4E194E97E}"/>
              </a:ext>
            </a:extLst>
          </p:cNvPr>
          <p:cNvSpPr txBox="1"/>
          <p:nvPr/>
        </p:nvSpPr>
        <p:spPr>
          <a:xfrm>
            <a:off x="368112" y="2151570"/>
            <a:ext cx="70544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  <a:latin typeface="Roboto" panose="02000000000000000000" pitchFamily="2" charset="0"/>
              </a:rPr>
              <a:t>Dopasowywanie danych za pomocą aplikacji </a:t>
            </a:r>
            <a:r>
              <a:rPr lang="pl-PL" sz="3200" b="1" dirty="0">
                <a:solidFill>
                  <a:srgbClr val="C00000"/>
                </a:solidFill>
                <a:latin typeface="Roboto" panose="02000000000000000000" pitchFamily="2" charset="0"/>
              </a:rPr>
              <a:t>Neural Net </a:t>
            </a:r>
            <a:r>
              <a:rPr lang="pl-PL" sz="3200" b="1" dirty="0" err="1">
                <a:solidFill>
                  <a:srgbClr val="C00000"/>
                </a:solidFill>
                <a:latin typeface="Roboto" panose="02000000000000000000" pitchFamily="2" charset="0"/>
              </a:rPr>
              <a:t>Fitting</a:t>
            </a:r>
            <a:r>
              <a:rPr lang="pl-PL" sz="3200" b="1" dirty="0">
                <a:solidFill>
                  <a:srgbClr val="FF0000"/>
                </a:solidFill>
                <a:latin typeface="Roboto" panose="02000000000000000000" pitchFamily="2" charset="0"/>
              </a:rPr>
              <a:t>
</a:t>
            </a:r>
            <a:endParaRPr lang="en-GB" sz="3200" b="1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283EB2D-C104-66D3-80D8-0153AB150582}"/>
              </a:ext>
            </a:extLst>
          </p:cNvPr>
          <p:cNvSpPr txBox="1"/>
          <p:nvPr/>
        </p:nvSpPr>
        <p:spPr>
          <a:xfrm>
            <a:off x="627681" y="3566515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 tym przykładzie pokazano, jak wytrenować </a:t>
            </a:r>
            <a:r>
              <a:rPr lang="pl-PL" b="1" dirty="0"/>
              <a:t>płytką sieć neuronową</a:t>
            </a:r>
            <a:r>
              <a:rPr lang="pl-PL" dirty="0"/>
              <a:t>, aby pasowała do danych za pomocą aplikacji </a:t>
            </a:r>
            <a:r>
              <a:rPr lang="pl-PL" b="1" dirty="0"/>
              <a:t>Neural Net </a:t>
            </a:r>
            <a:r>
              <a:rPr lang="pl-PL" b="1" dirty="0" err="1"/>
              <a:t>Fitting</a:t>
            </a:r>
            <a:r>
              <a:rPr lang="pl-PL" dirty="0"/>
              <a:t>.</a:t>
            </a:r>
          </a:p>
          <a:p>
            <a:r>
              <a:rPr lang="pl-PL" dirty="0"/>
              <a:t>
</a:t>
            </a:r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EA9EC7F-6A9B-8B86-7423-678046D0DF85}"/>
              </a:ext>
            </a:extLst>
          </p:cNvPr>
          <p:cNvSpPr txBox="1"/>
          <p:nvPr/>
        </p:nvSpPr>
        <p:spPr>
          <a:xfrm>
            <a:off x="2200650" y="4929355"/>
            <a:ext cx="2951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FF0000"/>
                </a:solidFill>
              </a:rPr>
              <a:t>Otwórz MATLAB</a:t>
            </a:r>
            <a:endParaRPr lang="en-GB" sz="4000" dirty="0">
              <a:solidFill>
                <a:srgbClr val="FF0000"/>
              </a:solidFill>
            </a:endParaRPr>
          </a:p>
        </p:txBody>
      </p:sp>
      <p:pic>
        <p:nvPicPr>
          <p:cNvPr id="13" name="Obraz 12" descr="Obraz zawierający linia, diagram, krąg, zrzut ekranu&#10;&#10;Opis wygenerowany automatycznie">
            <a:extLst>
              <a:ext uri="{FF2B5EF4-FFF2-40B4-BE49-F238E27FC236}">
                <a16:creationId xmlns:a16="http://schemas.microsoft.com/office/drawing/2014/main" id="{C20A0862-1001-8C8D-CFA0-42096C70B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3" y="2077036"/>
            <a:ext cx="4542713" cy="3997987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1897D0A-C5B5-5BA8-D8F1-B722FF06232C}"/>
              </a:ext>
            </a:extLst>
          </p:cNvPr>
          <p:cNvSpPr txBox="1"/>
          <p:nvPr/>
        </p:nvSpPr>
        <p:spPr>
          <a:xfrm>
            <a:off x="7912388" y="6206050"/>
            <a:ext cx="5635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i="1" dirty="0"/>
              <a:t>Źródło: </a:t>
            </a:r>
            <a:r>
              <a:rPr lang="pl-PL" sz="1400" i="1" dirty="0">
                <a:hlinkClick r:id="rId3"/>
              </a:rPr>
              <a:t>https://mriquestions.com/shallow-networks.html</a:t>
            </a:r>
            <a:endParaRPr lang="pl-PL" sz="1400" i="1" dirty="0"/>
          </a:p>
          <a:p>
            <a:endParaRPr lang="pl-PL" sz="1400" i="1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C782587-65C3-B7D2-5992-DD58E012E7C5}"/>
              </a:ext>
            </a:extLst>
          </p:cNvPr>
          <p:cNvSpPr txBox="1"/>
          <p:nvPr/>
        </p:nvSpPr>
        <p:spPr>
          <a:xfrm>
            <a:off x="7145433" y="5237131"/>
            <a:ext cx="143032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Warstwa </a:t>
            </a:r>
          </a:p>
          <a:p>
            <a:r>
              <a:rPr lang="pl-PL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wejściowa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63CBFFFE-4F12-A1F7-2E9F-E1443FBAE603}"/>
              </a:ext>
            </a:extLst>
          </p:cNvPr>
          <p:cNvSpPr txBox="1"/>
          <p:nvPr/>
        </p:nvSpPr>
        <p:spPr>
          <a:xfrm>
            <a:off x="8780683" y="5237131"/>
            <a:ext cx="127221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Warstwa </a:t>
            </a:r>
          </a:p>
          <a:p>
            <a:pPr algn="ctr"/>
            <a:r>
              <a:rPr lang="pl-PL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ukryta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B26E7E3-9ECB-C618-CB60-F37EEAA81AB4}"/>
              </a:ext>
            </a:extLst>
          </p:cNvPr>
          <p:cNvSpPr txBox="1"/>
          <p:nvPr/>
        </p:nvSpPr>
        <p:spPr>
          <a:xfrm>
            <a:off x="10137823" y="5237131"/>
            <a:ext cx="15506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solidFill>
                  <a:srgbClr val="DA52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Warstwa wyjściowa</a:t>
            </a:r>
          </a:p>
        </p:txBody>
      </p:sp>
    </p:spTree>
    <p:extLst>
      <p:ext uri="{BB962C8B-B14F-4D97-AF65-F5344CB8AC3E}">
        <p14:creationId xmlns:p14="http://schemas.microsoft.com/office/powerpoint/2010/main" val="396328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A4D6996-B576-C19F-787E-3EE92D98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883"/>
            <a:ext cx="12192000" cy="561603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82237FA-260D-BB6B-9C45-537C41B6F6D3}"/>
              </a:ext>
            </a:extLst>
          </p:cNvPr>
          <p:cNvSpPr txBox="1"/>
          <p:nvPr/>
        </p:nvSpPr>
        <p:spPr>
          <a:xfrm>
            <a:off x="3100811" y="0"/>
            <a:ext cx="385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Przygotuj dane </a:t>
            </a:r>
            <a:r>
              <a:rPr lang="pl-PL" dirty="0"/>
              <a:t>(plik .xls lub </a:t>
            </a:r>
            <a:r>
              <a:rPr lang="pl-PL" dirty="0" err="1"/>
              <a:t>xslx</a:t>
            </a:r>
            <a:r>
              <a:rPr lang="pl-PL" dirty="0"/>
              <a:t>.)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BCDD00-DE62-D275-6149-E9F60D98F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723" y="108532"/>
            <a:ext cx="1220898" cy="10900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4655CFD-7A7F-70F6-0DCD-213CFB2C0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343" y="184666"/>
            <a:ext cx="1828800" cy="101917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DC4622C4-B934-316C-E468-9194DB7CF8DA}"/>
              </a:ext>
            </a:extLst>
          </p:cNvPr>
          <p:cNvSpPr txBox="1"/>
          <p:nvPr/>
        </p:nvSpPr>
        <p:spPr>
          <a:xfrm>
            <a:off x="5776111" y="516048"/>
            <a:ext cx="88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 folderu</a:t>
            </a:r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99B9DC2-320B-C750-2830-BA1AAB4316C1}"/>
              </a:ext>
            </a:extLst>
          </p:cNvPr>
          <p:cNvSpPr txBox="1"/>
          <p:nvPr/>
        </p:nvSpPr>
        <p:spPr>
          <a:xfrm>
            <a:off x="8582685" y="119024"/>
            <a:ext cx="116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Wybierz 1 plik</a:t>
            </a:r>
            <a:endParaRPr lang="en-GB" dirty="0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9568A87A-B45A-6D7C-1005-10D8DD07A335}"/>
              </a:ext>
            </a:extLst>
          </p:cNvPr>
          <p:cNvCxnSpPr>
            <a:cxnSpLocks/>
          </p:cNvCxnSpPr>
          <p:nvPr/>
        </p:nvCxnSpPr>
        <p:spPr>
          <a:xfrm flipH="1">
            <a:off x="2375309" y="887240"/>
            <a:ext cx="6823012" cy="814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1EB8153-1F9D-72E8-297F-F0FA9AA55854}"/>
              </a:ext>
            </a:extLst>
          </p:cNvPr>
          <p:cNvSpPr txBox="1"/>
          <p:nvPr/>
        </p:nvSpPr>
        <p:spPr>
          <a:xfrm>
            <a:off x="2449245" y="870859"/>
            <a:ext cx="246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Importuj </a:t>
            </a:r>
            <a:r>
              <a:rPr lang="pl-PL" dirty="0" err="1"/>
              <a:t>dataset</a:t>
            </a:r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526BE05-93A0-00A0-A9E4-F1A3A69B924B}"/>
              </a:ext>
            </a:extLst>
          </p:cNvPr>
          <p:cNvSpPr txBox="1"/>
          <p:nvPr/>
        </p:nvSpPr>
        <p:spPr>
          <a:xfrm>
            <a:off x="231242" y="-86604"/>
            <a:ext cx="191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ZADANIE 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47A0454-39A6-6DD8-072E-26D935544189}"/>
              </a:ext>
            </a:extLst>
          </p:cNvPr>
          <p:cNvSpPr txBox="1"/>
          <p:nvPr/>
        </p:nvSpPr>
        <p:spPr>
          <a:xfrm>
            <a:off x="53497" y="372878"/>
            <a:ext cx="3946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b="1" dirty="0">
                <a:solidFill>
                  <a:srgbClr val="00B0F0"/>
                </a:solidFill>
              </a:rPr>
              <a:t>Neural Net </a:t>
            </a:r>
            <a:r>
              <a:rPr lang="pl-PL" sz="3600" b="1" dirty="0" err="1">
                <a:solidFill>
                  <a:srgbClr val="00B0F0"/>
                </a:solidFill>
              </a:rPr>
              <a:t>Fitting</a:t>
            </a:r>
            <a:r>
              <a:rPr lang="pl-PL" sz="3600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746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F757FB3-BFFD-A972-13F9-1002C573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52"/>
            <a:ext cx="12192000" cy="5124496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1BE8A3CF-2B09-2569-6FAE-FB7C55413573}"/>
              </a:ext>
            </a:extLst>
          </p:cNvPr>
          <p:cNvCxnSpPr/>
          <p:nvPr/>
        </p:nvCxnSpPr>
        <p:spPr>
          <a:xfrm flipH="1">
            <a:off x="2326741" y="434566"/>
            <a:ext cx="4055952" cy="1149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8FCBF0B8-671B-0FD1-52FE-7798B980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999" y="280657"/>
            <a:ext cx="1714500" cy="48794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612C9A7-3939-7849-5A82-794893386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35" y="3605636"/>
            <a:ext cx="9258300" cy="3105150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97D04E8-72BC-E104-21E0-E33AF094E2D0}"/>
              </a:ext>
            </a:extLst>
          </p:cNvPr>
          <p:cNvCxnSpPr/>
          <p:nvPr/>
        </p:nvCxnSpPr>
        <p:spPr>
          <a:xfrm flipV="1">
            <a:off x="2232999" y="5794218"/>
            <a:ext cx="1297852" cy="50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3D8E736-5C85-1CE0-6326-B22494D9EE04}"/>
              </a:ext>
            </a:extLst>
          </p:cNvPr>
          <p:cNvSpPr txBox="1"/>
          <p:nvPr/>
        </p:nvSpPr>
        <p:spPr>
          <a:xfrm>
            <a:off x="1300493" y="6301212"/>
            <a:ext cx="129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podciągnij</a:t>
            </a:r>
            <a:endParaRPr lang="en-GB" dirty="0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C77FB73D-B466-BDCB-0F8B-BC4053843B0B}"/>
              </a:ext>
            </a:extLst>
          </p:cNvPr>
          <p:cNvCxnSpPr/>
          <p:nvPr/>
        </p:nvCxnSpPr>
        <p:spPr>
          <a:xfrm flipH="1">
            <a:off x="1665838" y="4780230"/>
            <a:ext cx="1865013" cy="143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06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4639671-F837-3595-0B48-03004E34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6" y="0"/>
            <a:ext cx="12192000" cy="3161211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6B41EB1-97ED-2F93-58E7-2B936B3CAA57}"/>
              </a:ext>
            </a:extLst>
          </p:cNvPr>
          <p:cNvSpPr txBox="1"/>
          <p:nvPr/>
        </p:nvSpPr>
        <p:spPr>
          <a:xfrm>
            <a:off x="4852657" y="3244334"/>
            <a:ext cx="5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„Import </a:t>
            </a:r>
            <a:r>
              <a:rPr lang="pl-PL" dirty="0" err="1"/>
              <a:t>selected</a:t>
            </a:r>
            <a:r>
              <a:rPr lang="pl-PL" dirty="0"/>
              <a:t> data </a:t>
            </a:r>
            <a:r>
              <a:rPr lang="pl-PL" dirty="0" err="1"/>
              <a:t>into</a:t>
            </a:r>
            <a:r>
              <a:rPr lang="pl-PL" dirty="0"/>
              <a:t> MATLAB </a:t>
            </a:r>
            <a:r>
              <a:rPr lang="pl-PL" dirty="0" err="1"/>
              <a:t>workspace</a:t>
            </a:r>
            <a:r>
              <a:rPr lang="pl-PL" dirty="0"/>
              <a:t>”</a:t>
            </a:r>
            <a:endParaRPr lang="en-GB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4EACF95-6BC7-1960-91BC-217D73797F3F}"/>
              </a:ext>
            </a:extLst>
          </p:cNvPr>
          <p:cNvSpPr txBox="1"/>
          <p:nvPr/>
        </p:nvSpPr>
        <p:spPr>
          <a:xfrm>
            <a:off x="389299" y="3429000"/>
            <a:ext cx="4170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Wybierz przez zaznaczenie kolumn w tabelce </a:t>
            </a:r>
            <a:r>
              <a:rPr lang="pl-PL" dirty="0" err="1"/>
              <a:t>predyktory</a:t>
            </a:r>
            <a:r>
              <a:rPr lang="pl-PL" dirty="0"/>
              <a:t> (PSU…,,Depth)</a:t>
            </a:r>
          </a:p>
          <a:p>
            <a:pPr marL="342900" indent="-342900">
              <a:buAutoNum type="arabicPeriod"/>
            </a:pPr>
            <a:r>
              <a:rPr lang="pl-PL" dirty="0"/>
              <a:t>Wybierz zmienną celową (np. </a:t>
            </a:r>
            <a:r>
              <a:rPr lang="pl-PL" dirty="0" err="1"/>
              <a:t>DiatomsBiomassC</a:t>
            </a:r>
            <a:r>
              <a:rPr lang="pl-PL" dirty="0"/>
              <a:t>)</a:t>
            </a:r>
            <a:endParaRPr lang="en-GB" dirty="0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4D3A67A-8AEA-CD14-EFFC-F7DF6C0D0BEE}"/>
              </a:ext>
            </a:extLst>
          </p:cNvPr>
          <p:cNvCxnSpPr/>
          <p:nvPr/>
        </p:nvCxnSpPr>
        <p:spPr>
          <a:xfrm flipV="1">
            <a:off x="5486400" y="769545"/>
            <a:ext cx="1656784" cy="2474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Obraz 10">
            <a:extLst>
              <a:ext uri="{FF2B5EF4-FFF2-40B4-BE49-F238E27FC236}">
                <a16:creationId xmlns:a16="http://schemas.microsoft.com/office/drawing/2014/main" id="{FFBD077C-E97C-11C7-EAE2-EBDCED273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316" y="4399983"/>
            <a:ext cx="9382684" cy="2348563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1B028012-F752-2D20-6EE1-D1094404E7AB}"/>
              </a:ext>
            </a:extLst>
          </p:cNvPr>
          <p:cNvCxnSpPr>
            <a:cxnSpLocks/>
          </p:cNvCxnSpPr>
          <p:nvPr/>
        </p:nvCxnSpPr>
        <p:spPr>
          <a:xfrm>
            <a:off x="7632071" y="3696789"/>
            <a:ext cx="3150606" cy="1952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15A1723-B3C9-7CB1-47C0-03F678E0589C}"/>
              </a:ext>
            </a:extLst>
          </p:cNvPr>
          <p:cNvSpPr txBox="1"/>
          <p:nvPr/>
        </p:nvSpPr>
        <p:spPr>
          <a:xfrm>
            <a:off x="10511072" y="5829622"/>
            <a:ext cx="130369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 err="1"/>
              <a:t>Rename</a:t>
            </a:r>
            <a:endParaRPr lang="pl-PL" dirty="0"/>
          </a:p>
          <a:p>
            <a:pPr marL="285750" indent="-285750">
              <a:buFontTx/>
              <a:buChar char="-"/>
            </a:pPr>
            <a:r>
              <a:rPr lang="pl-PL" sz="1100" dirty="0"/>
              <a:t>Aby odróżnić od zmiennej celowej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58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CDEF699-533E-88D1-8111-ECFFE135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078"/>
            <a:ext cx="12192000" cy="501935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3C753F7-4362-7D9C-2BA3-EEB12D281405}"/>
              </a:ext>
            </a:extLst>
          </p:cNvPr>
          <p:cNvSpPr txBox="1"/>
          <p:nvPr/>
        </p:nvSpPr>
        <p:spPr>
          <a:xfrm>
            <a:off x="1412341" y="90535"/>
            <a:ext cx="207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załadowane!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D8F2DA2-8A6D-E60D-D136-2A5DC7D8E147}"/>
              </a:ext>
            </a:extLst>
          </p:cNvPr>
          <p:cNvSpPr txBox="1"/>
          <p:nvPr/>
        </p:nvSpPr>
        <p:spPr>
          <a:xfrm>
            <a:off x="3956364" y="99588"/>
            <a:ext cx="525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APPS  wybierz „Neural Net </a:t>
            </a:r>
            <a:r>
              <a:rPr lang="pl-PL" dirty="0" err="1"/>
              <a:t>Fitting</a:t>
            </a:r>
            <a:r>
              <a:rPr lang="pl-PL" dirty="0"/>
              <a:t>”</a:t>
            </a:r>
            <a:endParaRPr lang="en-GB" dirty="0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225D6D7-7347-49E0-7745-3DC20D1FE7FD}"/>
              </a:ext>
            </a:extLst>
          </p:cNvPr>
          <p:cNvCxnSpPr/>
          <p:nvPr/>
        </p:nvCxnSpPr>
        <p:spPr>
          <a:xfrm flipH="1">
            <a:off x="1702051" y="389299"/>
            <a:ext cx="2743200" cy="1566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8685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11" ma:contentTypeDescription="Utwórz nowy dokument." ma:contentTypeScope="" ma:versionID="cfa2a2e6a7514e1a79175c60f0053ff8">
  <xsd:schema xmlns:xsd="http://www.w3.org/2001/XMLSchema" xmlns:xs="http://www.w3.org/2001/XMLSchema" xmlns:p="http://schemas.microsoft.com/office/2006/metadata/properties" xmlns:ns2="6483fde8-05af-4e79-a182-00a74c0c76cb" xmlns:ns3="7720a580-626e-4edf-8c97-61a459fde087" targetNamespace="http://schemas.microsoft.com/office/2006/metadata/properties" ma:root="true" ma:fieldsID="3e6c6b145626c43b5895b305aa380d35" ns2:_="" ns3:_="">
    <xsd:import namespace="6483fde8-05af-4e79-a182-00a74c0c76cb"/>
    <xsd:import namespace="7720a580-626e-4edf-8c97-61a459fde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3fde8-05af-4e79-a182-00a74c0c7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0a580-626e-4edf-8c97-61a459fde08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7284c7-c8ac-4b46-bb93-2661cb45bc43}" ma:internalName="TaxCatchAll" ma:showField="CatchAllData" ma:web="7720a580-626e-4edf-8c97-61a459fde0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20a580-626e-4edf-8c97-61a459fde087" xsi:nil="true"/>
    <lcf76f155ced4ddcb4097134ff3c332f xmlns="6483fde8-05af-4e79-a182-00a74c0c76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0EA9E1A-9AC7-4433-ADB8-26FF0FB0F347}"/>
</file>

<file path=customXml/itemProps2.xml><?xml version="1.0" encoding="utf-8"?>
<ds:datastoreItem xmlns:ds="http://schemas.openxmlformats.org/officeDocument/2006/customXml" ds:itemID="{A0A59C61-79AC-46FD-9BB4-07C3505A1F10}"/>
</file>

<file path=customXml/itemProps3.xml><?xml version="1.0" encoding="utf-8"?>
<ds:datastoreItem xmlns:ds="http://schemas.openxmlformats.org/officeDocument/2006/customXml" ds:itemID="{BEA5A8C7-0571-477C-BD1A-4D489A664D37}"/>
</file>

<file path=docProps/app.xml><?xml version="1.0" encoding="utf-8"?>
<Properties xmlns="http://schemas.openxmlformats.org/officeDocument/2006/extended-properties" xmlns:vt="http://schemas.openxmlformats.org/officeDocument/2006/docPropsVTypes">
  <TotalTime>5330</TotalTime>
  <Words>3754</Words>
  <Application>Microsoft Office PowerPoint</Application>
  <PresentationFormat>Panoramiczny</PresentationFormat>
  <Paragraphs>232</Paragraphs>
  <Slides>35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4" baseType="lpstr">
      <vt:lpstr>Aptos</vt:lpstr>
      <vt:lpstr>arial</vt:lpstr>
      <vt:lpstr>arial</vt:lpstr>
      <vt:lpstr>Calibri</vt:lpstr>
      <vt:lpstr>Calibri Light</vt:lpstr>
      <vt:lpstr>Menlo</vt:lpstr>
      <vt:lpstr>Roboto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Aleksandra Weiss</cp:lastModifiedBy>
  <cp:revision>76</cp:revision>
  <dcterms:created xsi:type="dcterms:W3CDTF">2020-05-19T16:24:13Z</dcterms:created>
  <dcterms:modified xsi:type="dcterms:W3CDTF">2024-06-05T13:51:47Z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