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1C0AB3-2CE7-4A6D-A116-061E2A6C95B9}" v="4" dt="2024-03-13T14:19:22.448"/>
    <p1510:client id="{B9666A2D-3045-49D6-A71F-4535B862F332}" v="81" dt="2024-03-13T14:13:29.8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am Trentowski" userId="S::162602@student.uwm.edu.pl::0cff07d6-be93-430a-a469-56d5ba66fc57" providerId="AD" clId="Web-{B01C0AB3-2CE7-4A6D-A116-061E2A6C95B9}"/>
    <pc:docChg chg="modSld">
      <pc:chgData name="Adam Trentowski" userId="S::162602@student.uwm.edu.pl::0cff07d6-be93-430a-a469-56d5ba66fc57" providerId="AD" clId="Web-{B01C0AB3-2CE7-4A6D-A116-061E2A6C95B9}" dt="2024-03-13T14:19:22.448" v="3" actId="1076"/>
      <pc:docMkLst>
        <pc:docMk/>
      </pc:docMkLst>
      <pc:sldChg chg="modSp">
        <pc:chgData name="Adam Trentowski" userId="S::162602@student.uwm.edu.pl::0cff07d6-be93-430a-a469-56d5ba66fc57" providerId="AD" clId="Web-{B01C0AB3-2CE7-4A6D-A116-061E2A6C95B9}" dt="2024-03-13T14:19:22.448" v="3" actId="1076"/>
        <pc:sldMkLst>
          <pc:docMk/>
          <pc:sldMk cId="2910218234" sldId="258"/>
        </pc:sldMkLst>
        <pc:picChg chg="mod">
          <ac:chgData name="Adam Trentowski" userId="S::162602@student.uwm.edu.pl::0cff07d6-be93-430a-a469-56d5ba66fc57" providerId="AD" clId="Web-{B01C0AB3-2CE7-4A6D-A116-061E2A6C95B9}" dt="2024-03-13T14:19:11.401" v="1" actId="1076"/>
          <ac:picMkLst>
            <pc:docMk/>
            <pc:sldMk cId="2910218234" sldId="258"/>
            <ac:picMk id="7" creationId="{1567EC09-5E93-B6D6-9DBA-B6A306051917}"/>
          </ac:picMkLst>
        </pc:picChg>
        <pc:picChg chg="mod">
          <ac:chgData name="Adam Trentowski" userId="S::162602@student.uwm.edu.pl::0cff07d6-be93-430a-a469-56d5ba66fc57" providerId="AD" clId="Web-{B01C0AB3-2CE7-4A6D-A116-061E2A6C95B9}" dt="2024-03-13T14:19:22.448" v="3" actId="1076"/>
          <ac:picMkLst>
            <pc:docMk/>
            <pc:sldMk cId="2910218234" sldId="258"/>
            <ac:picMk id="19" creationId="{4C88F370-04C9-3EEA-BA5E-F940F0BC0A0D}"/>
          </ac:picMkLst>
        </pc:picChg>
      </pc:sldChg>
    </pc:docChg>
  </pc:docChgLst>
  <pc:docChgLst>
    <pc:chgData name="Marek Kruk" userId="S::3715@uczelnia.uwm.edu.pl::8dd030d9-7369-4944-a559-d4100ab5e440" providerId="AD" clId="Web-{B9666A2D-3045-49D6-A71F-4535B862F332}"/>
    <pc:docChg chg="modSld">
      <pc:chgData name="Marek Kruk" userId="S::3715@uczelnia.uwm.edu.pl::8dd030d9-7369-4944-a559-d4100ab5e440" providerId="AD" clId="Web-{B9666A2D-3045-49D6-A71F-4535B862F332}" dt="2024-03-13T14:13:28.871" v="39" actId="20577"/>
      <pc:docMkLst>
        <pc:docMk/>
      </pc:docMkLst>
      <pc:sldChg chg="modSp">
        <pc:chgData name="Marek Kruk" userId="S::3715@uczelnia.uwm.edu.pl::8dd030d9-7369-4944-a559-d4100ab5e440" providerId="AD" clId="Web-{B9666A2D-3045-49D6-A71F-4535B862F332}" dt="2024-03-13T14:13:28.871" v="39" actId="20577"/>
        <pc:sldMkLst>
          <pc:docMk/>
          <pc:sldMk cId="885369832" sldId="256"/>
        </pc:sldMkLst>
        <pc:spChg chg="mod">
          <ac:chgData name="Marek Kruk" userId="S::3715@uczelnia.uwm.edu.pl::8dd030d9-7369-4944-a559-d4100ab5e440" providerId="AD" clId="Web-{B9666A2D-3045-49D6-A71F-4535B862F332}" dt="2024-03-13T14:13:28.871" v="39" actId="20577"/>
          <ac:spMkLst>
            <pc:docMk/>
            <pc:sldMk cId="885369832" sldId="256"/>
            <ac:spMk id="7" creationId="{155EEBEC-48D7-AA1C-6B08-7AEF8BD52EE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09C29DF-F5E6-5051-E3FF-07DC4AB4F749}"/>
              </a:ext>
            </a:extLst>
          </p:cNvPr>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endParaRPr lang="en-GB"/>
          </a:p>
        </p:txBody>
      </p:sp>
      <p:sp>
        <p:nvSpPr>
          <p:cNvPr id="3" name="Podtytuł 2">
            <a:extLst>
              <a:ext uri="{FF2B5EF4-FFF2-40B4-BE49-F238E27FC236}">
                <a16:creationId xmlns:a16="http://schemas.microsoft.com/office/drawing/2014/main" id="{0C5A194D-404B-E7D6-E692-2D4DFE7BCB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endParaRPr lang="en-GB"/>
          </a:p>
        </p:txBody>
      </p:sp>
      <p:sp>
        <p:nvSpPr>
          <p:cNvPr id="4" name="Symbol zastępczy daty 3">
            <a:extLst>
              <a:ext uri="{FF2B5EF4-FFF2-40B4-BE49-F238E27FC236}">
                <a16:creationId xmlns:a16="http://schemas.microsoft.com/office/drawing/2014/main" id="{D5AFEEF6-F665-28C0-C247-B35DF60090FF}"/>
              </a:ext>
            </a:extLst>
          </p:cNvPr>
          <p:cNvSpPr>
            <a:spLocks noGrp="1"/>
          </p:cNvSpPr>
          <p:nvPr>
            <p:ph type="dt" sz="half" idx="10"/>
          </p:nvPr>
        </p:nvSpPr>
        <p:spPr/>
        <p:txBody>
          <a:bodyPr/>
          <a:lstStyle/>
          <a:p>
            <a:fld id="{AC9C68E7-DA84-41D5-A67B-563E9558F0C8}" type="datetimeFigureOut">
              <a:rPr lang="en-GB" smtClean="0"/>
              <a:t>13/03/2024</a:t>
            </a:fld>
            <a:endParaRPr lang="en-GB"/>
          </a:p>
        </p:txBody>
      </p:sp>
      <p:sp>
        <p:nvSpPr>
          <p:cNvPr id="5" name="Symbol zastępczy stopki 4">
            <a:extLst>
              <a:ext uri="{FF2B5EF4-FFF2-40B4-BE49-F238E27FC236}">
                <a16:creationId xmlns:a16="http://schemas.microsoft.com/office/drawing/2014/main" id="{916BDBB9-06C1-E3CF-04FB-E24216D641B2}"/>
              </a:ext>
            </a:extLst>
          </p:cNvPr>
          <p:cNvSpPr>
            <a:spLocks noGrp="1"/>
          </p:cNvSpPr>
          <p:nvPr>
            <p:ph type="ftr" sz="quarter" idx="11"/>
          </p:nvPr>
        </p:nvSpPr>
        <p:spPr/>
        <p:txBody>
          <a:bodyPr/>
          <a:lstStyle/>
          <a:p>
            <a:endParaRPr lang="en-GB"/>
          </a:p>
        </p:txBody>
      </p:sp>
      <p:sp>
        <p:nvSpPr>
          <p:cNvPr id="6" name="Symbol zastępczy numeru slajdu 5">
            <a:extLst>
              <a:ext uri="{FF2B5EF4-FFF2-40B4-BE49-F238E27FC236}">
                <a16:creationId xmlns:a16="http://schemas.microsoft.com/office/drawing/2014/main" id="{A4D21B37-6701-D0E5-FFDC-5F74CA6A77E3}"/>
              </a:ext>
            </a:extLst>
          </p:cNvPr>
          <p:cNvSpPr>
            <a:spLocks noGrp="1"/>
          </p:cNvSpPr>
          <p:nvPr>
            <p:ph type="sldNum" sz="quarter" idx="12"/>
          </p:nvPr>
        </p:nvSpPr>
        <p:spPr/>
        <p:txBody>
          <a:bodyPr/>
          <a:lstStyle/>
          <a:p>
            <a:fld id="{182D1D3A-B8FB-4C56-B5A3-4A93F7AB6559}" type="slidenum">
              <a:rPr lang="en-GB" smtClean="0"/>
              <a:t>‹#›</a:t>
            </a:fld>
            <a:endParaRPr lang="en-GB"/>
          </a:p>
        </p:txBody>
      </p:sp>
    </p:spTree>
    <p:extLst>
      <p:ext uri="{BB962C8B-B14F-4D97-AF65-F5344CB8AC3E}">
        <p14:creationId xmlns:p14="http://schemas.microsoft.com/office/powerpoint/2010/main" val="3173773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849F434-5EED-7580-D0D8-F3037D832475}"/>
              </a:ext>
            </a:extLst>
          </p:cNvPr>
          <p:cNvSpPr>
            <a:spLocks noGrp="1"/>
          </p:cNvSpPr>
          <p:nvPr>
            <p:ph type="title"/>
          </p:nvPr>
        </p:nvSpPr>
        <p:spPr/>
        <p:txBody>
          <a:bodyPr/>
          <a:lstStyle/>
          <a:p>
            <a:r>
              <a:rPr lang="pl-PL"/>
              <a:t>Kliknij, aby edytować styl</a:t>
            </a:r>
            <a:endParaRPr lang="en-GB"/>
          </a:p>
        </p:txBody>
      </p:sp>
      <p:sp>
        <p:nvSpPr>
          <p:cNvPr id="3" name="Symbol zastępczy tytułu pionowego 2">
            <a:extLst>
              <a:ext uri="{FF2B5EF4-FFF2-40B4-BE49-F238E27FC236}">
                <a16:creationId xmlns:a16="http://schemas.microsoft.com/office/drawing/2014/main" id="{31F5E414-64D7-DA54-2C20-49511765D590}"/>
              </a:ext>
            </a:extLst>
          </p:cNvPr>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4" name="Symbol zastępczy daty 3">
            <a:extLst>
              <a:ext uri="{FF2B5EF4-FFF2-40B4-BE49-F238E27FC236}">
                <a16:creationId xmlns:a16="http://schemas.microsoft.com/office/drawing/2014/main" id="{26F2356F-D140-ADD7-2AD7-7C99DC68D17A}"/>
              </a:ext>
            </a:extLst>
          </p:cNvPr>
          <p:cNvSpPr>
            <a:spLocks noGrp="1"/>
          </p:cNvSpPr>
          <p:nvPr>
            <p:ph type="dt" sz="half" idx="10"/>
          </p:nvPr>
        </p:nvSpPr>
        <p:spPr/>
        <p:txBody>
          <a:bodyPr/>
          <a:lstStyle/>
          <a:p>
            <a:fld id="{AC9C68E7-DA84-41D5-A67B-563E9558F0C8}" type="datetimeFigureOut">
              <a:rPr lang="en-GB" smtClean="0"/>
              <a:t>13/03/2024</a:t>
            </a:fld>
            <a:endParaRPr lang="en-GB"/>
          </a:p>
        </p:txBody>
      </p:sp>
      <p:sp>
        <p:nvSpPr>
          <p:cNvPr id="5" name="Symbol zastępczy stopki 4">
            <a:extLst>
              <a:ext uri="{FF2B5EF4-FFF2-40B4-BE49-F238E27FC236}">
                <a16:creationId xmlns:a16="http://schemas.microsoft.com/office/drawing/2014/main" id="{D8E77251-BB95-0B7A-DB31-545B48A4FE32}"/>
              </a:ext>
            </a:extLst>
          </p:cNvPr>
          <p:cNvSpPr>
            <a:spLocks noGrp="1"/>
          </p:cNvSpPr>
          <p:nvPr>
            <p:ph type="ftr" sz="quarter" idx="11"/>
          </p:nvPr>
        </p:nvSpPr>
        <p:spPr/>
        <p:txBody>
          <a:bodyPr/>
          <a:lstStyle/>
          <a:p>
            <a:endParaRPr lang="en-GB"/>
          </a:p>
        </p:txBody>
      </p:sp>
      <p:sp>
        <p:nvSpPr>
          <p:cNvPr id="6" name="Symbol zastępczy numeru slajdu 5">
            <a:extLst>
              <a:ext uri="{FF2B5EF4-FFF2-40B4-BE49-F238E27FC236}">
                <a16:creationId xmlns:a16="http://schemas.microsoft.com/office/drawing/2014/main" id="{700567B4-028D-098F-E385-A56C55C31078}"/>
              </a:ext>
            </a:extLst>
          </p:cNvPr>
          <p:cNvSpPr>
            <a:spLocks noGrp="1"/>
          </p:cNvSpPr>
          <p:nvPr>
            <p:ph type="sldNum" sz="quarter" idx="12"/>
          </p:nvPr>
        </p:nvSpPr>
        <p:spPr/>
        <p:txBody>
          <a:bodyPr/>
          <a:lstStyle/>
          <a:p>
            <a:fld id="{182D1D3A-B8FB-4C56-B5A3-4A93F7AB6559}" type="slidenum">
              <a:rPr lang="en-GB" smtClean="0"/>
              <a:t>‹#›</a:t>
            </a:fld>
            <a:endParaRPr lang="en-GB"/>
          </a:p>
        </p:txBody>
      </p:sp>
    </p:spTree>
    <p:extLst>
      <p:ext uri="{BB962C8B-B14F-4D97-AF65-F5344CB8AC3E}">
        <p14:creationId xmlns:p14="http://schemas.microsoft.com/office/powerpoint/2010/main" val="3268222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1583E097-671B-373F-7058-708FCF61C7A4}"/>
              </a:ext>
            </a:extLst>
          </p:cNvPr>
          <p:cNvSpPr>
            <a:spLocks noGrp="1"/>
          </p:cNvSpPr>
          <p:nvPr>
            <p:ph type="title" orient="vert"/>
          </p:nvPr>
        </p:nvSpPr>
        <p:spPr>
          <a:xfrm>
            <a:off x="8724900" y="365125"/>
            <a:ext cx="2628900" cy="5811838"/>
          </a:xfrm>
        </p:spPr>
        <p:txBody>
          <a:bodyPr vert="eaVert"/>
          <a:lstStyle/>
          <a:p>
            <a:r>
              <a:rPr lang="pl-PL"/>
              <a:t>Kliknij, aby edytować styl</a:t>
            </a:r>
            <a:endParaRPr lang="en-GB"/>
          </a:p>
        </p:txBody>
      </p:sp>
      <p:sp>
        <p:nvSpPr>
          <p:cNvPr id="3" name="Symbol zastępczy tytułu pionowego 2">
            <a:extLst>
              <a:ext uri="{FF2B5EF4-FFF2-40B4-BE49-F238E27FC236}">
                <a16:creationId xmlns:a16="http://schemas.microsoft.com/office/drawing/2014/main" id="{4A68A8C2-8AA4-4E58-D0FE-BCDC77300C99}"/>
              </a:ext>
            </a:extLst>
          </p:cNvPr>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4" name="Symbol zastępczy daty 3">
            <a:extLst>
              <a:ext uri="{FF2B5EF4-FFF2-40B4-BE49-F238E27FC236}">
                <a16:creationId xmlns:a16="http://schemas.microsoft.com/office/drawing/2014/main" id="{39558096-B057-0B13-5E9B-C6CF57AA16CC}"/>
              </a:ext>
            </a:extLst>
          </p:cNvPr>
          <p:cNvSpPr>
            <a:spLocks noGrp="1"/>
          </p:cNvSpPr>
          <p:nvPr>
            <p:ph type="dt" sz="half" idx="10"/>
          </p:nvPr>
        </p:nvSpPr>
        <p:spPr/>
        <p:txBody>
          <a:bodyPr/>
          <a:lstStyle/>
          <a:p>
            <a:fld id="{AC9C68E7-DA84-41D5-A67B-563E9558F0C8}" type="datetimeFigureOut">
              <a:rPr lang="en-GB" smtClean="0"/>
              <a:t>13/03/2024</a:t>
            </a:fld>
            <a:endParaRPr lang="en-GB"/>
          </a:p>
        </p:txBody>
      </p:sp>
      <p:sp>
        <p:nvSpPr>
          <p:cNvPr id="5" name="Symbol zastępczy stopki 4">
            <a:extLst>
              <a:ext uri="{FF2B5EF4-FFF2-40B4-BE49-F238E27FC236}">
                <a16:creationId xmlns:a16="http://schemas.microsoft.com/office/drawing/2014/main" id="{F2347132-DA89-2D2D-4AB4-67648737EEBC}"/>
              </a:ext>
            </a:extLst>
          </p:cNvPr>
          <p:cNvSpPr>
            <a:spLocks noGrp="1"/>
          </p:cNvSpPr>
          <p:nvPr>
            <p:ph type="ftr" sz="quarter" idx="11"/>
          </p:nvPr>
        </p:nvSpPr>
        <p:spPr/>
        <p:txBody>
          <a:bodyPr/>
          <a:lstStyle/>
          <a:p>
            <a:endParaRPr lang="en-GB"/>
          </a:p>
        </p:txBody>
      </p:sp>
      <p:sp>
        <p:nvSpPr>
          <p:cNvPr id="6" name="Symbol zastępczy numeru slajdu 5">
            <a:extLst>
              <a:ext uri="{FF2B5EF4-FFF2-40B4-BE49-F238E27FC236}">
                <a16:creationId xmlns:a16="http://schemas.microsoft.com/office/drawing/2014/main" id="{ED361509-D545-FF14-900A-C6D33D679B96}"/>
              </a:ext>
            </a:extLst>
          </p:cNvPr>
          <p:cNvSpPr>
            <a:spLocks noGrp="1"/>
          </p:cNvSpPr>
          <p:nvPr>
            <p:ph type="sldNum" sz="quarter" idx="12"/>
          </p:nvPr>
        </p:nvSpPr>
        <p:spPr/>
        <p:txBody>
          <a:bodyPr/>
          <a:lstStyle/>
          <a:p>
            <a:fld id="{182D1D3A-B8FB-4C56-B5A3-4A93F7AB6559}" type="slidenum">
              <a:rPr lang="en-GB" smtClean="0"/>
              <a:t>‹#›</a:t>
            </a:fld>
            <a:endParaRPr lang="en-GB"/>
          </a:p>
        </p:txBody>
      </p:sp>
    </p:spTree>
    <p:extLst>
      <p:ext uri="{BB962C8B-B14F-4D97-AF65-F5344CB8AC3E}">
        <p14:creationId xmlns:p14="http://schemas.microsoft.com/office/powerpoint/2010/main" val="1462267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72D53BD-BB30-3AA0-E89B-58E424F6F417}"/>
              </a:ext>
            </a:extLst>
          </p:cNvPr>
          <p:cNvSpPr>
            <a:spLocks noGrp="1"/>
          </p:cNvSpPr>
          <p:nvPr>
            <p:ph type="title"/>
          </p:nvPr>
        </p:nvSpPr>
        <p:spPr/>
        <p:txBody>
          <a:bodyPr/>
          <a:lstStyle/>
          <a:p>
            <a:r>
              <a:rPr lang="pl-PL"/>
              <a:t>Kliknij, aby edytować styl</a:t>
            </a:r>
            <a:endParaRPr lang="en-GB"/>
          </a:p>
        </p:txBody>
      </p:sp>
      <p:sp>
        <p:nvSpPr>
          <p:cNvPr id="3" name="Symbol zastępczy zawartości 2">
            <a:extLst>
              <a:ext uri="{FF2B5EF4-FFF2-40B4-BE49-F238E27FC236}">
                <a16:creationId xmlns:a16="http://schemas.microsoft.com/office/drawing/2014/main" id="{F30EEE7C-D485-E609-492E-600CF5FD8438}"/>
              </a:ext>
            </a:extLst>
          </p:cNvPr>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4" name="Symbol zastępczy daty 3">
            <a:extLst>
              <a:ext uri="{FF2B5EF4-FFF2-40B4-BE49-F238E27FC236}">
                <a16:creationId xmlns:a16="http://schemas.microsoft.com/office/drawing/2014/main" id="{68D26C9E-2AF0-AF8C-9B0E-28164DC376CA}"/>
              </a:ext>
            </a:extLst>
          </p:cNvPr>
          <p:cNvSpPr>
            <a:spLocks noGrp="1"/>
          </p:cNvSpPr>
          <p:nvPr>
            <p:ph type="dt" sz="half" idx="10"/>
          </p:nvPr>
        </p:nvSpPr>
        <p:spPr/>
        <p:txBody>
          <a:bodyPr/>
          <a:lstStyle/>
          <a:p>
            <a:fld id="{AC9C68E7-DA84-41D5-A67B-563E9558F0C8}" type="datetimeFigureOut">
              <a:rPr lang="en-GB" smtClean="0"/>
              <a:t>13/03/2024</a:t>
            </a:fld>
            <a:endParaRPr lang="en-GB"/>
          </a:p>
        </p:txBody>
      </p:sp>
      <p:sp>
        <p:nvSpPr>
          <p:cNvPr id="5" name="Symbol zastępczy stopki 4">
            <a:extLst>
              <a:ext uri="{FF2B5EF4-FFF2-40B4-BE49-F238E27FC236}">
                <a16:creationId xmlns:a16="http://schemas.microsoft.com/office/drawing/2014/main" id="{4157CFCD-A516-EAB1-A77B-BDBE5F11FD60}"/>
              </a:ext>
            </a:extLst>
          </p:cNvPr>
          <p:cNvSpPr>
            <a:spLocks noGrp="1"/>
          </p:cNvSpPr>
          <p:nvPr>
            <p:ph type="ftr" sz="quarter" idx="11"/>
          </p:nvPr>
        </p:nvSpPr>
        <p:spPr/>
        <p:txBody>
          <a:bodyPr/>
          <a:lstStyle/>
          <a:p>
            <a:endParaRPr lang="en-GB"/>
          </a:p>
        </p:txBody>
      </p:sp>
      <p:sp>
        <p:nvSpPr>
          <p:cNvPr id="6" name="Symbol zastępczy numeru slajdu 5">
            <a:extLst>
              <a:ext uri="{FF2B5EF4-FFF2-40B4-BE49-F238E27FC236}">
                <a16:creationId xmlns:a16="http://schemas.microsoft.com/office/drawing/2014/main" id="{E6F309C3-58D7-9ABF-FA1A-EBA6D08C2A50}"/>
              </a:ext>
            </a:extLst>
          </p:cNvPr>
          <p:cNvSpPr>
            <a:spLocks noGrp="1"/>
          </p:cNvSpPr>
          <p:nvPr>
            <p:ph type="sldNum" sz="quarter" idx="12"/>
          </p:nvPr>
        </p:nvSpPr>
        <p:spPr/>
        <p:txBody>
          <a:bodyPr/>
          <a:lstStyle/>
          <a:p>
            <a:fld id="{182D1D3A-B8FB-4C56-B5A3-4A93F7AB6559}" type="slidenum">
              <a:rPr lang="en-GB" smtClean="0"/>
              <a:t>‹#›</a:t>
            </a:fld>
            <a:endParaRPr lang="en-GB"/>
          </a:p>
        </p:txBody>
      </p:sp>
    </p:spTree>
    <p:extLst>
      <p:ext uri="{BB962C8B-B14F-4D97-AF65-F5344CB8AC3E}">
        <p14:creationId xmlns:p14="http://schemas.microsoft.com/office/powerpoint/2010/main" val="3977169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DD805E1-7FBC-C99A-F34B-5AEF3A7D7785}"/>
              </a:ext>
            </a:extLst>
          </p:cNvPr>
          <p:cNvSpPr>
            <a:spLocks noGrp="1"/>
          </p:cNvSpPr>
          <p:nvPr>
            <p:ph type="title"/>
          </p:nvPr>
        </p:nvSpPr>
        <p:spPr>
          <a:xfrm>
            <a:off x="831850" y="1709738"/>
            <a:ext cx="10515600" cy="2852737"/>
          </a:xfrm>
        </p:spPr>
        <p:txBody>
          <a:bodyPr anchor="b"/>
          <a:lstStyle>
            <a:lvl1pPr>
              <a:defRPr sz="6000"/>
            </a:lvl1pPr>
          </a:lstStyle>
          <a:p>
            <a:r>
              <a:rPr lang="pl-PL"/>
              <a:t>Kliknij, aby edytować styl</a:t>
            </a:r>
            <a:endParaRPr lang="en-GB"/>
          </a:p>
        </p:txBody>
      </p:sp>
      <p:sp>
        <p:nvSpPr>
          <p:cNvPr id="3" name="Symbol zastępczy tekstu 2">
            <a:extLst>
              <a:ext uri="{FF2B5EF4-FFF2-40B4-BE49-F238E27FC236}">
                <a16:creationId xmlns:a16="http://schemas.microsoft.com/office/drawing/2014/main" id="{FD9FCF7E-E15E-4959-4653-E6D013BA71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Symbol zastępczy daty 3">
            <a:extLst>
              <a:ext uri="{FF2B5EF4-FFF2-40B4-BE49-F238E27FC236}">
                <a16:creationId xmlns:a16="http://schemas.microsoft.com/office/drawing/2014/main" id="{669FF158-2E3F-ECE4-C637-059FB81F558F}"/>
              </a:ext>
            </a:extLst>
          </p:cNvPr>
          <p:cNvSpPr>
            <a:spLocks noGrp="1"/>
          </p:cNvSpPr>
          <p:nvPr>
            <p:ph type="dt" sz="half" idx="10"/>
          </p:nvPr>
        </p:nvSpPr>
        <p:spPr/>
        <p:txBody>
          <a:bodyPr/>
          <a:lstStyle/>
          <a:p>
            <a:fld id="{AC9C68E7-DA84-41D5-A67B-563E9558F0C8}" type="datetimeFigureOut">
              <a:rPr lang="en-GB" smtClean="0"/>
              <a:t>13/03/2024</a:t>
            </a:fld>
            <a:endParaRPr lang="en-GB"/>
          </a:p>
        </p:txBody>
      </p:sp>
      <p:sp>
        <p:nvSpPr>
          <p:cNvPr id="5" name="Symbol zastępczy stopki 4">
            <a:extLst>
              <a:ext uri="{FF2B5EF4-FFF2-40B4-BE49-F238E27FC236}">
                <a16:creationId xmlns:a16="http://schemas.microsoft.com/office/drawing/2014/main" id="{C2680861-0A4E-0721-376F-19C95400E8D6}"/>
              </a:ext>
            </a:extLst>
          </p:cNvPr>
          <p:cNvSpPr>
            <a:spLocks noGrp="1"/>
          </p:cNvSpPr>
          <p:nvPr>
            <p:ph type="ftr" sz="quarter" idx="11"/>
          </p:nvPr>
        </p:nvSpPr>
        <p:spPr/>
        <p:txBody>
          <a:bodyPr/>
          <a:lstStyle/>
          <a:p>
            <a:endParaRPr lang="en-GB"/>
          </a:p>
        </p:txBody>
      </p:sp>
      <p:sp>
        <p:nvSpPr>
          <p:cNvPr id="6" name="Symbol zastępczy numeru slajdu 5">
            <a:extLst>
              <a:ext uri="{FF2B5EF4-FFF2-40B4-BE49-F238E27FC236}">
                <a16:creationId xmlns:a16="http://schemas.microsoft.com/office/drawing/2014/main" id="{0C21F6C8-E148-B5DA-7809-761EB670BD0C}"/>
              </a:ext>
            </a:extLst>
          </p:cNvPr>
          <p:cNvSpPr>
            <a:spLocks noGrp="1"/>
          </p:cNvSpPr>
          <p:nvPr>
            <p:ph type="sldNum" sz="quarter" idx="12"/>
          </p:nvPr>
        </p:nvSpPr>
        <p:spPr/>
        <p:txBody>
          <a:bodyPr/>
          <a:lstStyle/>
          <a:p>
            <a:fld id="{182D1D3A-B8FB-4C56-B5A3-4A93F7AB6559}" type="slidenum">
              <a:rPr lang="en-GB" smtClean="0"/>
              <a:t>‹#›</a:t>
            </a:fld>
            <a:endParaRPr lang="en-GB"/>
          </a:p>
        </p:txBody>
      </p:sp>
    </p:spTree>
    <p:extLst>
      <p:ext uri="{BB962C8B-B14F-4D97-AF65-F5344CB8AC3E}">
        <p14:creationId xmlns:p14="http://schemas.microsoft.com/office/powerpoint/2010/main" val="986503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D9FFE03-7CED-B2B3-15F7-263AB9365A22}"/>
              </a:ext>
            </a:extLst>
          </p:cNvPr>
          <p:cNvSpPr>
            <a:spLocks noGrp="1"/>
          </p:cNvSpPr>
          <p:nvPr>
            <p:ph type="title"/>
          </p:nvPr>
        </p:nvSpPr>
        <p:spPr/>
        <p:txBody>
          <a:bodyPr/>
          <a:lstStyle/>
          <a:p>
            <a:r>
              <a:rPr lang="pl-PL"/>
              <a:t>Kliknij, aby edytować styl</a:t>
            </a:r>
            <a:endParaRPr lang="en-GB"/>
          </a:p>
        </p:txBody>
      </p:sp>
      <p:sp>
        <p:nvSpPr>
          <p:cNvPr id="3" name="Symbol zastępczy zawartości 2">
            <a:extLst>
              <a:ext uri="{FF2B5EF4-FFF2-40B4-BE49-F238E27FC236}">
                <a16:creationId xmlns:a16="http://schemas.microsoft.com/office/drawing/2014/main" id="{C33C4292-097D-751E-7AFD-25FFEE09A51C}"/>
              </a:ext>
            </a:extLst>
          </p:cNvPr>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4" name="Symbol zastępczy zawartości 3">
            <a:extLst>
              <a:ext uri="{FF2B5EF4-FFF2-40B4-BE49-F238E27FC236}">
                <a16:creationId xmlns:a16="http://schemas.microsoft.com/office/drawing/2014/main" id="{2E24D8F5-CDC4-674F-B064-644EA33F819C}"/>
              </a:ext>
            </a:extLst>
          </p:cNvPr>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5" name="Symbol zastępczy daty 4">
            <a:extLst>
              <a:ext uri="{FF2B5EF4-FFF2-40B4-BE49-F238E27FC236}">
                <a16:creationId xmlns:a16="http://schemas.microsoft.com/office/drawing/2014/main" id="{54159CBE-0271-5CD8-D5CB-54852270B5F7}"/>
              </a:ext>
            </a:extLst>
          </p:cNvPr>
          <p:cNvSpPr>
            <a:spLocks noGrp="1"/>
          </p:cNvSpPr>
          <p:nvPr>
            <p:ph type="dt" sz="half" idx="10"/>
          </p:nvPr>
        </p:nvSpPr>
        <p:spPr/>
        <p:txBody>
          <a:bodyPr/>
          <a:lstStyle/>
          <a:p>
            <a:fld id="{AC9C68E7-DA84-41D5-A67B-563E9558F0C8}" type="datetimeFigureOut">
              <a:rPr lang="en-GB" smtClean="0"/>
              <a:t>13/03/2024</a:t>
            </a:fld>
            <a:endParaRPr lang="en-GB"/>
          </a:p>
        </p:txBody>
      </p:sp>
      <p:sp>
        <p:nvSpPr>
          <p:cNvPr id="6" name="Symbol zastępczy stopki 5">
            <a:extLst>
              <a:ext uri="{FF2B5EF4-FFF2-40B4-BE49-F238E27FC236}">
                <a16:creationId xmlns:a16="http://schemas.microsoft.com/office/drawing/2014/main" id="{79121A3A-9AEB-9912-8E56-A5AE396EC144}"/>
              </a:ext>
            </a:extLst>
          </p:cNvPr>
          <p:cNvSpPr>
            <a:spLocks noGrp="1"/>
          </p:cNvSpPr>
          <p:nvPr>
            <p:ph type="ftr" sz="quarter" idx="11"/>
          </p:nvPr>
        </p:nvSpPr>
        <p:spPr/>
        <p:txBody>
          <a:bodyPr/>
          <a:lstStyle/>
          <a:p>
            <a:endParaRPr lang="en-GB"/>
          </a:p>
        </p:txBody>
      </p:sp>
      <p:sp>
        <p:nvSpPr>
          <p:cNvPr id="7" name="Symbol zastępczy numeru slajdu 6">
            <a:extLst>
              <a:ext uri="{FF2B5EF4-FFF2-40B4-BE49-F238E27FC236}">
                <a16:creationId xmlns:a16="http://schemas.microsoft.com/office/drawing/2014/main" id="{D9E7F2D4-BC12-078C-A72D-3957ED0FCD20}"/>
              </a:ext>
            </a:extLst>
          </p:cNvPr>
          <p:cNvSpPr>
            <a:spLocks noGrp="1"/>
          </p:cNvSpPr>
          <p:nvPr>
            <p:ph type="sldNum" sz="quarter" idx="12"/>
          </p:nvPr>
        </p:nvSpPr>
        <p:spPr/>
        <p:txBody>
          <a:bodyPr/>
          <a:lstStyle/>
          <a:p>
            <a:fld id="{182D1D3A-B8FB-4C56-B5A3-4A93F7AB6559}" type="slidenum">
              <a:rPr lang="en-GB" smtClean="0"/>
              <a:t>‹#›</a:t>
            </a:fld>
            <a:endParaRPr lang="en-GB"/>
          </a:p>
        </p:txBody>
      </p:sp>
    </p:spTree>
    <p:extLst>
      <p:ext uri="{BB962C8B-B14F-4D97-AF65-F5344CB8AC3E}">
        <p14:creationId xmlns:p14="http://schemas.microsoft.com/office/powerpoint/2010/main" val="2231815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BCD3DD7-366F-BB1C-19E5-E6C63876F4E8}"/>
              </a:ext>
            </a:extLst>
          </p:cNvPr>
          <p:cNvSpPr>
            <a:spLocks noGrp="1"/>
          </p:cNvSpPr>
          <p:nvPr>
            <p:ph type="title"/>
          </p:nvPr>
        </p:nvSpPr>
        <p:spPr>
          <a:xfrm>
            <a:off x="839788" y="365125"/>
            <a:ext cx="10515600" cy="1325563"/>
          </a:xfrm>
        </p:spPr>
        <p:txBody>
          <a:bodyPr/>
          <a:lstStyle/>
          <a:p>
            <a:r>
              <a:rPr lang="pl-PL"/>
              <a:t>Kliknij, aby edytować styl</a:t>
            </a:r>
            <a:endParaRPr lang="en-GB"/>
          </a:p>
        </p:txBody>
      </p:sp>
      <p:sp>
        <p:nvSpPr>
          <p:cNvPr id="3" name="Symbol zastępczy tekstu 2">
            <a:extLst>
              <a:ext uri="{FF2B5EF4-FFF2-40B4-BE49-F238E27FC236}">
                <a16:creationId xmlns:a16="http://schemas.microsoft.com/office/drawing/2014/main" id="{F5C958DA-0050-40C6-DE45-C4CCCC7D90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a:extLst>
              <a:ext uri="{FF2B5EF4-FFF2-40B4-BE49-F238E27FC236}">
                <a16:creationId xmlns:a16="http://schemas.microsoft.com/office/drawing/2014/main" id="{EA773D34-F394-29A3-82B0-4315DFC078B7}"/>
              </a:ext>
            </a:extLst>
          </p:cNvPr>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5" name="Symbol zastępczy tekstu 4">
            <a:extLst>
              <a:ext uri="{FF2B5EF4-FFF2-40B4-BE49-F238E27FC236}">
                <a16:creationId xmlns:a16="http://schemas.microsoft.com/office/drawing/2014/main" id="{62AF1EB9-EF39-BADF-417D-0FB147F7FC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a:extLst>
              <a:ext uri="{FF2B5EF4-FFF2-40B4-BE49-F238E27FC236}">
                <a16:creationId xmlns:a16="http://schemas.microsoft.com/office/drawing/2014/main" id="{CA88D7F5-F930-FE4A-1F07-5C1B2DF7538E}"/>
              </a:ext>
            </a:extLst>
          </p:cNvPr>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7" name="Symbol zastępczy daty 6">
            <a:extLst>
              <a:ext uri="{FF2B5EF4-FFF2-40B4-BE49-F238E27FC236}">
                <a16:creationId xmlns:a16="http://schemas.microsoft.com/office/drawing/2014/main" id="{A827E66A-4F73-1770-3200-C9D76D28572D}"/>
              </a:ext>
            </a:extLst>
          </p:cNvPr>
          <p:cNvSpPr>
            <a:spLocks noGrp="1"/>
          </p:cNvSpPr>
          <p:nvPr>
            <p:ph type="dt" sz="half" idx="10"/>
          </p:nvPr>
        </p:nvSpPr>
        <p:spPr/>
        <p:txBody>
          <a:bodyPr/>
          <a:lstStyle/>
          <a:p>
            <a:fld id="{AC9C68E7-DA84-41D5-A67B-563E9558F0C8}" type="datetimeFigureOut">
              <a:rPr lang="en-GB" smtClean="0"/>
              <a:t>13/03/2024</a:t>
            </a:fld>
            <a:endParaRPr lang="en-GB"/>
          </a:p>
        </p:txBody>
      </p:sp>
      <p:sp>
        <p:nvSpPr>
          <p:cNvPr id="8" name="Symbol zastępczy stopki 7">
            <a:extLst>
              <a:ext uri="{FF2B5EF4-FFF2-40B4-BE49-F238E27FC236}">
                <a16:creationId xmlns:a16="http://schemas.microsoft.com/office/drawing/2014/main" id="{D393D207-4189-CA64-9F7A-8B771242A3D8}"/>
              </a:ext>
            </a:extLst>
          </p:cNvPr>
          <p:cNvSpPr>
            <a:spLocks noGrp="1"/>
          </p:cNvSpPr>
          <p:nvPr>
            <p:ph type="ftr" sz="quarter" idx="11"/>
          </p:nvPr>
        </p:nvSpPr>
        <p:spPr/>
        <p:txBody>
          <a:bodyPr/>
          <a:lstStyle/>
          <a:p>
            <a:endParaRPr lang="en-GB"/>
          </a:p>
        </p:txBody>
      </p:sp>
      <p:sp>
        <p:nvSpPr>
          <p:cNvPr id="9" name="Symbol zastępczy numeru slajdu 8">
            <a:extLst>
              <a:ext uri="{FF2B5EF4-FFF2-40B4-BE49-F238E27FC236}">
                <a16:creationId xmlns:a16="http://schemas.microsoft.com/office/drawing/2014/main" id="{D6E3722C-08F6-5241-7FC8-B77ED053B9DF}"/>
              </a:ext>
            </a:extLst>
          </p:cNvPr>
          <p:cNvSpPr>
            <a:spLocks noGrp="1"/>
          </p:cNvSpPr>
          <p:nvPr>
            <p:ph type="sldNum" sz="quarter" idx="12"/>
          </p:nvPr>
        </p:nvSpPr>
        <p:spPr/>
        <p:txBody>
          <a:bodyPr/>
          <a:lstStyle/>
          <a:p>
            <a:fld id="{182D1D3A-B8FB-4C56-B5A3-4A93F7AB6559}" type="slidenum">
              <a:rPr lang="en-GB" smtClean="0"/>
              <a:t>‹#›</a:t>
            </a:fld>
            <a:endParaRPr lang="en-GB"/>
          </a:p>
        </p:txBody>
      </p:sp>
    </p:spTree>
    <p:extLst>
      <p:ext uri="{BB962C8B-B14F-4D97-AF65-F5344CB8AC3E}">
        <p14:creationId xmlns:p14="http://schemas.microsoft.com/office/powerpoint/2010/main" val="1204268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ED4D442-37D4-276A-C1E4-5B6A173974EA}"/>
              </a:ext>
            </a:extLst>
          </p:cNvPr>
          <p:cNvSpPr>
            <a:spLocks noGrp="1"/>
          </p:cNvSpPr>
          <p:nvPr>
            <p:ph type="title"/>
          </p:nvPr>
        </p:nvSpPr>
        <p:spPr/>
        <p:txBody>
          <a:bodyPr/>
          <a:lstStyle/>
          <a:p>
            <a:r>
              <a:rPr lang="pl-PL"/>
              <a:t>Kliknij, aby edytować styl</a:t>
            </a:r>
            <a:endParaRPr lang="en-GB"/>
          </a:p>
        </p:txBody>
      </p:sp>
      <p:sp>
        <p:nvSpPr>
          <p:cNvPr id="3" name="Symbol zastępczy daty 2">
            <a:extLst>
              <a:ext uri="{FF2B5EF4-FFF2-40B4-BE49-F238E27FC236}">
                <a16:creationId xmlns:a16="http://schemas.microsoft.com/office/drawing/2014/main" id="{5FF5BCBF-944A-2AF3-5F0F-D9576552DDE1}"/>
              </a:ext>
            </a:extLst>
          </p:cNvPr>
          <p:cNvSpPr>
            <a:spLocks noGrp="1"/>
          </p:cNvSpPr>
          <p:nvPr>
            <p:ph type="dt" sz="half" idx="10"/>
          </p:nvPr>
        </p:nvSpPr>
        <p:spPr/>
        <p:txBody>
          <a:bodyPr/>
          <a:lstStyle/>
          <a:p>
            <a:fld id="{AC9C68E7-DA84-41D5-A67B-563E9558F0C8}" type="datetimeFigureOut">
              <a:rPr lang="en-GB" smtClean="0"/>
              <a:t>13/03/2024</a:t>
            </a:fld>
            <a:endParaRPr lang="en-GB"/>
          </a:p>
        </p:txBody>
      </p:sp>
      <p:sp>
        <p:nvSpPr>
          <p:cNvPr id="4" name="Symbol zastępczy stopki 3">
            <a:extLst>
              <a:ext uri="{FF2B5EF4-FFF2-40B4-BE49-F238E27FC236}">
                <a16:creationId xmlns:a16="http://schemas.microsoft.com/office/drawing/2014/main" id="{A84CBA29-2067-9B39-9245-B515BAB1DB3D}"/>
              </a:ext>
            </a:extLst>
          </p:cNvPr>
          <p:cNvSpPr>
            <a:spLocks noGrp="1"/>
          </p:cNvSpPr>
          <p:nvPr>
            <p:ph type="ftr" sz="quarter" idx="11"/>
          </p:nvPr>
        </p:nvSpPr>
        <p:spPr/>
        <p:txBody>
          <a:bodyPr/>
          <a:lstStyle/>
          <a:p>
            <a:endParaRPr lang="en-GB"/>
          </a:p>
        </p:txBody>
      </p:sp>
      <p:sp>
        <p:nvSpPr>
          <p:cNvPr id="5" name="Symbol zastępczy numeru slajdu 4">
            <a:extLst>
              <a:ext uri="{FF2B5EF4-FFF2-40B4-BE49-F238E27FC236}">
                <a16:creationId xmlns:a16="http://schemas.microsoft.com/office/drawing/2014/main" id="{6A0DAD38-2E51-D566-4499-3AF3CDF0FEF3}"/>
              </a:ext>
            </a:extLst>
          </p:cNvPr>
          <p:cNvSpPr>
            <a:spLocks noGrp="1"/>
          </p:cNvSpPr>
          <p:nvPr>
            <p:ph type="sldNum" sz="quarter" idx="12"/>
          </p:nvPr>
        </p:nvSpPr>
        <p:spPr/>
        <p:txBody>
          <a:bodyPr/>
          <a:lstStyle/>
          <a:p>
            <a:fld id="{182D1D3A-B8FB-4C56-B5A3-4A93F7AB6559}" type="slidenum">
              <a:rPr lang="en-GB" smtClean="0"/>
              <a:t>‹#›</a:t>
            </a:fld>
            <a:endParaRPr lang="en-GB"/>
          </a:p>
        </p:txBody>
      </p:sp>
    </p:spTree>
    <p:extLst>
      <p:ext uri="{BB962C8B-B14F-4D97-AF65-F5344CB8AC3E}">
        <p14:creationId xmlns:p14="http://schemas.microsoft.com/office/powerpoint/2010/main" val="979116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a:extLst>
              <a:ext uri="{FF2B5EF4-FFF2-40B4-BE49-F238E27FC236}">
                <a16:creationId xmlns:a16="http://schemas.microsoft.com/office/drawing/2014/main" id="{95B42CD5-826A-89BF-2E07-7EFFD1792DE3}"/>
              </a:ext>
            </a:extLst>
          </p:cNvPr>
          <p:cNvSpPr>
            <a:spLocks noGrp="1"/>
          </p:cNvSpPr>
          <p:nvPr>
            <p:ph type="dt" sz="half" idx="10"/>
          </p:nvPr>
        </p:nvSpPr>
        <p:spPr/>
        <p:txBody>
          <a:bodyPr/>
          <a:lstStyle/>
          <a:p>
            <a:fld id="{AC9C68E7-DA84-41D5-A67B-563E9558F0C8}" type="datetimeFigureOut">
              <a:rPr lang="en-GB" smtClean="0"/>
              <a:t>13/03/2024</a:t>
            </a:fld>
            <a:endParaRPr lang="en-GB"/>
          </a:p>
        </p:txBody>
      </p:sp>
      <p:sp>
        <p:nvSpPr>
          <p:cNvPr id="3" name="Symbol zastępczy stopki 2">
            <a:extLst>
              <a:ext uri="{FF2B5EF4-FFF2-40B4-BE49-F238E27FC236}">
                <a16:creationId xmlns:a16="http://schemas.microsoft.com/office/drawing/2014/main" id="{A193D745-7D81-0BC9-67CE-0F32FB70C5EC}"/>
              </a:ext>
            </a:extLst>
          </p:cNvPr>
          <p:cNvSpPr>
            <a:spLocks noGrp="1"/>
          </p:cNvSpPr>
          <p:nvPr>
            <p:ph type="ftr" sz="quarter" idx="11"/>
          </p:nvPr>
        </p:nvSpPr>
        <p:spPr/>
        <p:txBody>
          <a:bodyPr/>
          <a:lstStyle/>
          <a:p>
            <a:endParaRPr lang="en-GB"/>
          </a:p>
        </p:txBody>
      </p:sp>
      <p:sp>
        <p:nvSpPr>
          <p:cNvPr id="4" name="Symbol zastępczy numeru slajdu 3">
            <a:extLst>
              <a:ext uri="{FF2B5EF4-FFF2-40B4-BE49-F238E27FC236}">
                <a16:creationId xmlns:a16="http://schemas.microsoft.com/office/drawing/2014/main" id="{22F3AD87-0E0E-B296-F3C6-CD735229F3FA}"/>
              </a:ext>
            </a:extLst>
          </p:cNvPr>
          <p:cNvSpPr>
            <a:spLocks noGrp="1"/>
          </p:cNvSpPr>
          <p:nvPr>
            <p:ph type="sldNum" sz="quarter" idx="12"/>
          </p:nvPr>
        </p:nvSpPr>
        <p:spPr/>
        <p:txBody>
          <a:bodyPr/>
          <a:lstStyle/>
          <a:p>
            <a:fld id="{182D1D3A-B8FB-4C56-B5A3-4A93F7AB6559}" type="slidenum">
              <a:rPr lang="en-GB" smtClean="0"/>
              <a:t>‹#›</a:t>
            </a:fld>
            <a:endParaRPr lang="en-GB"/>
          </a:p>
        </p:txBody>
      </p:sp>
    </p:spTree>
    <p:extLst>
      <p:ext uri="{BB962C8B-B14F-4D97-AF65-F5344CB8AC3E}">
        <p14:creationId xmlns:p14="http://schemas.microsoft.com/office/powerpoint/2010/main" val="552638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B86BE58-A690-7C2C-0C58-15CF3D02C407}"/>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endParaRPr lang="en-GB"/>
          </a:p>
        </p:txBody>
      </p:sp>
      <p:sp>
        <p:nvSpPr>
          <p:cNvPr id="3" name="Symbol zastępczy zawartości 2">
            <a:extLst>
              <a:ext uri="{FF2B5EF4-FFF2-40B4-BE49-F238E27FC236}">
                <a16:creationId xmlns:a16="http://schemas.microsoft.com/office/drawing/2014/main" id="{FEEDDADC-5391-F46D-1B97-3C42F2CEF8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4" name="Symbol zastępczy tekstu 3">
            <a:extLst>
              <a:ext uri="{FF2B5EF4-FFF2-40B4-BE49-F238E27FC236}">
                <a16:creationId xmlns:a16="http://schemas.microsoft.com/office/drawing/2014/main" id="{2AA36E54-6C17-4D1A-E180-2075C1556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54BCE7F2-E380-F6C5-3677-56C73266E1EC}"/>
              </a:ext>
            </a:extLst>
          </p:cNvPr>
          <p:cNvSpPr>
            <a:spLocks noGrp="1"/>
          </p:cNvSpPr>
          <p:nvPr>
            <p:ph type="dt" sz="half" idx="10"/>
          </p:nvPr>
        </p:nvSpPr>
        <p:spPr/>
        <p:txBody>
          <a:bodyPr/>
          <a:lstStyle/>
          <a:p>
            <a:fld id="{AC9C68E7-DA84-41D5-A67B-563E9558F0C8}" type="datetimeFigureOut">
              <a:rPr lang="en-GB" smtClean="0"/>
              <a:t>13/03/2024</a:t>
            </a:fld>
            <a:endParaRPr lang="en-GB"/>
          </a:p>
        </p:txBody>
      </p:sp>
      <p:sp>
        <p:nvSpPr>
          <p:cNvPr id="6" name="Symbol zastępczy stopki 5">
            <a:extLst>
              <a:ext uri="{FF2B5EF4-FFF2-40B4-BE49-F238E27FC236}">
                <a16:creationId xmlns:a16="http://schemas.microsoft.com/office/drawing/2014/main" id="{E6FD70A5-F8BE-891B-5FBE-4636F71896CC}"/>
              </a:ext>
            </a:extLst>
          </p:cNvPr>
          <p:cNvSpPr>
            <a:spLocks noGrp="1"/>
          </p:cNvSpPr>
          <p:nvPr>
            <p:ph type="ftr" sz="quarter" idx="11"/>
          </p:nvPr>
        </p:nvSpPr>
        <p:spPr/>
        <p:txBody>
          <a:bodyPr/>
          <a:lstStyle/>
          <a:p>
            <a:endParaRPr lang="en-GB"/>
          </a:p>
        </p:txBody>
      </p:sp>
      <p:sp>
        <p:nvSpPr>
          <p:cNvPr id="7" name="Symbol zastępczy numeru slajdu 6">
            <a:extLst>
              <a:ext uri="{FF2B5EF4-FFF2-40B4-BE49-F238E27FC236}">
                <a16:creationId xmlns:a16="http://schemas.microsoft.com/office/drawing/2014/main" id="{48CD1051-4651-72E8-C49B-21850E9F568D}"/>
              </a:ext>
            </a:extLst>
          </p:cNvPr>
          <p:cNvSpPr>
            <a:spLocks noGrp="1"/>
          </p:cNvSpPr>
          <p:nvPr>
            <p:ph type="sldNum" sz="quarter" idx="12"/>
          </p:nvPr>
        </p:nvSpPr>
        <p:spPr/>
        <p:txBody>
          <a:bodyPr/>
          <a:lstStyle/>
          <a:p>
            <a:fld id="{182D1D3A-B8FB-4C56-B5A3-4A93F7AB6559}" type="slidenum">
              <a:rPr lang="en-GB" smtClean="0"/>
              <a:t>‹#›</a:t>
            </a:fld>
            <a:endParaRPr lang="en-GB"/>
          </a:p>
        </p:txBody>
      </p:sp>
    </p:spTree>
    <p:extLst>
      <p:ext uri="{BB962C8B-B14F-4D97-AF65-F5344CB8AC3E}">
        <p14:creationId xmlns:p14="http://schemas.microsoft.com/office/powerpoint/2010/main" val="80659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FC6E04D-390C-6A23-A1E0-2DA12D320EF3}"/>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endParaRPr lang="en-GB"/>
          </a:p>
        </p:txBody>
      </p:sp>
      <p:sp>
        <p:nvSpPr>
          <p:cNvPr id="3" name="Symbol zastępczy obrazu 2">
            <a:extLst>
              <a:ext uri="{FF2B5EF4-FFF2-40B4-BE49-F238E27FC236}">
                <a16:creationId xmlns:a16="http://schemas.microsoft.com/office/drawing/2014/main" id="{F4C9AF2B-5548-F83D-9FC4-5DDF716A6E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ymbol zastępczy tekstu 3">
            <a:extLst>
              <a:ext uri="{FF2B5EF4-FFF2-40B4-BE49-F238E27FC236}">
                <a16:creationId xmlns:a16="http://schemas.microsoft.com/office/drawing/2014/main" id="{788786CF-2777-2972-7B0D-7E06D86A99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54EB93EC-AEB2-186A-81F5-9ADE9290439F}"/>
              </a:ext>
            </a:extLst>
          </p:cNvPr>
          <p:cNvSpPr>
            <a:spLocks noGrp="1"/>
          </p:cNvSpPr>
          <p:nvPr>
            <p:ph type="dt" sz="half" idx="10"/>
          </p:nvPr>
        </p:nvSpPr>
        <p:spPr/>
        <p:txBody>
          <a:bodyPr/>
          <a:lstStyle/>
          <a:p>
            <a:fld id="{AC9C68E7-DA84-41D5-A67B-563E9558F0C8}" type="datetimeFigureOut">
              <a:rPr lang="en-GB" smtClean="0"/>
              <a:t>13/03/2024</a:t>
            </a:fld>
            <a:endParaRPr lang="en-GB"/>
          </a:p>
        </p:txBody>
      </p:sp>
      <p:sp>
        <p:nvSpPr>
          <p:cNvPr id="6" name="Symbol zastępczy stopki 5">
            <a:extLst>
              <a:ext uri="{FF2B5EF4-FFF2-40B4-BE49-F238E27FC236}">
                <a16:creationId xmlns:a16="http://schemas.microsoft.com/office/drawing/2014/main" id="{79C0F114-92E5-1B9A-4058-9FEA9ACBFE43}"/>
              </a:ext>
            </a:extLst>
          </p:cNvPr>
          <p:cNvSpPr>
            <a:spLocks noGrp="1"/>
          </p:cNvSpPr>
          <p:nvPr>
            <p:ph type="ftr" sz="quarter" idx="11"/>
          </p:nvPr>
        </p:nvSpPr>
        <p:spPr/>
        <p:txBody>
          <a:bodyPr/>
          <a:lstStyle/>
          <a:p>
            <a:endParaRPr lang="en-GB"/>
          </a:p>
        </p:txBody>
      </p:sp>
      <p:sp>
        <p:nvSpPr>
          <p:cNvPr id="7" name="Symbol zastępczy numeru slajdu 6">
            <a:extLst>
              <a:ext uri="{FF2B5EF4-FFF2-40B4-BE49-F238E27FC236}">
                <a16:creationId xmlns:a16="http://schemas.microsoft.com/office/drawing/2014/main" id="{3C9BF9D6-251E-3045-E2AC-A3D797B5BC55}"/>
              </a:ext>
            </a:extLst>
          </p:cNvPr>
          <p:cNvSpPr>
            <a:spLocks noGrp="1"/>
          </p:cNvSpPr>
          <p:nvPr>
            <p:ph type="sldNum" sz="quarter" idx="12"/>
          </p:nvPr>
        </p:nvSpPr>
        <p:spPr/>
        <p:txBody>
          <a:bodyPr/>
          <a:lstStyle/>
          <a:p>
            <a:fld id="{182D1D3A-B8FB-4C56-B5A3-4A93F7AB6559}" type="slidenum">
              <a:rPr lang="en-GB" smtClean="0"/>
              <a:t>‹#›</a:t>
            </a:fld>
            <a:endParaRPr lang="en-GB"/>
          </a:p>
        </p:txBody>
      </p:sp>
    </p:spTree>
    <p:extLst>
      <p:ext uri="{BB962C8B-B14F-4D97-AF65-F5344CB8AC3E}">
        <p14:creationId xmlns:p14="http://schemas.microsoft.com/office/powerpoint/2010/main" val="4051063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a:extLst>
              <a:ext uri="{FF2B5EF4-FFF2-40B4-BE49-F238E27FC236}">
                <a16:creationId xmlns:a16="http://schemas.microsoft.com/office/drawing/2014/main" id="{44BFF8AD-2A84-E564-642A-6D799F1FA9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endParaRPr lang="en-GB"/>
          </a:p>
        </p:txBody>
      </p:sp>
      <p:sp>
        <p:nvSpPr>
          <p:cNvPr id="3" name="Symbol zastępczy tekstu 2">
            <a:extLst>
              <a:ext uri="{FF2B5EF4-FFF2-40B4-BE49-F238E27FC236}">
                <a16:creationId xmlns:a16="http://schemas.microsoft.com/office/drawing/2014/main" id="{DB5E298D-76E7-F40A-462D-F2314BCFC4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4" name="Symbol zastępczy daty 3">
            <a:extLst>
              <a:ext uri="{FF2B5EF4-FFF2-40B4-BE49-F238E27FC236}">
                <a16:creationId xmlns:a16="http://schemas.microsoft.com/office/drawing/2014/main" id="{362C6EF0-027B-5D97-10BB-4045CE5CDB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9C68E7-DA84-41D5-A67B-563E9558F0C8}" type="datetimeFigureOut">
              <a:rPr lang="en-GB" smtClean="0"/>
              <a:t>13/03/2024</a:t>
            </a:fld>
            <a:endParaRPr lang="en-GB"/>
          </a:p>
        </p:txBody>
      </p:sp>
      <p:sp>
        <p:nvSpPr>
          <p:cNvPr id="5" name="Symbol zastępczy stopki 4">
            <a:extLst>
              <a:ext uri="{FF2B5EF4-FFF2-40B4-BE49-F238E27FC236}">
                <a16:creationId xmlns:a16="http://schemas.microsoft.com/office/drawing/2014/main" id="{2AFCE4E2-6004-991E-D013-8740BFBC36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ymbol zastępczy numeru slajdu 5">
            <a:extLst>
              <a:ext uri="{FF2B5EF4-FFF2-40B4-BE49-F238E27FC236}">
                <a16:creationId xmlns:a16="http://schemas.microsoft.com/office/drawing/2014/main" id="{2E4CCFD9-9BA1-F0B9-79DD-2FBB5653A7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2D1D3A-B8FB-4C56-B5A3-4A93F7AB6559}" type="slidenum">
              <a:rPr lang="en-GB" smtClean="0"/>
              <a:t>‹#›</a:t>
            </a:fld>
            <a:endParaRPr lang="en-GB"/>
          </a:p>
        </p:txBody>
      </p:sp>
    </p:spTree>
    <p:extLst>
      <p:ext uri="{BB962C8B-B14F-4D97-AF65-F5344CB8AC3E}">
        <p14:creationId xmlns:p14="http://schemas.microsoft.com/office/powerpoint/2010/main" val="2954328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www.kaggle.com/code/ar2017/basics-of-feature-selection-with-python#section%202.2." TargetMode="External"/><Relationship Id="rId2" Type="http://schemas.openxmlformats.org/officeDocument/2006/relationships/hyperlink" Target="https://www.kaggle.com/code/ar2017/basics-of-feature-selection-with-python#section%202.1." TargetMode="Externa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hyperlink" Target="https://www.kaggle.com/code/ar2017/basics-of-feature-selection-with-python#section%202.3."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ole tekstowe 4">
            <a:extLst>
              <a:ext uri="{FF2B5EF4-FFF2-40B4-BE49-F238E27FC236}">
                <a16:creationId xmlns:a16="http://schemas.microsoft.com/office/drawing/2014/main" id="{F95EAADE-F69D-A1F5-EF23-C012142F20D7}"/>
              </a:ext>
            </a:extLst>
          </p:cNvPr>
          <p:cNvSpPr txBox="1"/>
          <p:nvPr/>
        </p:nvSpPr>
        <p:spPr>
          <a:xfrm>
            <a:off x="2822418" y="68830"/>
            <a:ext cx="6097508" cy="584775"/>
          </a:xfrm>
          <a:prstGeom prst="rect">
            <a:avLst/>
          </a:prstGeom>
          <a:noFill/>
        </p:spPr>
        <p:txBody>
          <a:bodyPr wrap="square">
            <a:spAutoFit/>
          </a:bodyPr>
          <a:lstStyle/>
          <a:p>
            <a:pPr algn="l"/>
            <a:r>
              <a:rPr lang="pl-PL" sz="3200" b="1">
                <a:solidFill>
                  <a:srgbClr val="FF0000"/>
                </a:solidFill>
                <a:latin typeface="sohne"/>
              </a:rPr>
              <a:t>Selekcja zmiennych</a:t>
            </a:r>
            <a:r>
              <a:rPr lang="en-GB" sz="3200" b="1" i="0">
                <a:solidFill>
                  <a:srgbClr val="FF0000"/>
                </a:solidFill>
                <a:effectLst/>
                <a:latin typeface="sohne"/>
              </a:rPr>
              <a:t> w </a:t>
            </a:r>
            <a:r>
              <a:rPr lang="en-GB" sz="3200" b="1" i="0" err="1">
                <a:solidFill>
                  <a:srgbClr val="FF0000"/>
                </a:solidFill>
                <a:effectLst/>
                <a:latin typeface="sohne"/>
              </a:rPr>
              <a:t>Pythonie</a:t>
            </a:r>
            <a:endParaRPr lang="en-GB" sz="3200" b="1" i="0">
              <a:solidFill>
                <a:srgbClr val="FF0000"/>
              </a:solidFill>
              <a:effectLst/>
              <a:latin typeface="sohne"/>
            </a:endParaRPr>
          </a:p>
        </p:txBody>
      </p:sp>
      <p:sp>
        <p:nvSpPr>
          <p:cNvPr id="7" name="pole tekstowe 6">
            <a:extLst>
              <a:ext uri="{FF2B5EF4-FFF2-40B4-BE49-F238E27FC236}">
                <a16:creationId xmlns:a16="http://schemas.microsoft.com/office/drawing/2014/main" id="{155EEBEC-48D7-AA1C-6B08-7AEF8BD52EE8}"/>
              </a:ext>
            </a:extLst>
          </p:cNvPr>
          <p:cNvSpPr txBox="1"/>
          <p:nvPr/>
        </p:nvSpPr>
        <p:spPr>
          <a:xfrm>
            <a:off x="1540734" y="3269111"/>
            <a:ext cx="10142144" cy="1754326"/>
          </a:xfrm>
          <a:prstGeom prst="rect">
            <a:avLst/>
          </a:prstGeom>
          <a:noFill/>
        </p:spPr>
        <p:txBody>
          <a:bodyPr wrap="square" lIns="91440" tIns="45720" rIns="91440" bIns="45720" anchor="t">
            <a:spAutoFit/>
          </a:bodyPr>
          <a:lstStyle/>
          <a:p>
            <a:pPr algn="l"/>
            <a:r>
              <a:rPr lang="pl-PL" b="0" i="0">
                <a:solidFill>
                  <a:srgbClr val="292929"/>
                </a:solidFill>
                <a:effectLst/>
                <a:latin typeface="source-serif-pro"/>
              </a:rPr>
              <a:t>Przedstawimy przykładowy przewodnik, w jaki sposób można wybrać najważniejsze </a:t>
            </a:r>
            <a:r>
              <a:rPr lang="pl-PL">
                <a:solidFill>
                  <a:srgbClr val="292929"/>
                </a:solidFill>
                <a:latin typeface="source-serif-pro"/>
              </a:rPr>
              <a:t>zmienne</a:t>
            </a:r>
            <a:r>
              <a:rPr lang="pl-PL" b="0" i="0">
                <a:solidFill>
                  <a:srgbClr val="292929"/>
                </a:solidFill>
                <a:effectLst/>
                <a:latin typeface="source-serif-pro"/>
              </a:rPr>
              <a:t>. W tym przykładzie będziemy pracować z problemem klasyfikacji, ale można go również rozszerzyć na przypadki regresji, dostosowując parametry </a:t>
            </a:r>
            <a:r>
              <a:rPr lang="pl-PL">
                <a:solidFill>
                  <a:srgbClr val="292929"/>
                </a:solidFill>
                <a:latin typeface="source-serif-pro"/>
              </a:rPr>
              <a:t>zmiennych</a:t>
            </a:r>
            <a:r>
              <a:rPr lang="pl-PL" b="0" i="0">
                <a:solidFill>
                  <a:srgbClr val="292929"/>
                </a:solidFill>
                <a:effectLst/>
                <a:latin typeface="source-serif-pro"/>
              </a:rPr>
              <a:t>.</a:t>
            </a:r>
          </a:p>
          <a:p>
            <a:pPr algn="l"/>
            <a:r>
              <a:rPr lang="pl-PL" b="0" i="0">
                <a:solidFill>
                  <a:srgbClr val="292929"/>
                </a:solidFill>
                <a:effectLst/>
                <a:latin typeface="source-serif-pro"/>
              </a:rPr>
              <a:t>Będziemy pracować ze zbiorem danych </a:t>
            </a:r>
            <a:r>
              <a:rPr lang="pl-PL">
                <a:solidFill>
                  <a:srgbClr val="292929"/>
                </a:solidFill>
                <a:latin typeface="source-serif-pro"/>
              </a:rPr>
              <a:t>z</a:t>
            </a:r>
            <a:r>
              <a:rPr lang="pl-PL" b="0" i="0">
                <a:solidFill>
                  <a:srgbClr val="292929"/>
                </a:solidFill>
                <a:effectLst/>
                <a:latin typeface="source-serif-pro"/>
              </a:rPr>
              <a:t> </a:t>
            </a:r>
            <a:r>
              <a:rPr lang="pl-PL" u="sng">
                <a:solidFill>
                  <a:srgbClr val="292929"/>
                </a:solidFill>
                <a:latin typeface="source-serif-pro"/>
              </a:rPr>
              <a:t>gatunkami irysa. (baza wbudowana w </a:t>
            </a:r>
            <a:r>
              <a:rPr lang="pl-PL" u="sng" err="1">
                <a:solidFill>
                  <a:srgbClr val="292929"/>
                </a:solidFill>
                <a:latin typeface="source-serif-pro"/>
              </a:rPr>
              <a:t>Sklearn</a:t>
            </a:r>
            <a:r>
              <a:rPr lang="pl-PL" u="sng">
                <a:solidFill>
                  <a:srgbClr val="292929"/>
                </a:solidFill>
                <a:latin typeface="source-serif-pro"/>
              </a:rPr>
              <a:t>)</a:t>
            </a:r>
          </a:p>
          <a:p>
            <a:pPr algn="l"/>
            <a:endParaRPr lang="pl-PL" b="0" i="0" u="sng">
              <a:solidFill>
                <a:srgbClr val="292929"/>
              </a:solidFill>
              <a:effectLst/>
              <a:latin typeface="source-serif-pro"/>
            </a:endParaRPr>
          </a:p>
          <a:p>
            <a:r>
              <a:rPr lang="pl-PL" u="sng">
                <a:solidFill>
                  <a:srgbClr val="292929"/>
                </a:solidFill>
                <a:latin typeface="source-serif-pro"/>
              </a:rPr>
              <a:t>Wykonaj pełny kod i wizualizacje  i prześlij do TEAMS po zaimplementowaniu nowej bazy wine.csv</a:t>
            </a:r>
            <a:endParaRPr lang="pl-PL" b="0" i="0">
              <a:solidFill>
                <a:srgbClr val="292929"/>
              </a:solidFill>
              <a:effectLst/>
              <a:latin typeface="source-serif-pro"/>
            </a:endParaRPr>
          </a:p>
        </p:txBody>
      </p:sp>
      <p:sp>
        <p:nvSpPr>
          <p:cNvPr id="2" name="pole tekstowe 1">
            <a:extLst>
              <a:ext uri="{FF2B5EF4-FFF2-40B4-BE49-F238E27FC236}">
                <a16:creationId xmlns:a16="http://schemas.microsoft.com/office/drawing/2014/main" id="{FE2B3B7F-C02D-79DD-7D8C-22989FF315D1}"/>
              </a:ext>
            </a:extLst>
          </p:cNvPr>
          <p:cNvSpPr txBox="1"/>
          <p:nvPr/>
        </p:nvSpPr>
        <p:spPr>
          <a:xfrm>
            <a:off x="1540734" y="2498756"/>
            <a:ext cx="3567065" cy="523220"/>
          </a:xfrm>
          <a:prstGeom prst="rect">
            <a:avLst/>
          </a:prstGeom>
          <a:noFill/>
        </p:spPr>
        <p:txBody>
          <a:bodyPr wrap="square" rtlCol="0">
            <a:spAutoFit/>
          </a:bodyPr>
          <a:lstStyle/>
          <a:p>
            <a:r>
              <a:rPr lang="pl-PL" sz="2800" b="1">
                <a:solidFill>
                  <a:srgbClr val="FF0000"/>
                </a:solidFill>
              </a:rPr>
              <a:t>ZADANIE</a:t>
            </a:r>
            <a:endParaRPr lang="en-GB" sz="2800" b="1">
              <a:solidFill>
                <a:srgbClr val="FF0000"/>
              </a:solidFill>
            </a:endParaRPr>
          </a:p>
        </p:txBody>
      </p:sp>
    </p:spTree>
    <p:extLst>
      <p:ext uri="{BB962C8B-B14F-4D97-AF65-F5344CB8AC3E}">
        <p14:creationId xmlns:p14="http://schemas.microsoft.com/office/powerpoint/2010/main" val="885369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4C33B790-6BAF-636C-A5AC-7BB672918E18}"/>
              </a:ext>
            </a:extLst>
          </p:cNvPr>
          <p:cNvSpPr txBox="1"/>
          <p:nvPr/>
        </p:nvSpPr>
        <p:spPr>
          <a:xfrm>
            <a:off x="411480" y="248969"/>
            <a:ext cx="11552722" cy="3508653"/>
          </a:xfrm>
          <a:prstGeom prst="rect">
            <a:avLst/>
          </a:prstGeom>
          <a:noFill/>
        </p:spPr>
        <p:txBody>
          <a:bodyPr wrap="square">
            <a:spAutoFit/>
          </a:bodyPr>
          <a:lstStyle/>
          <a:p>
            <a:pPr algn="l"/>
            <a:r>
              <a:rPr lang="en-GB" sz="2400" b="1" i="0">
                <a:solidFill>
                  <a:srgbClr val="00B0F0"/>
                </a:solidFill>
                <a:effectLst/>
                <a:latin typeface="Inter"/>
              </a:rPr>
              <a:t>1.3. Mutual Information</a:t>
            </a:r>
          </a:p>
          <a:p>
            <a:r>
              <a:rPr lang="pl-PL" b="1">
                <a:latin typeface="Inter"/>
              </a:rPr>
              <a:t>Wzajemne informacje (MI) </a:t>
            </a:r>
            <a:r>
              <a:rPr lang="pl-PL">
                <a:latin typeface="Inter"/>
              </a:rPr>
              <a:t>mierzą zależność jednej zmiennej od drugiej, określając ilościowo ilość informacji uzyskanych o jednej zmiennej, poprzez drugą cechę. MI jest symetryczne i nieujemne i wynosi 0 wtedy i tylko wtedy, gdy zmienne wejścia i wyjścia są niezależne. W przeciwieństwie do wartości F ANOVA, </a:t>
            </a:r>
            <a:r>
              <a:rPr lang="pl-PL" b="1">
                <a:latin typeface="Inter"/>
              </a:rPr>
              <a:t>Wzajemne informacje </a:t>
            </a:r>
            <a:r>
              <a:rPr lang="pl-PL">
                <a:latin typeface="Inter"/>
              </a:rPr>
              <a:t>mogą przechwytywać nieliniowe relacje między zmiennymi wejścia i wyjścia.
</a:t>
            </a:r>
            <a:endParaRPr lang="en-GB" b="0" i="0">
              <a:effectLst/>
              <a:latin typeface="Inter"/>
            </a:endParaRPr>
          </a:p>
          <a:p>
            <a:r>
              <a:rPr lang="pl-PL">
                <a:latin typeface="Inter"/>
              </a:rPr>
              <a:t>Możemy użyć </a:t>
            </a:r>
            <a:r>
              <a:rPr lang="pl-PL" err="1">
                <a:latin typeface="Inter"/>
              </a:rPr>
              <a:t>Scikit-learn</a:t>
            </a:r>
            <a:r>
              <a:rPr lang="pl-PL">
                <a:latin typeface="Inter"/>
              </a:rPr>
              <a:t> do obliczenia MI. </a:t>
            </a:r>
            <a:r>
              <a:rPr lang="pl-PL" err="1">
                <a:latin typeface="Inter"/>
              </a:rPr>
              <a:t>Scikit-learn</a:t>
            </a:r>
            <a:r>
              <a:rPr lang="pl-PL">
                <a:latin typeface="Inter"/>
              </a:rPr>
              <a:t> ma dwie funkcje do obliczania MI:
</a:t>
            </a:r>
            <a:endParaRPr lang="en-GB" b="0" i="0">
              <a:effectLst/>
              <a:latin typeface="Inter"/>
            </a:endParaRPr>
          </a:p>
          <a:p>
            <a:pPr>
              <a:buFont typeface="Arial" panose="020B0604020202020204" pitchFamily="34" charset="0"/>
              <a:buChar char="•"/>
            </a:pPr>
            <a:r>
              <a:rPr lang="en-GB" b="1" i="0" err="1">
                <a:effectLst/>
                <a:latin typeface="Inter"/>
              </a:rPr>
              <a:t>mutual_info_classif</a:t>
            </a:r>
            <a:r>
              <a:rPr lang="en-GB" b="0" i="0">
                <a:effectLst/>
                <a:latin typeface="Inter"/>
              </a:rPr>
              <a:t>, </a:t>
            </a:r>
            <a:r>
              <a:rPr lang="pl-PL">
                <a:latin typeface="Inter"/>
              </a:rPr>
              <a:t>które obliczają MI dla zadania klasyfikacyjnego</a:t>
            </a:r>
            <a:endParaRPr lang="en-GB" b="0" i="0">
              <a:effectLst/>
              <a:latin typeface="Inter"/>
            </a:endParaRPr>
          </a:p>
          <a:p>
            <a:pPr>
              <a:buFont typeface="Arial" panose="020B0604020202020204" pitchFamily="34" charset="0"/>
              <a:buChar char="•"/>
            </a:pPr>
            <a:r>
              <a:rPr lang="en-GB" b="1" i="0" err="1">
                <a:effectLst/>
                <a:latin typeface="Inter"/>
              </a:rPr>
              <a:t>mutual_info_regression</a:t>
            </a:r>
            <a:r>
              <a:rPr lang="en-GB" b="0" i="0">
                <a:effectLst/>
                <a:latin typeface="Inter"/>
              </a:rPr>
              <a:t>, </a:t>
            </a:r>
            <a:r>
              <a:rPr lang="pl-PL">
                <a:latin typeface="Inter"/>
              </a:rPr>
              <a:t>które obliczają MI dla zadania regresji</a:t>
            </a:r>
            <a:endParaRPr lang="pl-PL" b="0" i="0">
              <a:effectLst/>
              <a:latin typeface="Inter"/>
            </a:endParaRPr>
          </a:p>
          <a:p>
            <a:pPr algn="l">
              <a:buFont typeface="Arial" panose="020B0604020202020204" pitchFamily="34" charset="0"/>
              <a:buChar char="•"/>
            </a:pPr>
            <a:endParaRPr lang="en-GB" b="0" i="0">
              <a:effectLst/>
              <a:latin typeface="Inter"/>
            </a:endParaRPr>
          </a:p>
          <a:p>
            <a:r>
              <a:rPr lang="pl-PL">
                <a:latin typeface="Inter"/>
              </a:rPr>
              <a:t>Użyjemy</a:t>
            </a:r>
            <a:r>
              <a:rPr lang="en-GB" b="0" i="0">
                <a:effectLst/>
                <a:latin typeface="Inter"/>
              </a:rPr>
              <a:t> </a:t>
            </a:r>
            <a:r>
              <a:rPr lang="en-GB" b="1" i="0" err="1">
                <a:effectLst/>
                <a:latin typeface="Inter"/>
              </a:rPr>
              <a:t>mutual_info_classif</a:t>
            </a:r>
            <a:r>
              <a:rPr lang="en-GB" b="0" i="0">
                <a:effectLst/>
                <a:latin typeface="Inter"/>
              </a:rPr>
              <a:t> </a:t>
            </a:r>
            <a:r>
              <a:rPr lang="pl-PL">
                <a:latin typeface="Inter"/>
              </a:rPr>
              <a:t>ponieważ zestaw danych </a:t>
            </a:r>
            <a:r>
              <a:rPr lang="pl-PL" err="1">
                <a:latin typeface="Inter"/>
              </a:rPr>
              <a:t>Iris</a:t>
            </a:r>
            <a:r>
              <a:rPr lang="pl-PL">
                <a:latin typeface="Inter"/>
              </a:rPr>
              <a:t> wiąże się z zadaniem klasyfikacji.</a:t>
            </a:r>
            <a:endParaRPr lang="en-GB" b="0" i="0">
              <a:effectLst/>
              <a:latin typeface="Inter"/>
            </a:endParaRPr>
          </a:p>
        </p:txBody>
      </p:sp>
      <p:pic>
        <p:nvPicPr>
          <p:cNvPr id="5" name="Obraz 4">
            <a:extLst>
              <a:ext uri="{FF2B5EF4-FFF2-40B4-BE49-F238E27FC236}">
                <a16:creationId xmlns:a16="http://schemas.microsoft.com/office/drawing/2014/main" id="{BA2012AB-CEC2-E155-5A82-1F0D129AE57C}"/>
              </a:ext>
            </a:extLst>
          </p:cNvPr>
          <p:cNvPicPr>
            <a:picLocks noChangeAspect="1"/>
          </p:cNvPicPr>
          <p:nvPr/>
        </p:nvPicPr>
        <p:blipFill>
          <a:blip r:embed="rId2"/>
          <a:stretch>
            <a:fillRect/>
          </a:stretch>
        </p:blipFill>
        <p:spPr>
          <a:xfrm>
            <a:off x="4381650" y="3757622"/>
            <a:ext cx="6200775" cy="790575"/>
          </a:xfrm>
          <a:prstGeom prst="rect">
            <a:avLst/>
          </a:prstGeom>
        </p:spPr>
      </p:pic>
      <p:sp>
        <p:nvSpPr>
          <p:cNvPr id="7" name="pole tekstowe 6">
            <a:extLst>
              <a:ext uri="{FF2B5EF4-FFF2-40B4-BE49-F238E27FC236}">
                <a16:creationId xmlns:a16="http://schemas.microsoft.com/office/drawing/2014/main" id="{90EB07E4-BACC-0144-0AB1-E485D47AE7DC}"/>
              </a:ext>
            </a:extLst>
          </p:cNvPr>
          <p:cNvSpPr txBox="1"/>
          <p:nvPr/>
        </p:nvSpPr>
        <p:spPr>
          <a:xfrm>
            <a:off x="324852" y="4883034"/>
            <a:ext cx="1965961" cy="1754326"/>
          </a:xfrm>
          <a:prstGeom prst="rect">
            <a:avLst/>
          </a:prstGeom>
          <a:noFill/>
        </p:spPr>
        <p:txBody>
          <a:bodyPr wrap="square">
            <a:spAutoFit/>
          </a:bodyPr>
          <a:lstStyle/>
          <a:p>
            <a:r>
              <a:rPr lang="pl-PL">
                <a:latin typeface="Inter"/>
              </a:rPr>
              <a:t>Następnie obliczamy MI, wywołując następujące zmienne:
</a:t>
            </a:r>
            <a:endParaRPr lang="en-GB"/>
          </a:p>
        </p:txBody>
      </p:sp>
      <p:pic>
        <p:nvPicPr>
          <p:cNvPr id="9" name="Obraz 8">
            <a:extLst>
              <a:ext uri="{FF2B5EF4-FFF2-40B4-BE49-F238E27FC236}">
                <a16:creationId xmlns:a16="http://schemas.microsoft.com/office/drawing/2014/main" id="{319A2519-116B-B653-EE8F-B9A01F0168DF}"/>
              </a:ext>
            </a:extLst>
          </p:cNvPr>
          <p:cNvPicPr>
            <a:picLocks noChangeAspect="1"/>
          </p:cNvPicPr>
          <p:nvPr/>
        </p:nvPicPr>
        <p:blipFill>
          <a:blip r:embed="rId3"/>
          <a:stretch>
            <a:fillRect/>
          </a:stretch>
        </p:blipFill>
        <p:spPr>
          <a:xfrm>
            <a:off x="2009925" y="4883034"/>
            <a:ext cx="5829300" cy="1666875"/>
          </a:xfrm>
          <a:prstGeom prst="rect">
            <a:avLst/>
          </a:prstGeom>
        </p:spPr>
      </p:pic>
      <p:pic>
        <p:nvPicPr>
          <p:cNvPr id="11" name="Obraz 10">
            <a:extLst>
              <a:ext uri="{FF2B5EF4-FFF2-40B4-BE49-F238E27FC236}">
                <a16:creationId xmlns:a16="http://schemas.microsoft.com/office/drawing/2014/main" id="{47CF0667-D416-9EBD-AD8A-B681941543E9}"/>
              </a:ext>
            </a:extLst>
          </p:cNvPr>
          <p:cNvPicPr>
            <a:picLocks noChangeAspect="1"/>
          </p:cNvPicPr>
          <p:nvPr/>
        </p:nvPicPr>
        <p:blipFill>
          <a:blip r:embed="rId4"/>
          <a:stretch>
            <a:fillRect/>
          </a:stretch>
        </p:blipFill>
        <p:spPr>
          <a:xfrm>
            <a:off x="7868452" y="5109311"/>
            <a:ext cx="4095750" cy="1047750"/>
          </a:xfrm>
          <a:prstGeom prst="rect">
            <a:avLst/>
          </a:prstGeom>
        </p:spPr>
      </p:pic>
    </p:spTree>
    <p:extLst>
      <p:ext uri="{BB962C8B-B14F-4D97-AF65-F5344CB8AC3E}">
        <p14:creationId xmlns:p14="http://schemas.microsoft.com/office/powerpoint/2010/main" val="216597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58C8A8ED-7C7D-68DC-5C0F-E9580A17E3A2}"/>
              </a:ext>
            </a:extLst>
          </p:cNvPr>
          <p:cNvSpPr txBox="1"/>
          <p:nvPr/>
        </p:nvSpPr>
        <p:spPr>
          <a:xfrm>
            <a:off x="1556886" y="157030"/>
            <a:ext cx="6097604" cy="646331"/>
          </a:xfrm>
          <a:prstGeom prst="rect">
            <a:avLst/>
          </a:prstGeom>
          <a:noFill/>
        </p:spPr>
        <p:txBody>
          <a:bodyPr wrap="square">
            <a:spAutoFit/>
          </a:bodyPr>
          <a:lstStyle/>
          <a:p>
            <a:r>
              <a:rPr lang="pl-PL">
                <a:latin typeface="Inter"/>
              </a:rPr>
              <a:t>Wizualizujmy wyniki, tworząc wykres słupkowy:
</a:t>
            </a:r>
            <a:endParaRPr lang="en-GB"/>
          </a:p>
        </p:txBody>
      </p:sp>
      <p:pic>
        <p:nvPicPr>
          <p:cNvPr id="5" name="Obraz 4">
            <a:extLst>
              <a:ext uri="{FF2B5EF4-FFF2-40B4-BE49-F238E27FC236}">
                <a16:creationId xmlns:a16="http://schemas.microsoft.com/office/drawing/2014/main" id="{628DAB51-8A02-B4C8-D683-4716CCC8EDB0}"/>
              </a:ext>
            </a:extLst>
          </p:cNvPr>
          <p:cNvPicPr>
            <a:picLocks noChangeAspect="1"/>
          </p:cNvPicPr>
          <p:nvPr/>
        </p:nvPicPr>
        <p:blipFill>
          <a:blip r:embed="rId2"/>
          <a:stretch>
            <a:fillRect/>
          </a:stretch>
        </p:blipFill>
        <p:spPr>
          <a:xfrm>
            <a:off x="2286000" y="490537"/>
            <a:ext cx="7620000" cy="5876925"/>
          </a:xfrm>
          <a:prstGeom prst="rect">
            <a:avLst/>
          </a:prstGeom>
        </p:spPr>
      </p:pic>
    </p:spTree>
    <p:extLst>
      <p:ext uri="{BB962C8B-B14F-4D97-AF65-F5344CB8AC3E}">
        <p14:creationId xmlns:p14="http://schemas.microsoft.com/office/powerpoint/2010/main" val="772995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E640E658-7EA0-6EF5-FDA6-D806E25F6B6F}"/>
              </a:ext>
            </a:extLst>
          </p:cNvPr>
          <p:cNvSpPr txBox="1"/>
          <p:nvPr/>
        </p:nvSpPr>
        <p:spPr>
          <a:xfrm>
            <a:off x="777238" y="165044"/>
            <a:ext cx="8732521" cy="1292662"/>
          </a:xfrm>
          <a:prstGeom prst="rect">
            <a:avLst/>
          </a:prstGeom>
          <a:noFill/>
        </p:spPr>
        <p:txBody>
          <a:bodyPr wrap="square">
            <a:spAutoFit/>
          </a:bodyPr>
          <a:lstStyle/>
          <a:p>
            <a:pPr algn="l"/>
            <a:r>
              <a:rPr lang="en-GB" sz="2400" b="1" i="0">
                <a:solidFill>
                  <a:srgbClr val="00B0F0"/>
                </a:solidFill>
                <a:effectLst/>
                <a:latin typeface="Inter"/>
              </a:rPr>
              <a:t>1.4. Using Selector Object for Selecting Features</a:t>
            </a:r>
          </a:p>
          <a:p>
            <a:r>
              <a:rPr lang="pl-PL">
                <a:latin typeface="Inter"/>
              </a:rPr>
              <a:t>Możemy użyć </a:t>
            </a:r>
            <a:r>
              <a:rPr lang="pl-PL" b="1" err="1">
                <a:latin typeface="Inter"/>
              </a:rPr>
              <a:t>SelectKBest</a:t>
            </a:r>
            <a:r>
              <a:rPr lang="pl-PL">
                <a:latin typeface="Inter"/>
              </a:rPr>
              <a:t> z </a:t>
            </a:r>
            <a:r>
              <a:rPr lang="pl-PL" err="1">
                <a:latin typeface="Inter"/>
              </a:rPr>
              <a:t>Scikit-learn</a:t>
            </a:r>
            <a:r>
              <a:rPr lang="pl-PL">
                <a:latin typeface="Inter"/>
              </a:rPr>
              <a:t> do wyboru zmiennych według </a:t>
            </a:r>
            <a:r>
              <a:rPr lang="pl-PL" b="1">
                <a:latin typeface="Inter"/>
              </a:rPr>
              <a:t>k</a:t>
            </a:r>
            <a:r>
              <a:rPr lang="pl-PL">
                <a:latin typeface="Inter"/>
              </a:rPr>
              <a:t> najwyższych wyników, określonych metodą filtrowania. Najpierw musimy zaimportować </a:t>
            </a:r>
            <a:r>
              <a:rPr lang="pl-PL" b="1" err="1">
                <a:latin typeface="Inter"/>
              </a:rPr>
              <a:t>SelectKBest</a:t>
            </a:r>
            <a:r>
              <a:rPr lang="pl-PL">
                <a:latin typeface="Inter"/>
              </a:rPr>
              <a:t>.
</a:t>
            </a:r>
            <a:endParaRPr lang="en-GB" b="0" i="0">
              <a:effectLst/>
              <a:latin typeface="Inter"/>
            </a:endParaRPr>
          </a:p>
        </p:txBody>
      </p:sp>
      <p:pic>
        <p:nvPicPr>
          <p:cNvPr id="5" name="Obraz 4">
            <a:extLst>
              <a:ext uri="{FF2B5EF4-FFF2-40B4-BE49-F238E27FC236}">
                <a16:creationId xmlns:a16="http://schemas.microsoft.com/office/drawing/2014/main" id="{6378C6A3-58D9-6A3D-3B92-29B6A15797F0}"/>
              </a:ext>
            </a:extLst>
          </p:cNvPr>
          <p:cNvPicPr>
            <a:picLocks noChangeAspect="1"/>
          </p:cNvPicPr>
          <p:nvPr/>
        </p:nvPicPr>
        <p:blipFill>
          <a:blip r:embed="rId2"/>
          <a:stretch>
            <a:fillRect/>
          </a:stretch>
        </p:blipFill>
        <p:spPr>
          <a:xfrm>
            <a:off x="1687027" y="1262363"/>
            <a:ext cx="5372100" cy="733425"/>
          </a:xfrm>
          <a:prstGeom prst="rect">
            <a:avLst/>
          </a:prstGeom>
        </p:spPr>
      </p:pic>
      <p:sp>
        <p:nvSpPr>
          <p:cNvPr id="7" name="pole tekstowe 6">
            <a:extLst>
              <a:ext uri="{FF2B5EF4-FFF2-40B4-BE49-F238E27FC236}">
                <a16:creationId xmlns:a16="http://schemas.microsoft.com/office/drawing/2014/main" id="{73C725BD-B92E-F374-5426-EA7E245CB5C8}"/>
              </a:ext>
            </a:extLst>
          </p:cNvPr>
          <p:cNvSpPr txBox="1"/>
          <p:nvPr/>
        </p:nvSpPr>
        <p:spPr>
          <a:xfrm>
            <a:off x="344103" y="2555025"/>
            <a:ext cx="3660006" cy="3693319"/>
          </a:xfrm>
          <a:prstGeom prst="rect">
            <a:avLst/>
          </a:prstGeom>
          <a:noFill/>
        </p:spPr>
        <p:txBody>
          <a:bodyPr wrap="square">
            <a:spAutoFit/>
          </a:bodyPr>
          <a:lstStyle/>
          <a:p>
            <a:r>
              <a:rPr lang="pl-PL" b="1" err="1">
                <a:latin typeface="Inter"/>
              </a:rPr>
              <a:t>SelectKBest</a:t>
            </a:r>
            <a:r>
              <a:rPr lang="pl-PL" b="1">
                <a:latin typeface="Inter"/>
              </a:rPr>
              <a:t> </a:t>
            </a:r>
            <a:r>
              <a:rPr lang="pl-PL">
                <a:latin typeface="Inter"/>
              </a:rPr>
              <a:t>ma dwa ważne parametry</a:t>
            </a:r>
            <a:r>
              <a:rPr lang="en-GB" i="0">
                <a:effectLst/>
                <a:latin typeface="Inter"/>
              </a:rPr>
              <a:t>:</a:t>
            </a:r>
            <a:endParaRPr lang="pl-PL" i="0">
              <a:effectLst/>
              <a:latin typeface="Inter"/>
            </a:endParaRPr>
          </a:p>
          <a:p>
            <a:pPr algn="l"/>
            <a:endParaRPr lang="en-GB" b="0" i="0">
              <a:effectLst/>
              <a:latin typeface="Inter"/>
            </a:endParaRPr>
          </a:p>
          <a:p>
            <a:pPr>
              <a:buFont typeface="Arial" panose="020B0604020202020204" pitchFamily="34" charset="0"/>
              <a:buChar char="•"/>
            </a:pPr>
            <a:r>
              <a:rPr lang="en-GB" b="0" i="1" err="1">
                <a:effectLst/>
                <a:latin typeface="Inter"/>
              </a:rPr>
              <a:t>score_func</a:t>
            </a:r>
            <a:r>
              <a:rPr lang="en-GB" b="0" i="0">
                <a:effectLst/>
                <a:latin typeface="Inter"/>
              </a:rPr>
              <a:t>: </a:t>
            </a:r>
            <a:r>
              <a:rPr lang="pl-PL">
                <a:latin typeface="Inter"/>
              </a:rPr>
              <a:t>Funkcja filtrowania używana do wyboru zmiennej</a:t>
            </a:r>
            <a:endParaRPr lang="en-GB" b="0" i="0">
              <a:effectLst/>
              <a:latin typeface="Inter"/>
            </a:endParaRPr>
          </a:p>
          <a:p>
            <a:pPr>
              <a:buFont typeface="Arial" panose="020B0604020202020204" pitchFamily="34" charset="0"/>
              <a:buChar char="•"/>
            </a:pPr>
            <a:r>
              <a:rPr lang="en-GB" b="0" i="1">
                <a:effectLst/>
                <a:latin typeface="Inter"/>
              </a:rPr>
              <a:t>k</a:t>
            </a:r>
            <a:r>
              <a:rPr lang="en-GB" b="0" i="0">
                <a:effectLst/>
                <a:latin typeface="Inter"/>
              </a:rPr>
              <a:t>: </a:t>
            </a:r>
            <a:r>
              <a:rPr lang="pl-PL">
                <a:latin typeface="Inter"/>
              </a:rPr>
              <a:t>Liczba najważniejszych zmiennych do selekcji</a:t>
            </a:r>
            <a:endParaRPr lang="pl-PL" b="0" i="0">
              <a:effectLst/>
              <a:latin typeface="Inter"/>
            </a:endParaRPr>
          </a:p>
          <a:p>
            <a:pPr algn="l">
              <a:buFont typeface="Arial" panose="020B0604020202020204" pitchFamily="34" charset="0"/>
              <a:buChar char="•"/>
            </a:pPr>
            <a:endParaRPr lang="en-GB" b="0" i="0">
              <a:effectLst/>
              <a:latin typeface="Inter"/>
            </a:endParaRPr>
          </a:p>
          <a:p>
            <a:r>
              <a:rPr lang="pl-PL">
                <a:latin typeface="Inter"/>
              </a:rPr>
              <a:t>Zademonstrujmy </a:t>
            </a:r>
            <a:r>
              <a:rPr lang="pl-PL" b="1" err="1">
                <a:latin typeface="Inter"/>
              </a:rPr>
              <a:t>SelectKBest</a:t>
            </a:r>
            <a:r>
              <a:rPr lang="pl-PL" b="1">
                <a:latin typeface="Inter"/>
              </a:rPr>
              <a:t> </a:t>
            </a:r>
            <a:r>
              <a:rPr lang="pl-PL">
                <a:latin typeface="Inter"/>
              </a:rPr>
              <a:t>przy użyciu </a:t>
            </a:r>
            <a:r>
              <a:rPr lang="pl-PL" b="1">
                <a:latin typeface="Inter"/>
              </a:rPr>
              <a:t>ANOVA F-</a:t>
            </a:r>
            <a:r>
              <a:rPr lang="pl-PL" b="1" err="1">
                <a:latin typeface="Inter"/>
              </a:rPr>
              <a:t>value</a:t>
            </a:r>
            <a:r>
              <a:rPr lang="pl-PL" b="1">
                <a:latin typeface="Inter"/>
              </a:rPr>
              <a:t> </a:t>
            </a:r>
            <a:r>
              <a:rPr lang="pl-PL">
                <a:latin typeface="Inter"/>
              </a:rPr>
              <a:t>jako naszej metody filtrowania. Wybierzemy dwie najważniejsze funkcje na podstawie wartości </a:t>
            </a:r>
            <a:r>
              <a:rPr lang="pl-PL" b="1">
                <a:latin typeface="Inter"/>
              </a:rPr>
              <a:t>F ANOVA</a:t>
            </a:r>
            <a:r>
              <a:rPr lang="en-GB" b="0" i="0">
                <a:effectLst/>
                <a:latin typeface="Inter"/>
              </a:rPr>
              <a:t>.</a:t>
            </a:r>
          </a:p>
        </p:txBody>
      </p:sp>
      <p:pic>
        <p:nvPicPr>
          <p:cNvPr id="9" name="Obraz 8">
            <a:extLst>
              <a:ext uri="{FF2B5EF4-FFF2-40B4-BE49-F238E27FC236}">
                <a16:creationId xmlns:a16="http://schemas.microsoft.com/office/drawing/2014/main" id="{E66605C7-F693-ACD3-BCFE-0B5A26E8591F}"/>
              </a:ext>
            </a:extLst>
          </p:cNvPr>
          <p:cNvPicPr>
            <a:picLocks noChangeAspect="1"/>
          </p:cNvPicPr>
          <p:nvPr/>
        </p:nvPicPr>
        <p:blipFill>
          <a:blip r:embed="rId3"/>
          <a:stretch>
            <a:fillRect/>
          </a:stretch>
        </p:blipFill>
        <p:spPr>
          <a:xfrm>
            <a:off x="4401705" y="2555025"/>
            <a:ext cx="7572375" cy="3248025"/>
          </a:xfrm>
          <a:prstGeom prst="rect">
            <a:avLst/>
          </a:prstGeom>
        </p:spPr>
      </p:pic>
      <p:sp>
        <p:nvSpPr>
          <p:cNvPr id="11" name="pole tekstowe 10">
            <a:extLst>
              <a:ext uri="{FF2B5EF4-FFF2-40B4-BE49-F238E27FC236}">
                <a16:creationId xmlns:a16="http://schemas.microsoft.com/office/drawing/2014/main" id="{7384AF95-CD1E-DA38-90B1-928DD3763C10}"/>
              </a:ext>
            </a:extLst>
          </p:cNvPr>
          <p:cNvSpPr txBox="1"/>
          <p:nvPr/>
        </p:nvSpPr>
        <p:spPr>
          <a:xfrm>
            <a:off x="4004109" y="6059071"/>
            <a:ext cx="8085474" cy="584775"/>
          </a:xfrm>
          <a:prstGeom prst="rect">
            <a:avLst/>
          </a:prstGeom>
          <a:noFill/>
        </p:spPr>
        <p:txBody>
          <a:bodyPr wrap="square">
            <a:spAutoFit/>
          </a:bodyPr>
          <a:lstStyle/>
          <a:p>
            <a:r>
              <a:rPr lang="pl-PL" sz="1600">
                <a:latin typeface="Inter"/>
              </a:rPr>
              <a:t>Jak widać, </a:t>
            </a:r>
            <a:r>
              <a:rPr lang="pl-PL" sz="1600" b="1" err="1">
                <a:latin typeface="Inter"/>
              </a:rPr>
              <a:t>SelectKBest</a:t>
            </a:r>
            <a:r>
              <a:rPr lang="pl-PL" sz="1600">
                <a:latin typeface="Inter"/>
              </a:rPr>
              <a:t> automatycznie eliminuje dwie zmienne, które mają najniższą wartość F.
</a:t>
            </a:r>
            <a:endParaRPr lang="en-GB" sz="1600" b="0" i="0">
              <a:effectLst/>
              <a:latin typeface="Inter"/>
            </a:endParaRPr>
          </a:p>
        </p:txBody>
      </p:sp>
    </p:spTree>
    <p:extLst>
      <p:ext uri="{BB962C8B-B14F-4D97-AF65-F5344CB8AC3E}">
        <p14:creationId xmlns:p14="http://schemas.microsoft.com/office/powerpoint/2010/main" val="2721957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a:extLst>
              <a:ext uri="{FF2B5EF4-FFF2-40B4-BE49-F238E27FC236}">
                <a16:creationId xmlns:a16="http://schemas.microsoft.com/office/drawing/2014/main" id="{419C836A-F460-39E7-75CE-C63FF798E2A4}"/>
              </a:ext>
            </a:extLst>
          </p:cNvPr>
          <p:cNvPicPr>
            <a:picLocks noChangeAspect="1"/>
          </p:cNvPicPr>
          <p:nvPr/>
        </p:nvPicPr>
        <p:blipFill>
          <a:blip r:embed="rId2"/>
          <a:stretch>
            <a:fillRect/>
          </a:stretch>
        </p:blipFill>
        <p:spPr>
          <a:xfrm>
            <a:off x="1940140" y="743351"/>
            <a:ext cx="5838825" cy="1790700"/>
          </a:xfrm>
          <a:prstGeom prst="rect">
            <a:avLst/>
          </a:prstGeom>
        </p:spPr>
      </p:pic>
      <p:sp>
        <p:nvSpPr>
          <p:cNvPr id="5" name="pole tekstowe 4">
            <a:extLst>
              <a:ext uri="{FF2B5EF4-FFF2-40B4-BE49-F238E27FC236}">
                <a16:creationId xmlns:a16="http://schemas.microsoft.com/office/drawing/2014/main" id="{EB3AB1BC-2FB4-302E-0DFE-856137390CED}"/>
              </a:ext>
            </a:extLst>
          </p:cNvPr>
          <p:cNvSpPr txBox="1"/>
          <p:nvPr/>
        </p:nvSpPr>
        <p:spPr>
          <a:xfrm>
            <a:off x="555857" y="226541"/>
            <a:ext cx="8607393" cy="646331"/>
          </a:xfrm>
          <a:prstGeom prst="rect">
            <a:avLst/>
          </a:prstGeom>
          <a:noFill/>
        </p:spPr>
        <p:txBody>
          <a:bodyPr wrap="square">
            <a:spAutoFit/>
          </a:bodyPr>
          <a:lstStyle/>
          <a:p>
            <a:r>
              <a:rPr lang="pl-PL" sz="1800">
                <a:latin typeface="Inter"/>
              </a:rPr>
              <a:t>Możemy zidentyfikować nazwę wybranych cech, wywołując metodę </a:t>
            </a:r>
            <a:r>
              <a:rPr lang="pl-PL" sz="1800" b="1" err="1">
                <a:latin typeface="Inter"/>
              </a:rPr>
              <a:t>get_support</a:t>
            </a:r>
            <a:r>
              <a:rPr lang="pl-PL" sz="1800">
                <a:latin typeface="Inter"/>
              </a:rPr>
              <a:t>.
</a:t>
            </a:r>
            <a:endParaRPr lang="en-GB"/>
          </a:p>
        </p:txBody>
      </p:sp>
      <p:sp>
        <p:nvSpPr>
          <p:cNvPr id="7" name="pole tekstowe 6">
            <a:extLst>
              <a:ext uri="{FF2B5EF4-FFF2-40B4-BE49-F238E27FC236}">
                <a16:creationId xmlns:a16="http://schemas.microsoft.com/office/drawing/2014/main" id="{99960259-8F4D-8824-9D8C-7988B367B43E}"/>
              </a:ext>
            </a:extLst>
          </p:cNvPr>
          <p:cNvSpPr txBox="1"/>
          <p:nvPr/>
        </p:nvSpPr>
        <p:spPr>
          <a:xfrm>
            <a:off x="827773" y="3108241"/>
            <a:ext cx="10376033" cy="923330"/>
          </a:xfrm>
          <a:prstGeom prst="rect">
            <a:avLst/>
          </a:prstGeom>
          <a:noFill/>
        </p:spPr>
        <p:txBody>
          <a:bodyPr wrap="square">
            <a:spAutoFit/>
          </a:bodyPr>
          <a:lstStyle/>
          <a:p>
            <a:r>
              <a:rPr lang="pl-PL">
                <a:latin typeface="Inter"/>
              </a:rPr>
              <a:t>Alternatywą dla </a:t>
            </a:r>
            <a:r>
              <a:rPr lang="pl-PL" b="1" err="1">
                <a:latin typeface="Inter"/>
              </a:rPr>
              <a:t>SelectKBest</a:t>
            </a:r>
            <a:r>
              <a:rPr lang="pl-PL">
                <a:latin typeface="Inter"/>
              </a:rPr>
              <a:t> jest użycie </a:t>
            </a:r>
            <a:r>
              <a:rPr lang="pl-PL" b="1" err="1">
                <a:latin typeface="Inter"/>
              </a:rPr>
              <a:t>SelectPercentile</a:t>
            </a:r>
            <a:r>
              <a:rPr lang="pl-PL" b="1">
                <a:latin typeface="Inter"/>
              </a:rPr>
              <a:t>,</a:t>
            </a:r>
            <a:r>
              <a:rPr lang="pl-PL">
                <a:latin typeface="Inter"/>
              </a:rPr>
              <a:t> które wybiera zmienne według </a:t>
            </a:r>
            <a:r>
              <a:rPr lang="pl-PL" err="1">
                <a:latin typeface="Inter"/>
              </a:rPr>
              <a:t>percentyla</a:t>
            </a:r>
            <a:r>
              <a:rPr lang="pl-PL">
                <a:latin typeface="Inter"/>
              </a:rPr>
              <a:t> najwyższych wyników.
</a:t>
            </a:r>
            <a:endParaRPr lang="en-GB"/>
          </a:p>
        </p:txBody>
      </p:sp>
    </p:spTree>
    <p:extLst>
      <p:ext uri="{BB962C8B-B14F-4D97-AF65-F5344CB8AC3E}">
        <p14:creationId xmlns:p14="http://schemas.microsoft.com/office/powerpoint/2010/main" val="2354766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C61041A4-92D4-F362-8D61-A531F6257CE7}"/>
              </a:ext>
            </a:extLst>
          </p:cNvPr>
          <p:cNvSpPr txBox="1"/>
          <p:nvPr/>
        </p:nvSpPr>
        <p:spPr>
          <a:xfrm>
            <a:off x="2240280" y="128156"/>
            <a:ext cx="6097604" cy="523220"/>
          </a:xfrm>
          <a:prstGeom prst="rect">
            <a:avLst/>
          </a:prstGeom>
          <a:noFill/>
        </p:spPr>
        <p:txBody>
          <a:bodyPr wrap="square">
            <a:spAutoFit/>
          </a:bodyPr>
          <a:lstStyle/>
          <a:p>
            <a:pPr algn="l"/>
            <a:r>
              <a:rPr lang="en-GB" sz="2800" b="1" i="0">
                <a:solidFill>
                  <a:srgbClr val="00B050"/>
                </a:solidFill>
                <a:effectLst/>
                <a:latin typeface="Inter"/>
              </a:rPr>
              <a:t>2.0. Wrapper Methods</a:t>
            </a:r>
          </a:p>
        </p:txBody>
      </p:sp>
      <p:sp>
        <p:nvSpPr>
          <p:cNvPr id="5" name="pole tekstowe 4">
            <a:extLst>
              <a:ext uri="{FF2B5EF4-FFF2-40B4-BE49-F238E27FC236}">
                <a16:creationId xmlns:a16="http://schemas.microsoft.com/office/drawing/2014/main" id="{043BD265-9162-937B-7D5E-71BA1F8F6BF1}"/>
              </a:ext>
            </a:extLst>
          </p:cNvPr>
          <p:cNvSpPr txBox="1"/>
          <p:nvPr/>
        </p:nvSpPr>
        <p:spPr>
          <a:xfrm>
            <a:off x="470033" y="1046012"/>
            <a:ext cx="11251933" cy="5478423"/>
          </a:xfrm>
          <a:prstGeom prst="rect">
            <a:avLst/>
          </a:prstGeom>
          <a:noFill/>
        </p:spPr>
        <p:txBody>
          <a:bodyPr wrap="square">
            <a:spAutoFit/>
          </a:bodyPr>
          <a:lstStyle/>
          <a:p>
            <a:r>
              <a:rPr lang="en-GB" b="1" i="0">
                <a:effectLst/>
                <a:latin typeface="Inter"/>
              </a:rPr>
              <a:t>Wrapper methods </a:t>
            </a:r>
            <a:r>
              <a:rPr lang="pl-PL">
                <a:latin typeface="Inter"/>
              </a:rPr>
              <a:t>próbują znaleźć podzbiór zmiennych, które zapewniają najlepszą wydajność modelu, trenując, oceniając i porównując model z różnymi kombinacjami zmiennych. </a:t>
            </a:r>
            <a:r>
              <a:rPr lang="pl-PL" b="1">
                <a:latin typeface="Inter"/>
              </a:rPr>
              <a:t>Metody </a:t>
            </a:r>
            <a:r>
              <a:rPr lang="pl-PL" b="1" err="1">
                <a:latin typeface="Inter"/>
              </a:rPr>
              <a:t>wrapped</a:t>
            </a:r>
            <a:r>
              <a:rPr lang="pl-PL" b="1">
                <a:latin typeface="Inter"/>
              </a:rPr>
              <a:t> </a:t>
            </a:r>
            <a:r>
              <a:rPr lang="pl-PL">
                <a:latin typeface="Inter"/>
              </a:rPr>
              <a:t>umożliwiają wykrywanie relacji między zmiennymi. Mogą być jednak kosztowne obliczeniowo, zwłaszcza jeśli liczba zmiennych jest wysoka. Ryzyko nadmiernego dopasowania jest również wysokie, jeśli liczba wystąpień w zbiorze danych jest niewystarczająca.
</a:t>
            </a:r>
            <a:endParaRPr lang="en-GB" b="0" i="0">
              <a:effectLst/>
              <a:latin typeface="Inter"/>
            </a:endParaRPr>
          </a:p>
          <a:p>
            <a:r>
              <a:rPr lang="pl-PL">
                <a:latin typeface="Inter"/>
              </a:rPr>
              <a:t>Istnieją pewne różnice między metodami filtrowania i „owijania” (</a:t>
            </a:r>
            <a:r>
              <a:rPr lang="pl-PL" err="1">
                <a:latin typeface="Inter"/>
              </a:rPr>
              <a:t>wrapped</a:t>
            </a:r>
            <a:r>
              <a:rPr lang="pl-PL">
                <a:latin typeface="Inter"/>
              </a:rPr>
              <a:t>)</a:t>
            </a:r>
            <a:r>
              <a:rPr lang="en-GB" b="0" i="0">
                <a:effectLst/>
                <a:latin typeface="Inter"/>
              </a:rPr>
              <a:t>:</a:t>
            </a:r>
            <a:endParaRPr lang="pl-PL" b="0" i="0">
              <a:effectLst/>
              <a:latin typeface="Inter"/>
            </a:endParaRPr>
          </a:p>
          <a:p>
            <a:pPr algn="l"/>
            <a:endParaRPr lang="en-GB" b="0" i="0">
              <a:effectLst/>
              <a:latin typeface="Inter"/>
            </a:endParaRPr>
          </a:p>
          <a:p>
            <a:pPr>
              <a:buFont typeface="Arial" panose="020B0604020202020204" pitchFamily="34" charset="0"/>
              <a:buChar char="•"/>
            </a:pPr>
            <a:r>
              <a:rPr lang="pl-PL" sz="1600">
                <a:latin typeface="Inter"/>
              </a:rPr>
              <a:t>Metody filtrowania nie zawierają modelu uczenia maszynowego w celu określenia, czy zmienna jest dobra, czy zła, podczas gdy metody </a:t>
            </a:r>
            <a:r>
              <a:rPr lang="pl-PL" sz="1600" err="1">
                <a:latin typeface="Inter"/>
              </a:rPr>
              <a:t>wrapped</a:t>
            </a:r>
            <a:r>
              <a:rPr lang="pl-PL" sz="1600">
                <a:latin typeface="Inter"/>
              </a:rPr>
              <a:t> używają modelu uczenia maszynowego i trenują go w celu podjęcia decyzji, czy jest ona niezbędna, czy nie.
</a:t>
            </a:r>
            <a:endParaRPr lang="en-GB" sz="1600" b="0" i="0">
              <a:effectLst/>
              <a:latin typeface="Inter"/>
            </a:endParaRPr>
          </a:p>
          <a:p>
            <a:pPr>
              <a:buFont typeface="Arial" panose="020B0604020202020204" pitchFamily="34" charset="0"/>
              <a:buChar char="•"/>
            </a:pPr>
            <a:r>
              <a:rPr lang="pl-PL" sz="1600">
                <a:latin typeface="Inter"/>
              </a:rPr>
              <a:t>Metody filtrowania są znacznie szybsze w porównaniu z metodami </a:t>
            </a:r>
            <a:r>
              <a:rPr lang="pl-PL" sz="1600" err="1">
                <a:latin typeface="Inter"/>
              </a:rPr>
              <a:t>wrapped</a:t>
            </a:r>
            <a:r>
              <a:rPr lang="pl-PL" sz="1600">
                <a:latin typeface="Inter"/>
              </a:rPr>
              <a:t>, ponieważ nie wymagają szkolenia modeli. Z drugiej strony, metody </a:t>
            </a:r>
            <a:r>
              <a:rPr lang="pl-PL" sz="1600" err="1">
                <a:latin typeface="Inter"/>
              </a:rPr>
              <a:t>wrapped</a:t>
            </a:r>
            <a:r>
              <a:rPr lang="pl-PL" sz="1600">
                <a:latin typeface="Inter"/>
              </a:rPr>
              <a:t> są kosztowne obliczeniowo, a w przypadku ogromnych zbiorów danych metody </a:t>
            </a:r>
            <a:r>
              <a:rPr lang="pl-PL" sz="1600" err="1">
                <a:latin typeface="Inter"/>
              </a:rPr>
              <a:t>wrapped</a:t>
            </a:r>
            <a:r>
              <a:rPr lang="pl-PL" sz="1600">
                <a:latin typeface="Inter"/>
              </a:rPr>
              <a:t> nie są najskuteczniejszą metodą wyboru cech do rozważenia.
</a:t>
            </a:r>
            <a:endParaRPr lang="en-GB" sz="1600" b="0" i="0">
              <a:effectLst/>
              <a:latin typeface="Inter"/>
            </a:endParaRPr>
          </a:p>
          <a:p>
            <a:pPr>
              <a:buFont typeface="Arial" panose="020B0604020202020204" pitchFamily="34" charset="0"/>
              <a:buChar char="•"/>
            </a:pPr>
            <a:r>
              <a:rPr lang="pl-PL" sz="1600">
                <a:latin typeface="Inter"/>
              </a:rPr>
              <a:t>Metody filtrowania mogą nie znaleźć najlepszego podzbioru zmiennych w sytuacjach, gdy nie ma wystarczającej ilości danych do modelowania statystycznej korelacji między zmiennymi, ale metody </a:t>
            </a:r>
            <a:r>
              <a:rPr lang="pl-PL" sz="1600" err="1">
                <a:latin typeface="Inter"/>
              </a:rPr>
              <a:t>wrapped</a:t>
            </a:r>
            <a:r>
              <a:rPr lang="pl-PL" sz="1600">
                <a:latin typeface="Inter"/>
              </a:rPr>
              <a:t> zawsze mogą zapewnić najlepszy podzbiór zmiennych ze względu na ich wyczerpujący charakter.</a:t>
            </a:r>
          </a:p>
          <a:p>
            <a:pPr>
              <a:buFont typeface="Arial" panose="020B0604020202020204" pitchFamily="34" charset="0"/>
              <a:buChar char="•"/>
            </a:pPr>
            <a:r>
              <a:rPr lang="pl-PL" sz="1600">
                <a:latin typeface="Inter"/>
              </a:rPr>
              <a:t>
Używanie zmiennych z metod </a:t>
            </a:r>
            <a:r>
              <a:rPr lang="pl-PL" sz="1600" err="1">
                <a:latin typeface="Inter"/>
              </a:rPr>
              <a:t>wrapped</a:t>
            </a:r>
            <a:r>
              <a:rPr lang="pl-PL" sz="1600">
                <a:latin typeface="Inter"/>
              </a:rPr>
              <a:t> w ostatecznym modelu uczenia maszynowego może prowadzić do nadmiernego dopasowania, ponieważ metody </a:t>
            </a:r>
            <a:r>
              <a:rPr lang="pl-PL" sz="1600" err="1">
                <a:latin typeface="Inter"/>
              </a:rPr>
              <a:t>wrapped</a:t>
            </a:r>
            <a:r>
              <a:rPr lang="pl-PL" sz="1600">
                <a:latin typeface="Inter"/>
              </a:rPr>
              <a:t> już uczą modele uczenia maszynowego ze zmiennymi i wpływają na prawdziwą moc uczenia się. Ale zmienne z metod filtrowania nie doprowadzą do nadmiernego dopasowania w większości przypadków.</a:t>
            </a:r>
            <a:endParaRPr lang="en-GB" sz="1600" b="0" i="0">
              <a:effectLst/>
              <a:latin typeface="Inter"/>
            </a:endParaRPr>
          </a:p>
        </p:txBody>
      </p:sp>
    </p:spTree>
    <p:extLst>
      <p:ext uri="{BB962C8B-B14F-4D97-AF65-F5344CB8AC3E}">
        <p14:creationId xmlns:p14="http://schemas.microsoft.com/office/powerpoint/2010/main" val="1077818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A25D04AA-B1C3-A370-2FB3-2881E8E43073}"/>
              </a:ext>
            </a:extLst>
          </p:cNvPr>
          <p:cNvSpPr txBox="1"/>
          <p:nvPr/>
        </p:nvSpPr>
        <p:spPr>
          <a:xfrm>
            <a:off x="1316254" y="180549"/>
            <a:ext cx="6097604" cy="1477328"/>
          </a:xfrm>
          <a:prstGeom prst="rect">
            <a:avLst/>
          </a:prstGeom>
          <a:noFill/>
        </p:spPr>
        <p:txBody>
          <a:bodyPr wrap="square">
            <a:spAutoFit/>
          </a:bodyPr>
          <a:lstStyle/>
          <a:p>
            <a:r>
              <a:rPr lang="en-GB" err="1">
                <a:latin typeface="Inter"/>
              </a:rPr>
              <a:t>Omówimy</a:t>
            </a:r>
            <a:r>
              <a:rPr lang="en-GB">
                <a:latin typeface="Inter"/>
              </a:rPr>
              <a:t> </a:t>
            </a:r>
            <a:r>
              <a:rPr lang="en-GB" err="1">
                <a:latin typeface="Inter"/>
              </a:rPr>
              <a:t>trzy</a:t>
            </a:r>
            <a:r>
              <a:rPr lang="en-GB">
                <a:latin typeface="Inter"/>
              </a:rPr>
              <a:t> </a:t>
            </a:r>
            <a:r>
              <a:rPr lang="en-GB" err="1">
                <a:latin typeface="Inter"/>
              </a:rPr>
              <a:t>metody</a:t>
            </a:r>
            <a:r>
              <a:rPr lang="en-GB">
                <a:latin typeface="Inter"/>
              </a:rPr>
              <a:t> </a:t>
            </a:r>
            <a:r>
              <a:rPr lang="en-GB" err="1">
                <a:latin typeface="Inter"/>
              </a:rPr>
              <a:t>owijania</a:t>
            </a:r>
            <a:r>
              <a:rPr lang="pl-PL">
                <a:latin typeface="Inter"/>
              </a:rPr>
              <a:t> (</a:t>
            </a:r>
            <a:r>
              <a:rPr lang="pl-PL" err="1">
                <a:latin typeface="Inter"/>
              </a:rPr>
              <a:t>wrapped</a:t>
            </a:r>
            <a:r>
              <a:rPr lang="pl-PL">
                <a:latin typeface="Inter"/>
              </a:rPr>
              <a:t>)</a:t>
            </a:r>
            <a:r>
              <a:rPr lang="en-GB">
                <a:latin typeface="Inter"/>
              </a:rPr>
              <a:t>:</a:t>
            </a:r>
            <a:endParaRPr lang="pl-PL">
              <a:latin typeface="Inter"/>
            </a:endParaRPr>
          </a:p>
          <a:p>
            <a:r>
              <a:rPr lang="en-GB" err="1">
                <a:solidFill>
                  <a:srgbClr val="008ABC"/>
                </a:solidFill>
                <a:latin typeface="Inter"/>
                <a:hlinkClick r:id="rId2"/>
              </a:rPr>
              <a:t>Wyczerpujący</a:t>
            </a:r>
            <a:r>
              <a:rPr lang="en-GB">
                <a:solidFill>
                  <a:srgbClr val="008ABC"/>
                </a:solidFill>
                <a:latin typeface="Inter"/>
                <a:hlinkClick r:id="rId2"/>
              </a:rPr>
              <a:t> </a:t>
            </a:r>
            <a:r>
              <a:rPr lang="en-GB" err="1">
                <a:solidFill>
                  <a:srgbClr val="008ABC"/>
                </a:solidFill>
                <a:latin typeface="Inter"/>
                <a:hlinkClick r:id="rId2"/>
              </a:rPr>
              <a:t>wybór</a:t>
            </a:r>
            <a:r>
              <a:rPr lang="en-GB">
                <a:solidFill>
                  <a:srgbClr val="008ABC"/>
                </a:solidFill>
                <a:latin typeface="Inter"/>
                <a:hlinkClick r:id="rId2"/>
              </a:rPr>
              <a:t> </a:t>
            </a:r>
            <a:r>
              <a:rPr lang="pl-PL">
                <a:solidFill>
                  <a:srgbClr val="008ABC"/>
                </a:solidFill>
                <a:latin typeface="Inter"/>
                <a:hlinkClick r:id="rId2"/>
              </a:rPr>
              <a:t>zmiennych</a:t>
            </a:r>
            <a:r>
              <a:rPr lang="en-GB">
                <a:solidFill>
                  <a:srgbClr val="008ABC"/>
                </a:solidFill>
                <a:latin typeface="Inter"/>
                <a:hlinkClick r:id="rId2"/>
              </a:rPr>
              <a:t> (</a:t>
            </a:r>
            <a:r>
              <a:rPr lang="en-GB" b="0" i="0" u="none" strike="noStrike">
                <a:solidFill>
                  <a:srgbClr val="008ABC"/>
                </a:solidFill>
                <a:effectLst/>
                <a:latin typeface="Inter"/>
                <a:hlinkClick r:id="rId2"/>
              </a:rPr>
              <a:t>EFS)</a:t>
            </a:r>
            <a:endParaRPr lang="en-GB" b="0" i="0">
              <a:effectLst/>
              <a:latin typeface="Inter"/>
            </a:endParaRPr>
          </a:p>
          <a:p>
            <a:r>
              <a:rPr lang="en-GB" err="1">
                <a:solidFill>
                  <a:srgbClr val="008ABC"/>
                </a:solidFill>
                <a:latin typeface="Inter"/>
                <a:hlinkClick r:id="rId3"/>
              </a:rPr>
              <a:t>Sekwencyjny</a:t>
            </a:r>
            <a:r>
              <a:rPr lang="en-GB">
                <a:solidFill>
                  <a:srgbClr val="008ABC"/>
                </a:solidFill>
                <a:latin typeface="Inter"/>
                <a:hlinkClick r:id="rId3"/>
              </a:rPr>
              <a:t> </a:t>
            </a:r>
            <a:r>
              <a:rPr lang="en-GB" err="1">
                <a:solidFill>
                  <a:srgbClr val="008ABC"/>
                </a:solidFill>
                <a:latin typeface="Inter"/>
                <a:hlinkClick r:id="rId3"/>
              </a:rPr>
              <a:t>wybór</a:t>
            </a:r>
            <a:r>
              <a:rPr lang="en-GB">
                <a:solidFill>
                  <a:srgbClr val="008ABC"/>
                </a:solidFill>
                <a:latin typeface="Inter"/>
                <a:hlinkClick r:id="rId3"/>
              </a:rPr>
              <a:t> do </a:t>
            </a:r>
            <a:r>
              <a:rPr lang="en-GB" err="1">
                <a:solidFill>
                  <a:srgbClr val="008ABC"/>
                </a:solidFill>
                <a:latin typeface="Inter"/>
                <a:hlinkClick r:id="rId3"/>
              </a:rPr>
              <a:t>przodu</a:t>
            </a:r>
            <a:r>
              <a:rPr lang="en-GB">
                <a:solidFill>
                  <a:srgbClr val="008ABC"/>
                </a:solidFill>
                <a:latin typeface="Inter"/>
                <a:hlinkClick r:id="rId3"/>
              </a:rPr>
              <a:t> (</a:t>
            </a:r>
            <a:r>
              <a:rPr lang="en-GB" b="0" i="0" u="none" strike="noStrike">
                <a:solidFill>
                  <a:srgbClr val="008ABC"/>
                </a:solidFill>
                <a:effectLst/>
                <a:latin typeface="Inter"/>
                <a:hlinkClick r:id="rId3"/>
              </a:rPr>
              <a:t>SFS)</a:t>
            </a:r>
            <a:endParaRPr lang="en-GB" b="0" i="0">
              <a:effectLst/>
              <a:latin typeface="Inter"/>
            </a:endParaRPr>
          </a:p>
          <a:p>
            <a:r>
              <a:rPr lang="en-GB" err="1">
                <a:solidFill>
                  <a:srgbClr val="008ABC"/>
                </a:solidFill>
                <a:latin typeface="Inter"/>
                <a:hlinkClick r:id="rId4"/>
              </a:rPr>
              <a:t>Sekwencyjne</a:t>
            </a:r>
            <a:r>
              <a:rPr lang="en-GB">
                <a:solidFill>
                  <a:srgbClr val="008ABC"/>
                </a:solidFill>
                <a:latin typeface="Inter"/>
                <a:hlinkClick r:id="rId4"/>
              </a:rPr>
              <a:t> </a:t>
            </a:r>
            <a:r>
              <a:rPr lang="en-GB" err="1">
                <a:solidFill>
                  <a:srgbClr val="008ABC"/>
                </a:solidFill>
                <a:latin typeface="Inter"/>
                <a:hlinkClick r:id="rId4"/>
              </a:rPr>
              <a:t>zaznaczanie</a:t>
            </a:r>
            <a:r>
              <a:rPr lang="en-GB">
                <a:solidFill>
                  <a:srgbClr val="008ABC"/>
                </a:solidFill>
                <a:latin typeface="Inter"/>
                <a:hlinkClick r:id="rId4"/>
              </a:rPr>
              <a:t> </a:t>
            </a:r>
            <a:r>
              <a:rPr lang="en-GB" err="1">
                <a:solidFill>
                  <a:srgbClr val="008ABC"/>
                </a:solidFill>
                <a:latin typeface="Inter"/>
                <a:hlinkClick r:id="rId4"/>
              </a:rPr>
              <a:t>wstecz</a:t>
            </a:r>
            <a:r>
              <a:rPr lang="en-GB">
                <a:solidFill>
                  <a:srgbClr val="008ABC"/>
                </a:solidFill>
                <a:latin typeface="Inter"/>
                <a:hlinkClick r:id="rId4"/>
              </a:rPr>
              <a:t> (</a:t>
            </a:r>
            <a:r>
              <a:rPr lang="en-GB" b="0" i="0" u="none" strike="noStrike">
                <a:solidFill>
                  <a:srgbClr val="008ABC"/>
                </a:solidFill>
                <a:effectLst/>
                <a:latin typeface="Inter"/>
                <a:hlinkClick r:id="rId4"/>
              </a:rPr>
              <a:t>SBS)</a:t>
            </a:r>
            <a:endParaRPr lang="en-GB" b="0" i="0">
              <a:effectLst/>
              <a:latin typeface="Inter"/>
            </a:endParaRPr>
          </a:p>
          <a:p>
            <a:pPr algn="l"/>
            <a:endParaRPr lang="en-GB" b="0" i="0">
              <a:effectLst/>
              <a:latin typeface="Inter"/>
            </a:endParaRPr>
          </a:p>
        </p:txBody>
      </p:sp>
      <p:sp>
        <p:nvSpPr>
          <p:cNvPr id="5" name="pole tekstowe 4">
            <a:extLst>
              <a:ext uri="{FF2B5EF4-FFF2-40B4-BE49-F238E27FC236}">
                <a16:creationId xmlns:a16="http://schemas.microsoft.com/office/drawing/2014/main" id="{5A70E768-AB21-38F2-05B9-98B0A45531A6}"/>
              </a:ext>
            </a:extLst>
          </p:cNvPr>
          <p:cNvSpPr txBox="1"/>
          <p:nvPr/>
        </p:nvSpPr>
        <p:spPr>
          <a:xfrm>
            <a:off x="1508759" y="1378744"/>
            <a:ext cx="6097604" cy="738664"/>
          </a:xfrm>
          <a:prstGeom prst="rect">
            <a:avLst/>
          </a:prstGeom>
          <a:noFill/>
        </p:spPr>
        <p:txBody>
          <a:bodyPr wrap="square">
            <a:spAutoFit/>
          </a:bodyPr>
          <a:lstStyle/>
          <a:p>
            <a:r>
              <a:rPr lang="pl-PL" sz="2400" b="1">
                <a:solidFill>
                  <a:srgbClr val="00B0F0"/>
                </a:solidFill>
                <a:latin typeface="Inter"/>
              </a:rPr>
              <a:t>2.1. Wyczerpujący wybór funkcji (EFS)</a:t>
            </a:r>
            <a:r>
              <a:rPr lang="pl-PL">
                <a:solidFill>
                  <a:srgbClr val="000000"/>
                </a:solidFill>
                <a:latin typeface="Inter"/>
              </a:rPr>
              <a:t>
</a:t>
            </a:r>
            <a:endParaRPr lang="en-GB" b="0" i="0">
              <a:solidFill>
                <a:srgbClr val="000000"/>
              </a:solidFill>
              <a:effectLst/>
              <a:latin typeface="Inter"/>
            </a:endParaRPr>
          </a:p>
        </p:txBody>
      </p:sp>
      <p:sp>
        <p:nvSpPr>
          <p:cNvPr id="7" name="pole tekstowe 6">
            <a:extLst>
              <a:ext uri="{FF2B5EF4-FFF2-40B4-BE49-F238E27FC236}">
                <a16:creationId xmlns:a16="http://schemas.microsoft.com/office/drawing/2014/main" id="{7198ED1C-6DDC-214C-D11C-8F00BEE1AF6B}"/>
              </a:ext>
            </a:extLst>
          </p:cNvPr>
          <p:cNvSpPr txBox="1"/>
          <p:nvPr/>
        </p:nvSpPr>
        <p:spPr>
          <a:xfrm>
            <a:off x="548639" y="1857526"/>
            <a:ext cx="10655167" cy="4247317"/>
          </a:xfrm>
          <a:prstGeom prst="rect">
            <a:avLst/>
          </a:prstGeom>
          <a:noFill/>
        </p:spPr>
        <p:txBody>
          <a:bodyPr wrap="square">
            <a:spAutoFit/>
          </a:bodyPr>
          <a:lstStyle/>
          <a:p>
            <a:r>
              <a:rPr lang="en-GB">
                <a:latin typeface="Inter"/>
              </a:rPr>
              <a:t>System </a:t>
            </a:r>
            <a:r>
              <a:rPr lang="en-GB" b="1">
                <a:latin typeface="Inter"/>
              </a:rPr>
              <a:t>EFS</a:t>
            </a:r>
            <a:r>
              <a:rPr lang="en-GB">
                <a:latin typeface="Inter"/>
              </a:rPr>
              <a:t> </a:t>
            </a:r>
            <a:r>
              <a:rPr lang="en-GB" err="1">
                <a:latin typeface="Inter"/>
              </a:rPr>
              <a:t>wyszukuje</a:t>
            </a:r>
            <a:r>
              <a:rPr lang="en-GB">
                <a:latin typeface="Inter"/>
              </a:rPr>
              <a:t> </a:t>
            </a:r>
            <a:r>
              <a:rPr lang="en-GB" err="1">
                <a:latin typeface="Inter"/>
              </a:rPr>
              <a:t>najlepszy</a:t>
            </a:r>
            <a:r>
              <a:rPr lang="en-GB">
                <a:latin typeface="Inter"/>
              </a:rPr>
              <a:t> </a:t>
            </a:r>
            <a:r>
              <a:rPr lang="en-GB" err="1">
                <a:latin typeface="Inter"/>
              </a:rPr>
              <a:t>podzbiór</a:t>
            </a:r>
            <a:r>
              <a:rPr lang="en-GB">
                <a:latin typeface="Inter"/>
              </a:rPr>
              <a:t> </a:t>
            </a:r>
            <a:r>
              <a:rPr lang="pl-PL">
                <a:latin typeface="Inter"/>
              </a:rPr>
              <a:t>zmiennych</a:t>
            </a:r>
            <a:r>
              <a:rPr lang="en-GB">
                <a:latin typeface="Inter"/>
              </a:rPr>
              <a:t>, </a:t>
            </a:r>
            <a:r>
              <a:rPr lang="en-GB" err="1">
                <a:latin typeface="Inter"/>
              </a:rPr>
              <a:t>oceniając</a:t>
            </a:r>
            <a:r>
              <a:rPr lang="en-GB">
                <a:latin typeface="Inter"/>
              </a:rPr>
              <a:t> </a:t>
            </a:r>
            <a:r>
              <a:rPr lang="en-GB" err="1">
                <a:latin typeface="Inter"/>
              </a:rPr>
              <a:t>wszystkie</a:t>
            </a:r>
            <a:r>
              <a:rPr lang="en-GB">
                <a:latin typeface="Inter"/>
              </a:rPr>
              <a:t> </a:t>
            </a:r>
            <a:r>
              <a:rPr lang="pl-PL">
                <a:latin typeface="Inter"/>
              </a:rPr>
              <a:t>ich </a:t>
            </a:r>
            <a:r>
              <a:rPr lang="en-GB" err="1">
                <a:latin typeface="Inter"/>
              </a:rPr>
              <a:t>kombinacje</a:t>
            </a:r>
            <a:r>
              <a:rPr lang="en-GB">
                <a:latin typeface="Inter"/>
              </a:rPr>
              <a:t>. </a:t>
            </a:r>
            <a:r>
              <a:rPr lang="en-GB" err="1">
                <a:latin typeface="Inter"/>
              </a:rPr>
              <a:t>Załóżmy</a:t>
            </a:r>
            <a:r>
              <a:rPr lang="en-GB">
                <a:latin typeface="Inter"/>
              </a:rPr>
              <a:t>, </a:t>
            </a:r>
            <a:r>
              <a:rPr lang="en-GB" err="1">
                <a:latin typeface="Inter"/>
              </a:rPr>
              <a:t>że</a:t>
            </a:r>
            <a:r>
              <a:rPr lang="en-GB">
                <a:latin typeface="Inter"/>
              </a:rPr>
              <a:t> </a:t>
            </a:r>
            <a:r>
              <a:rPr lang="en-GB" err="1">
                <a:latin typeface="Inter"/>
              </a:rPr>
              <a:t>mamy</a:t>
            </a:r>
            <a:r>
              <a:rPr lang="en-GB">
                <a:latin typeface="Inter"/>
              </a:rPr>
              <a:t> </a:t>
            </a:r>
            <a:r>
              <a:rPr lang="en-GB" err="1">
                <a:latin typeface="Inter"/>
              </a:rPr>
              <a:t>zestaw</a:t>
            </a:r>
            <a:r>
              <a:rPr lang="en-GB">
                <a:latin typeface="Inter"/>
              </a:rPr>
              <a:t> </a:t>
            </a:r>
            <a:r>
              <a:rPr lang="en-GB" err="1">
                <a:latin typeface="Inter"/>
              </a:rPr>
              <a:t>danych</a:t>
            </a:r>
            <a:r>
              <a:rPr lang="en-GB">
                <a:latin typeface="Inter"/>
              </a:rPr>
              <a:t> z </a:t>
            </a:r>
            <a:r>
              <a:rPr lang="en-GB" err="1">
                <a:latin typeface="Inter"/>
              </a:rPr>
              <a:t>trzema</a:t>
            </a:r>
            <a:r>
              <a:rPr lang="en-GB">
                <a:latin typeface="Inter"/>
              </a:rPr>
              <a:t> </a:t>
            </a:r>
            <a:r>
              <a:rPr lang="pl-PL">
                <a:latin typeface="Inter"/>
              </a:rPr>
              <a:t>zmiennymi</a:t>
            </a:r>
            <a:r>
              <a:rPr lang="en-GB">
                <a:latin typeface="Inter"/>
              </a:rPr>
              <a:t>. System </a:t>
            </a:r>
            <a:r>
              <a:rPr lang="en-GB" b="1">
                <a:latin typeface="Inter"/>
              </a:rPr>
              <a:t>EFS</a:t>
            </a:r>
            <a:r>
              <a:rPr lang="en-GB">
                <a:latin typeface="Inter"/>
              </a:rPr>
              <a:t> </a:t>
            </a:r>
            <a:r>
              <a:rPr lang="en-GB" err="1">
                <a:latin typeface="Inter"/>
              </a:rPr>
              <a:t>oceni</a:t>
            </a:r>
            <a:r>
              <a:rPr lang="en-GB">
                <a:latin typeface="Inter"/>
              </a:rPr>
              <a:t> </a:t>
            </a:r>
            <a:r>
              <a:rPr lang="en-GB" err="1">
                <a:latin typeface="Inter"/>
              </a:rPr>
              <a:t>następujące</a:t>
            </a:r>
            <a:r>
              <a:rPr lang="en-GB">
                <a:latin typeface="Inter"/>
              </a:rPr>
              <a:t> </a:t>
            </a:r>
            <a:r>
              <a:rPr lang="en-GB" err="1">
                <a:latin typeface="Inter"/>
              </a:rPr>
              <a:t>kombinacje</a:t>
            </a:r>
            <a:r>
              <a:rPr lang="en-GB">
                <a:latin typeface="Inter"/>
              </a:rPr>
              <a:t> </a:t>
            </a:r>
            <a:r>
              <a:rPr lang="pl-PL">
                <a:latin typeface="Inter"/>
              </a:rPr>
              <a:t>zmiennych</a:t>
            </a:r>
            <a:r>
              <a:rPr lang="en-GB">
                <a:latin typeface="Inter"/>
              </a:rPr>
              <a:t>:
feature_1
feature_2
feature_3
feature_1 i feature_2
feature_1 i feature_3
feature_2 i feature_3
feature_1, feature_2 i feature_3</a:t>
            </a:r>
            <a:endParaRPr lang="pl-PL">
              <a:latin typeface="Inter"/>
            </a:endParaRPr>
          </a:p>
          <a:p>
            <a:r>
              <a:rPr lang="en-GB">
                <a:latin typeface="Inter"/>
              </a:rPr>
              <a:t>
EFS </a:t>
            </a:r>
            <a:r>
              <a:rPr lang="en-GB" err="1">
                <a:latin typeface="Inter"/>
              </a:rPr>
              <a:t>wybiera</a:t>
            </a:r>
            <a:r>
              <a:rPr lang="en-GB">
                <a:latin typeface="Inter"/>
              </a:rPr>
              <a:t> </a:t>
            </a:r>
            <a:r>
              <a:rPr lang="en-GB" err="1">
                <a:latin typeface="Inter"/>
              </a:rPr>
              <a:t>podzbiór</a:t>
            </a:r>
            <a:r>
              <a:rPr lang="en-GB">
                <a:latin typeface="Inter"/>
              </a:rPr>
              <a:t>, </a:t>
            </a:r>
            <a:r>
              <a:rPr lang="en-GB" err="1">
                <a:latin typeface="Inter"/>
              </a:rPr>
              <a:t>który</a:t>
            </a:r>
            <a:r>
              <a:rPr lang="en-GB">
                <a:latin typeface="Inter"/>
              </a:rPr>
              <a:t> </a:t>
            </a:r>
            <a:r>
              <a:rPr lang="en-GB" err="1">
                <a:latin typeface="Inter"/>
              </a:rPr>
              <a:t>generuje</a:t>
            </a:r>
            <a:r>
              <a:rPr lang="en-GB">
                <a:latin typeface="Inter"/>
              </a:rPr>
              <a:t> </a:t>
            </a:r>
            <a:r>
              <a:rPr lang="en-GB" err="1">
                <a:latin typeface="Inter"/>
              </a:rPr>
              <a:t>najlepszą</a:t>
            </a:r>
            <a:r>
              <a:rPr lang="en-GB">
                <a:latin typeface="Inter"/>
              </a:rPr>
              <a:t> </a:t>
            </a:r>
            <a:r>
              <a:rPr lang="en-GB" err="1">
                <a:latin typeface="Inter"/>
              </a:rPr>
              <a:t>wydajność</a:t>
            </a:r>
            <a:r>
              <a:rPr lang="en-GB">
                <a:latin typeface="Inter"/>
              </a:rPr>
              <a:t> (np. </a:t>
            </a:r>
            <a:r>
              <a:rPr lang="en-GB" err="1">
                <a:latin typeface="Inter"/>
              </a:rPr>
              <a:t>dokładność</a:t>
            </a:r>
            <a:r>
              <a:rPr lang="en-GB">
                <a:latin typeface="Inter"/>
              </a:rPr>
              <a:t>, </a:t>
            </a:r>
            <a:r>
              <a:rPr lang="en-GB" err="1">
                <a:latin typeface="Inter"/>
              </a:rPr>
              <a:t>precyzję</a:t>
            </a:r>
            <a:r>
              <a:rPr lang="en-GB">
                <a:latin typeface="Inter"/>
              </a:rPr>
              <a:t>, </a:t>
            </a:r>
            <a:r>
              <a:rPr lang="en-GB" err="1">
                <a:latin typeface="Inter"/>
              </a:rPr>
              <a:t>przywołanie</a:t>
            </a:r>
            <a:r>
              <a:rPr lang="en-GB">
                <a:latin typeface="Inter"/>
              </a:rPr>
              <a:t> </a:t>
            </a:r>
            <a:r>
              <a:rPr lang="en-GB" err="1">
                <a:latin typeface="Inter"/>
              </a:rPr>
              <a:t>itp</a:t>
            </a:r>
            <a:r>
              <a:rPr lang="en-GB">
                <a:latin typeface="Inter"/>
              </a:rPr>
              <a:t>.) </a:t>
            </a:r>
            <a:r>
              <a:rPr lang="en-GB" err="1">
                <a:latin typeface="Inter"/>
              </a:rPr>
              <a:t>rozważanego</a:t>
            </a:r>
            <a:r>
              <a:rPr lang="en-GB">
                <a:latin typeface="Inter"/>
              </a:rPr>
              <a:t> </a:t>
            </a:r>
            <a:r>
              <a:rPr lang="en-GB" err="1">
                <a:latin typeface="Inter"/>
              </a:rPr>
              <a:t>modelu</a:t>
            </a:r>
            <a:r>
              <a:rPr lang="en-GB">
                <a:latin typeface="Inter"/>
              </a:rPr>
              <a:t>.</a:t>
            </a:r>
            <a:endParaRPr lang="pl-PL">
              <a:latin typeface="Inter"/>
            </a:endParaRPr>
          </a:p>
          <a:p>
            <a:r>
              <a:rPr lang="en-GB">
                <a:latin typeface="Inter"/>
              </a:rPr>
              <a:t>
</a:t>
            </a:r>
            <a:r>
              <a:rPr lang="pl-PL">
                <a:latin typeface="Inter"/>
              </a:rPr>
              <a:t>Moduł </a:t>
            </a:r>
            <a:r>
              <a:rPr lang="en-GB" b="1" err="1">
                <a:latin typeface="Inter"/>
              </a:rPr>
              <a:t>Mlxtend</a:t>
            </a:r>
            <a:r>
              <a:rPr lang="en-GB">
                <a:latin typeface="Inter"/>
              </a:rPr>
              <a:t> </a:t>
            </a:r>
            <a:r>
              <a:rPr lang="en-GB" err="1">
                <a:latin typeface="Inter"/>
              </a:rPr>
              <a:t>zapewnia</a:t>
            </a:r>
            <a:r>
              <a:rPr lang="en-GB">
                <a:latin typeface="Inter"/>
              </a:rPr>
              <a:t> </a:t>
            </a:r>
            <a:r>
              <a:rPr lang="en-GB" err="1">
                <a:latin typeface="Inter"/>
              </a:rPr>
              <a:t>funkcję</a:t>
            </a:r>
            <a:r>
              <a:rPr lang="en-GB">
                <a:latin typeface="Inter"/>
              </a:rPr>
              <a:t> </a:t>
            </a:r>
            <a:r>
              <a:rPr lang="en-GB" b="1" err="1">
                <a:latin typeface="Inter"/>
              </a:rPr>
              <a:t>ExhaustiveFeatureSelector</a:t>
            </a:r>
            <a:r>
              <a:rPr lang="en-GB">
                <a:latin typeface="Inter"/>
              </a:rPr>
              <a:t> do </a:t>
            </a:r>
            <a:r>
              <a:rPr lang="en-GB" err="1">
                <a:latin typeface="Inter"/>
              </a:rPr>
              <a:t>wykonywania</a:t>
            </a:r>
            <a:r>
              <a:rPr lang="en-GB">
                <a:latin typeface="Inter"/>
              </a:rPr>
              <a:t> EFS.
</a:t>
            </a:r>
            <a:endParaRPr lang="en-GB" b="0" i="0">
              <a:effectLst/>
              <a:latin typeface="Inter"/>
            </a:endParaRPr>
          </a:p>
        </p:txBody>
      </p:sp>
      <p:pic>
        <p:nvPicPr>
          <p:cNvPr id="9" name="Obraz 8">
            <a:extLst>
              <a:ext uri="{FF2B5EF4-FFF2-40B4-BE49-F238E27FC236}">
                <a16:creationId xmlns:a16="http://schemas.microsoft.com/office/drawing/2014/main" id="{45A5084C-80B1-D304-0AE8-F9720E8766FE}"/>
              </a:ext>
            </a:extLst>
          </p:cNvPr>
          <p:cNvPicPr>
            <a:picLocks noChangeAspect="1"/>
          </p:cNvPicPr>
          <p:nvPr/>
        </p:nvPicPr>
        <p:blipFill>
          <a:blip r:embed="rId5"/>
          <a:stretch>
            <a:fillRect/>
          </a:stretch>
        </p:blipFill>
        <p:spPr>
          <a:xfrm>
            <a:off x="4557561" y="5810676"/>
            <a:ext cx="6296025" cy="866775"/>
          </a:xfrm>
          <a:prstGeom prst="rect">
            <a:avLst/>
          </a:prstGeom>
        </p:spPr>
      </p:pic>
    </p:spTree>
    <p:extLst>
      <p:ext uri="{BB962C8B-B14F-4D97-AF65-F5344CB8AC3E}">
        <p14:creationId xmlns:p14="http://schemas.microsoft.com/office/powerpoint/2010/main" val="1753002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B2F6F502-F140-5133-BF56-C91B52A41EFB}"/>
              </a:ext>
            </a:extLst>
          </p:cNvPr>
          <p:cNvSpPr txBox="1"/>
          <p:nvPr/>
        </p:nvSpPr>
        <p:spPr>
          <a:xfrm>
            <a:off x="1807142" y="255939"/>
            <a:ext cx="7644865" cy="3139321"/>
          </a:xfrm>
          <a:prstGeom prst="rect">
            <a:avLst/>
          </a:prstGeom>
          <a:noFill/>
        </p:spPr>
        <p:txBody>
          <a:bodyPr wrap="square">
            <a:spAutoFit/>
          </a:bodyPr>
          <a:lstStyle/>
          <a:p>
            <a:r>
              <a:rPr lang="pl-PL">
                <a:latin typeface="Inter"/>
              </a:rPr>
              <a:t>EFS ma pięć ważnych parametrów:</a:t>
            </a:r>
          </a:p>
          <a:p>
            <a:pPr marL="285750" indent="-285750">
              <a:buFont typeface="Arial" panose="020B0604020202020204" pitchFamily="34" charset="0"/>
              <a:buChar char="•"/>
            </a:pPr>
            <a:r>
              <a:rPr lang="pl-PL">
                <a:latin typeface="Inter"/>
              </a:rPr>
              <a:t>
Estymator: klasyfikator, który zamierzamy szkolić
</a:t>
            </a:r>
            <a:r>
              <a:rPr lang="pl-PL" err="1">
                <a:latin typeface="Inter"/>
              </a:rPr>
              <a:t>min_features</a:t>
            </a:r>
            <a:r>
              <a:rPr lang="pl-PL">
                <a:latin typeface="Inter"/>
              </a:rPr>
              <a:t>: minimalna liczba zmiennych do wyboru
</a:t>
            </a:r>
            <a:r>
              <a:rPr lang="pl-PL" err="1">
                <a:latin typeface="Inter"/>
              </a:rPr>
              <a:t>max_features</a:t>
            </a:r>
            <a:r>
              <a:rPr lang="pl-PL">
                <a:latin typeface="Inter"/>
              </a:rPr>
              <a:t>: maksymalna liczba zmiennych do wyboru
</a:t>
            </a:r>
            <a:r>
              <a:rPr lang="pl-PL" err="1">
                <a:latin typeface="Inter"/>
              </a:rPr>
              <a:t>Scoring</a:t>
            </a:r>
            <a:r>
              <a:rPr lang="pl-PL">
                <a:latin typeface="Inter"/>
              </a:rPr>
              <a:t>: metryka używana do oceny klasyfikatora
CV: liczba </a:t>
            </a:r>
            <a:r>
              <a:rPr lang="pl-PL" b="1">
                <a:latin typeface="Inter"/>
              </a:rPr>
              <a:t>walidacji krzyżowych </a:t>
            </a:r>
            <a:r>
              <a:rPr lang="pl-PL">
                <a:latin typeface="Inter"/>
              </a:rPr>
              <a:t>do wykonania</a:t>
            </a:r>
          </a:p>
          <a:p>
            <a:r>
              <a:rPr lang="pl-PL">
                <a:latin typeface="Inter"/>
              </a:rPr>
              <a:t>
W tym przykładzie używamy </a:t>
            </a:r>
            <a:r>
              <a:rPr lang="pl-PL" b="1">
                <a:latin typeface="Inter"/>
              </a:rPr>
              <a:t>regresji logistycznej </a:t>
            </a:r>
            <a:r>
              <a:rPr lang="pl-PL">
                <a:latin typeface="Inter"/>
              </a:rPr>
              <a:t>jako naszego klasyfikatora/estymatora.
</a:t>
            </a:r>
            <a:endParaRPr lang="en-GB" b="0" i="0">
              <a:effectLst/>
              <a:latin typeface="Inter"/>
            </a:endParaRPr>
          </a:p>
        </p:txBody>
      </p:sp>
      <p:pic>
        <p:nvPicPr>
          <p:cNvPr id="5" name="Obraz 4">
            <a:extLst>
              <a:ext uri="{FF2B5EF4-FFF2-40B4-BE49-F238E27FC236}">
                <a16:creationId xmlns:a16="http://schemas.microsoft.com/office/drawing/2014/main" id="{1AA8DFD1-A37D-AB80-5169-6FA93025A547}"/>
              </a:ext>
            </a:extLst>
          </p:cNvPr>
          <p:cNvPicPr>
            <a:picLocks noChangeAspect="1"/>
          </p:cNvPicPr>
          <p:nvPr/>
        </p:nvPicPr>
        <p:blipFill>
          <a:blip r:embed="rId2"/>
          <a:stretch>
            <a:fillRect/>
          </a:stretch>
        </p:blipFill>
        <p:spPr>
          <a:xfrm>
            <a:off x="3353502" y="3462741"/>
            <a:ext cx="5619750" cy="714375"/>
          </a:xfrm>
          <a:prstGeom prst="rect">
            <a:avLst/>
          </a:prstGeom>
        </p:spPr>
      </p:pic>
    </p:spTree>
    <p:extLst>
      <p:ext uri="{BB962C8B-B14F-4D97-AF65-F5344CB8AC3E}">
        <p14:creationId xmlns:p14="http://schemas.microsoft.com/office/powerpoint/2010/main" val="913148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DD1C9EC9-4B9D-04E0-ED75-848203DC29A3}"/>
              </a:ext>
            </a:extLst>
          </p:cNvPr>
          <p:cNvSpPr txBox="1"/>
          <p:nvPr/>
        </p:nvSpPr>
        <p:spPr>
          <a:xfrm>
            <a:off x="616016" y="1472665"/>
            <a:ext cx="2733576" cy="1200329"/>
          </a:xfrm>
          <a:prstGeom prst="rect">
            <a:avLst/>
          </a:prstGeom>
          <a:noFill/>
        </p:spPr>
        <p:txBody>
          <a:bodyPr wrap="square">
            <a:spAutoFit/>
          </a:bodyPr>
          <a:lstStyle/>
          <a:p>
            <a:r>
              <a:rPr lang="pl-PL">
                <a:latin typeface="Inter"/>
              </a:rPr>
              <a:t>Następnie wykonujemy EFS, wywołując następujące zmienne:
</a:t>
            </a:r>
            <a:endParaRPr lang="en-GB"/>
          </a:p>
        </p:txBody>
      </p:sp>
      <p:pic>
        <p:nvPicPr>
          <p:cNvPr id="5" name="Obraz 4">
            <a:extLst>
              <a:ext uri="{FF2B5EF4-FFF2-40B4-BE49-F238E27FC236}">
                <a16:creationId xmlns:a16="http://schemas.microsoft.com/office/drawing/2014/main" id="{0FDE1969-05FF-FAFF-4EF8-B957F12643A3}"/>
              </a:ext>
            </a:extLst>
          </p:cNvPr>
          <p:cNvPicPr>
            <a:picLocks noChangeAspect="1"/>
          </p:cNvPicPr>
          <p:nvPr/>
        </p:nvPicPr>
        <p:blipFill>
          <a:blip r:embed="rId2"/>
          <a:stretch>
            <a:fillRect/>
          </a:stretch>
        </p:blipFill>
        <p:spPr>
          <a:xfrm>
            <a:off x="3277753" y="0"/>
            <a:ext cx="8601075" cy="6562725"/>
          </a:xfrm>
          <a:prstGeom prst="rect">
            <a:avLst/>
          </a:prstGeom>
        </p:spPr>
      </p:pic>
    </p:spTree>
    <p:extLst>
      <p:ext uri="{BB962C8B-B14F-4D97-AF65-F5344CB8AC3E}">
        <p14:creationId xmlns:p14="http://schemas.microsoft.com/office/powerpoint/2010/main" val="42411386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1EF1E647-3B5C-56B5-7ECE-FE9DFCBAAF97}"/>
              </a:ext>
            </a:extLst>
          </p:cNvPr>
          <p:cNvSpPr txBox="1"/>
          <p:nvPr/>
        </p:nvSpPr>
        <p:spPr>
          <a:xfrm>
            <a:off x="1094874" y="303543"/>
            <a:ext cx="10503568" cy="646331"/>
          </a:xfrm>
          <a:prstGeom prst="rect">
            <a:avLst/>
          </a:prstGeom>
          <a:noFill/>
        </p:spPr>
        <p:txBody>
          <a:bodyPr wrap="square">
            <a:spAutoFit/>
          </a:bodyPr>
          <a:lstStyle/>
          <a:p>
            <a:r>
              <a:rPr lang="pl-PL">
                <a:latin typeface="Inter"/>
              </a:rPr>
              <a:t>Możemy przekształcić zbiór danych w nowy zestaw danych zawierający tylko podzbiór zmiennych, który generuje najlepszy wynik za pomocą metody </a:t>
            </a:r>
            <a:r>
              <a:rPr lang="pl-PL" b="1" err="1">
                <a:latin typeface="Inter"/>
              </a:rPr>
              <a:t>transform</a:t>
            </a:r>
            <a:r>
              <a:rPr lang="pl-PL">
                <a:latin typeface="Inter"/>
              </a:rPr>
              <a:t>.</a:t>
            </a:r>
            <a:endParaRPr lang="en-GB"/>
          </a:p>
        </p:txBody>
      </p:sp>
      <p:pic>
        <p:nvPicPr>
          <p:cNvPr id="5" name="Obraz 4">
            <a:extLst>
              <a:ext uri="{FF2B5EF4-FFF2-40B4-BE49-F238E27FC236}">
                <a16:creationId xmlns:a16="http://schemas.microsoft.com/office/drawing/2014/main" id="{2BB87F2A-1E0F-7A97-5555-9358230898E0}"/>
              </a:ext>
            </a:extLst>
          </p:cNvPr>
          <p:cNvPicPr>
            <a:picLocks noChangeAspect="1"/>
          </p:cNvPicPr>
          <p:nvPr/>
        </p:nvPicPr>
        <p:blipFill>
          <a:blip r:embed="rId2"/>
          <a:stretch>
            <a:fillRect/>
          </a:stretch>
        </p:blipFill>
        <p:spPr>
          <a:xfrm>
            <a:off x="3244616" y="1117683"/>
            <a:ext cx="6877050" cy="2505075"/>
          </a:xfrm>
          <a:prstGeom prst="rect">
            <a:avLst/>
          </a:prstGeom>
        </p:spPr>
      </p:pic>
      <p:sp>
        <p:nvSpPr>
          <p:cNvPr id="7" name="pole tekstowe 6">
            <a:extLst>
              <a:ext uri="{FF2B5EF4-FFF2-40B4-BE49-F238E27FC236}">
                <a16:creationId xmlns:a16="http://schemas.microsoft.com/office/drawing/2014/main" id="{3CA77CBB-B2F7-D871-D568-C833D0689F8E}"/>
              </a:ext>
            </a:extLst>
          </p:cNvPr>
          <p:cNvSpPr txBox="1"/>
          <p:nvPr/>
        </p:nvSpPr>
        <p:spPr>
          <a:xfrm>
            <a:off x="844216" y="3717758"/>
            <a:ext cx="10503567" cy="1200329"/>
          </a:xfrm>
          <a:prstGeom prst="rect">
            <a:avLst/>
          </a:prstGeom>
          <a:noFill/>
        </p:spPr>
        <p:txBody>
          <a:bodyPr wrap="square">
            <a:spAutoFit/>
          </a:bodyPr>
          <a:lstStyle/>
          <a:p>
            <a:r>
              <a:rPr lang="pl-PL">
                <a:latin typeface="Inter"/>
              </a:rPr>
              <a:t>Nie ma różnicy między zestawem danych po i przed przekształceniem, ponieważ podzbiór, który daje najlepszy wynik, zawiera wszystkie zmienne.
Możemy zobaczyć wydajność każdego podzbioru zmiennych, wywołując </a:t>
            </a:r>
            <a:r>
              <a:rPr lang="pl-PL" b="1" err="1">
                <a:latin typeface="Inter"/>
              </a:rPr>
              <a:t>get_metric_dict</a:t>
            </a:r>
            <a:r>
              <a:rPr lang="pl-PL" b="1">
                <a:latin typeface="Inter"/>
              </a:rPr>
              <a:t>.</a:t>
            </a:r>
            <a:r>
              <a:rPr lang="pl-PL">
                <a:latin typeface="Inter"/>
              </a:rPr>
              <a:t>
</a:t>
            </a:r>
            <a:endParaRPr lang="en-GB" b="0" i="0">
              <a:effectLst/>
              <a:latin typeface="Inter"/>
            </a:endParaRPr>
          </a:p>
        </p:txBody>
      </p:sp>
      <p:pic>
        <p:nvPicPr>
          <p:cNvPr id="9" name="Obraz 8">
            <a:extLst>
              <a:ext uri="{FF2B5EF4-FFF2-40B4-BE49-F238E27FC236}">
                <a16:creationId xmlns:a16="http://schemas.microsoft.com/office/drawing/2014/main" id="{AA171B11-6632-639E-879C-7FEC7CEBD549}"/>
              </a:ext>
            </a:extLst>
          </p:cNvPr>
          <p:cNvPicPr>
            <a:picLocks noChangeAspect="1"/>
          </p:cNvPicPr>
          <p:nvPr/>
        </p:nvPicPr>
        <p:blipFill>
          <a:blip r:embed="rId3"/>
          <a:stretch>
            <a:fillRect/>
          </a:stretch>
        </p:blipFill>
        <p:spPr>
          <a:xfrm>
            <a:off x="2575661" y="4715978"/>
            <a:ext cx="7791450" cy="1295400"/>
          </a:xfrm>
          <a:prstGeom prst="rect">
            <a:avLst/>
          </a:prstGeom>
        </p:spPr>
      </p:pic>
    </p:spTree>
    <p:extLst>
      <p:ext uri="{BB962C8B-B14F-4D97-AF65-F5344CB8AC3E}">
        <p14:creationId xmlns:p14="http://schemas.microsoft.com/office/powerpoint/2010/main" val="3984668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a:extLst>
              <a:ext uri="{FF2B5EF4-FFF2-40B4-BE49-F238E27FC236}">
                <a16:creationId xmlns:a16="http://schemas.microsoft.com/office/drawing/2014/main" id="{9EF26020-0C67-D24C-6CCA-EA257B552513}"/>
              </a:ext>
            </a:extLst>
          </p:cNvPr>
          <p:cNvPicPr>
            <a:picLocks noChangeAspect="1"/>
          </p:cNvPicPr>
          <p:nvPr/>
        </p:nvPicPr>
        <p:blipFill>
          <a:blip r:embed="rId2"/>
          <a:stretch>
            <a:fillRect/>
          </a:stretch>
        </p:blipFill>
        <p:spPr>
          <a:xfrm>
            <a:off x="1728787" y="290512"/>
            <a:ext cx="8734425" cy="6276975"/>
          </a:xfrm>
          <a:prstGeom prst="rect">
            <a:avLst/>
          </a:prstGeom>
        </p:spPr>
      </p:pic>
    </p:spTree>
    <p:extLst>
      <p:ext uri="{BB962C8B-B14F-4D97-AF65-F5344CB8AC3E}">
        <p14:creationId xmlns:p14="http://schemas.microsoft.com/office/powerpoint/2010/main" val="1928215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F659175C-D4B6-8FF5-5A77-52CA42280D8C}"/>
              </a:ext>
            </a:extLst>
          </p:cNvPr>
          <p:cNvSpPr txBox="1"/>
          <p:nvPr/>
        </p:nvSpPr>
        <p:spPr>
          <a:xfrm>
            <a:off x="760491" y="343690"/>
            <a:ext cx="11135762" cy="6340197"/>
          </a:xfrm>
          <a:prstGeom prst="rect">
            <a:avLst/>
          </a:prstGeom>
          <a:noFill/>
        </p:spPr>
        <p:txBody>
          <a:bodyPr wrap="square">
            <a:spAutoFit/>
          </a:bodyPr>
          <a:lstStyle/>
          <a:p>
            <a:r>
              <a:rPr lang="pl-PL" sz="2800" b="1">
                <a:solidFill>
                  <a:srgbClr val="FF0000"/>
                </a:solidFill>
                <a:latin typeface="Inter"/>
              </a:rPr>
              <a:t>Podstawy wyboru zmiennych (</a:t>
            </a:r>
            <a:r>
              <a:rPr lang="pl-PL" sz="2800" b="1" err="1">
                <a:solidFill>
                  <a:srgbClr val="FF0000"/>
                </a:solidFill>
                <a:latin typeface="Inter"/>
              </a:rPr>
              <a:t>Feature</a:t>
            </a:r>
            <a:r>
              <a:rPr lang="pl-PL" sz="2800" b="1">
                <a:solidFill>
                  <a:srgbClr val="FF0000"/>
                </a:solidFill>
                <a:latin typeface="Inter"/>
              </a:rPr>
              <a:t> </a:t>
            </a:r>
            <a:r>
              <a:rPr lang="pl-PL" sz="2800" b="1" err="1">
                <a:solidFill>
                  <a:srgbClr val="FF0000"/>
                </a:solidFill>
                <a:latin typeface="Inter"/>
              </a:rPr>
              <a:t>selection</a:t>
            </a:r>
            <a:r>
              <a:rPr lang="pl-PL" sz="2800" b="1">
                <a:solidFill>
                  <a:srgbClr val="FF0000"/>
                </a:solidFill>
                <a:latin typeface="Inter"/>
              </a:rPr>
              <a:t>) w języku </a:t>
            </a:r>
            <a:r>
              <a:rPr lang="pl-PL" sz="2800" b="1" err="1">
                <a:solidFill>
                  <a:srgbClr val="FF0000"/>
                </a:solidFill>
                <a:latin typeface="Inter"/>
              </a:rPr>
              <a:t>Python</a:t>
            </a:r>
            <a:r>
              <a:rPr lang="pl-PL" sz="2800" b="1">
                <a:solidFill>
                  <a:srgbClr val="FF0000"/>
                </a:solidFill>
                <a:latin typeface="Inter"/>
              </a:rPr>
              <a:t>
</a:t>
            </a:r>
            <a:r>
              <a:rPr lang="pl-PL">
                <a:latin typeface="Inter"/>
              </a:rPr>
              <a:t>W uczeniu maszynowym wybór zmiennych to proces wybierania podzbioru zmiennych wejściowych, które w największym stopniu przyczyniają się do użycia w konstrukcji modelu. Wybór zmiennych jest istotny, jeśli mamy zbiory danych o wysokiej wymiarowości (tj. Dużej liczbie obiektów). Wielowymiarowe zbiory danych nie są preferowane, ponieważ mają długi czas szkolenia i mają wysokie ryzyko </a:t>
            </a:r>
            <a:r>
              <a:rPr lang="pl-PL" err="1">
                <a:latin typeface="Inter"/>
              </a:rPr>
              <a:t>przepasowania</a:t>
            </a:r>
            <a:r>
              <a:rPr lang="pl-PL">
                <a:latin typeface="Inter"/>
              </a:rPr>
              <a:t>. Wybór zmiennych pomaga złagodzić te problemy, wybierając zmienne, które mają duże znaczenie dla modelu, dzięki czemu można zmniejszyć wymiarowość danych bez znacznej utraty całości informacji. Niektóre zalety wyboru funkcji to:</a:t>
            </a:r>
          </a:p>
          <a:p>
            <a:endParaRPr lang="en-GB" b="0" i="0">
              <a:effectLst/>
              <a:latin typeface="Inter"/>
            </a:endParaRPr>
          </a:p>
          <a:p>
            <a:pPr>
              <a:buFont typeface="Arial" panose="020B0604020202020204" pitchFamily="34" charset="0"/>
              <a:buChar char="•"/>
            </a:pPr>
            <a:r>
              <a:rPr lang="pl-PL">
                <a:latin typeface="Inter"/>
              </a:rPr>
              <a:t>Skrócenie czasu szkolenia
Mniejsze ryzyko nadmiernego dopasowania
Potencjalne zwiększenie wydajności modelu
Zmniejszenie złożoność modelu, dzięki czemu interpretacja staje się łatwiejsza</a:t>
            </a:r>
          </a:p>
          <a:p>
            <a:pPr>
              <a:buFont typeface="Arial" panose="020B0604020202020204" pitchFamily="34" charset="0"/>
              <a:buChar char="•"/>
            </a:pPr>
            <a:endParaRPr lang="pl-PL">
              <a:latin typeface="Inter"/>
            </a:endParaRPr>
          </a:p>
          <a:p>
            <a:r>
              <a:rPr lang="pl-PL">
                <a:latin typeface="Inter"/>
              </a:rPr>
              <a:t>Celem jest wprowadzenie podstaw wyboru zmiennych w </a:t>
            </a:r>
            <a:r>
              <a:rPr lang="pl-PL" err="1">
                <a:latin typeface="Inter"/>
              </a:rPr>
              <a:t>Pythonie</a:t>
            </a:r>
            <a:r>
              <a:rPr lang="pl-PL">
                <a:latin typeface="Inter"/>
              </a:rPr>
              <a:t>. Starałem się, aby notatnik był jak najbardziej podstawowy, aby nawet nowicjusze mogli zrozumieć każdą jego fazę. 
Omówimy trzy kluczowe metody wyboru zmiennych wraz z ich implementacją w </a:t>
            </a:r>
            <a:r>
              <a:rPr lang="pl-PL" err="1">
                <a:latin typeface="Inter"/>
              </a:rPr>
              <a:t>Pythonie</a:t>
            </a:r>
            <a:r>
              <a:rPr lang="pl-PL">
                <a:latin typeface="Inter"/>
              </a:rPr>
              <a:t>:</a:t>
            </a:r>
          </a:p>
          <a:p>
            <a:pPr marL="285750" indent="-285750">
              <a:buFont typeface="Arial" panose="020B0604020202020204" pitchFamily="34" charset="0"/>
              <a:buChar char="•"/>
            </a:pPr>
            <a:r>
              <a:rPr lang="pl-PL">
                <a:latin typeface="Inter"/>
              </a:rPr>
              <a:t>
Metody filtrowania
Metody owijania
Metody wbudowane</a:t>
            </a:r>
          </a:p>
          <a:p>
            <a:r>
              <a:rPr lang="pl-PL">
                <a:latin typeface="Inter"/>
              </a:rPr>
              <a:t>
Zanim zaczniemy, zaimportujmy niezbędne biblioteki </a:t>
            </a:r>
            <a:r>
              <a:rPr lang="pl-PL" err="1">
                <a:latin typeface="Inter"/>
              </a:rPr>
              <a:t>Pythona</a:t>
            </a:r>
            <a:r>
              <a:rPr lang="pl-PL">
                <a:latin typeface="Inter"/>
              </a:rPr>
              <a:t>.</a:t>
            </a:r>
            <a:endParaRPr lang="en-GB" b="0" i="0">
              <a:effectLst/>
              <a:latin typeface="Inter"/>
            </a:endParaRPr>
          </a:p>
        </p:txBody>
      </p:sp>
    </p:spTree>
    <p:extLst>
      <p:ext uri="{BB962C8B-B14F-4D97-AF65-F5344CB8AC3E}">
        <p14:creationId xmlns:p14="http://schemas.microsoft.com/office/powerpoint/2010/main" val="10510463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1BBDD9F2-7829-4543-F7DE-CFB378E4AE51}"/>
              </a:ext>
            </a:extLst>
          </p:cNvPr>
          <p:cNvSpPr txBox="1"/>
          <p:nvPr/>
        </p:nvSpPr>
        <p:spPr>
          <a:xfrm>
            <a:off x="382603" y="114784"/>
            <a:ext cx="6097604" cy="923330"/>
          </a:xfrm>
          <a:prstGeom prst="rect">
            <a:avLst/>
          </a:prstGeom>
          <a:noFill/>
        </p:spPr>
        <p:txBody>
          <a:bodyPr wrap="square">
            <a:spAutoFit/>
          </a:bodyPr>
          <a:lstStyle/>
          <a:p>
            <a:r>
              <a:rPr lang="pl-PL">
                <a:latin typeface="Inter"/>
              </a:rPr>
              <a:t>Wizualizujmy wydajność każdego podzestawu zmiennych, tworząc poziomy wykres słupkowy:
</a:t>
            </a:r>
            <a:endParaRPr lang="en-GB"/>
          </a:p>
        </p:txBody>
      </p:sp>
      <p:pic>
        <p:nvPicPr>
          <p:cNvPr id="5" name="Obraz 4">
            <a:extLst>
              <a:ext uri="{FF2B5EF4-FFF2-40B4-BE49-F238E27FC236}">
                <a16:creationId xmlns:a16="http://schemas.microsoft.com/office/drawing/2014/main" id="{8F98FC8B-97DF-ECF7-5B7B-755C2C3F46FD}"/>
              </a:ext>
            </a:extLst>
          </p:cNvPr>
          <p:cNvPicPr>
            <a:picLocks noChangeAspect="1"/>
          </p:cNvPicPr>
          <p:nvPr/>
        </p:nvPicPr>
        <p:blipFill>
          <a:blip r:embed="rId2"/>
          <a:stretch>
            <a:fillRect/>
          </a:stretch>
        </p:blipFill>
        <p:spPr>
          <a:xfrm>
            <a:off x="0" y="894248"/>
            <a:ext cx="4972050" cy="3028950"/>
          </a:xfrm>
          <a:prstGeom prst="rect">
            <a:avLst/>
          </a:prstGeom>
        </p:spPr>
      </p:pic>
      <p:pic>
        <p:nvPicPr>
          <p:cNvPr id="7" name="Obraz 6">
            <a:extLst>
              <a:ext uri="{FF2B5EF4-FFF2-40B4-BE49-F238E27FC236}">
                <a16:creationId xmlns:a16="http://schemas.microsoft.com/office/drawing/2014/main" id="{71AC8DAF-EADB-A083-D48B-44FFDB70C930}"/>
              </a:ext>
            </a:extLst>
          </p:cNvPr>
          <p:cNvPicPr>
            <a:picLocks noChangeAspect="1"/>
          </p:cNvPicPr>
          <p:nvPr/>
        </p:nvPicPr>
        <p:blipFill>
          <a:blip r:embed="rId3"/>
          <a:stretch>
            <a:fillRect/>
          </a:stretch>
        </p:blipFill>
        <p:spPr>
          <a:xfrm>
            <a:off x="4114800" y="2788137"/>
            <a:ext cx="8077200" cy="3829050"/>
          </a:xfrm>
          <a:prstGeom prst="rect">
            <a:avLst/>
          </a:prstGeom>
        </p:spPr>
      </p:pic>
    </p:spTree>
    <p:extLst>
      <p:ext uri="{BB962C8B-B14F-4D97-AF65-F5344CB8AC3E}">
        <p14:creationId xmlns:p14="http://schemas.microsoft.com/office/powerpoint/2010/main" val="8276940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6F9A7D33-7E21-7F4C-8167-449FF5981303}"/>
              </a:ext>
            </a:extLst>
          </p:cNvPr>
          <p:cNvSpPr txBox="1"/>
          <p:nvPr/>
        </p:nvSpPr>
        <p:spPr>
          <a:xfrm>
            <a:off x="2278781" y="262908"/>
            <a:ext cx="6097604" cy="461665"/>
          </a:xfrm>
          <a:prstGeom prst="rect">
            <a:avLst/>
          </a:prstGeom>
          <a:noFill/>
        </p:spPr>
        <p:txBody>
          <a:bodyPr wrap="square">
            <a:spAutoFit/>
          </a:bodyPr>
          <a:lstStyle/>
          <a:p>
            <a:r>
              <a:rPr lang="en-GB" sz="2400" b="1" i="0">
                <a:solidFill>
                  <a:srgbClr val="00B0F0"/>
                </a:solidFill>
                <a:effectLst/>
                <a:latin typeface="Inter"/>
              </a:rPr>
              <a:t>2.2. </a:t>
            </a:r>
            <a:r>
              <a:rPr lang="en-GB" sz="2400" b="1" err="1">
                <a:solidFill>
                  <a:srgbClr val="00B0F0"/>
                </a:solidFill>
                <a:latin typeface="Inter"/>
              </a:rPr>
              <a:t>Sekwencyjny</a:t>
            </a:r>
            <a:r>
              <a:rPr lang="en-GB" sz="2400" b="1">
                <a:solidFill>
                  <a:srgbClr val="00B0F0"/>
                </a:solidFill>
                <a:latin typeface="Inter"/>
              </a:rPr>
              <a:t> </a:t>
            </a:r>
            <a:r>
              <a:rPr lang="en-GB" sz="2400" b="1" err="1">
                <a:solidFill>
                  <a:srgbClr val="00B0F0"/>
                </a:solidFill>
                <a:latin typeface="Inter"/>
              </a:rPr>
              <a:t>wybór</a:t>
            </a:r>
            <a:r>
              <a:rPr lang="en-GB" sz="2400" b="1">
                <a:solidFill>
                  <a:srgbClr val="00B0F0"/>
                </a:solidFill>
                <a:latin typeface="Inter"/>
              </a:rPr>
              <a:t> do </a:t>
            </a:r>
            <a:r>
              <a:rPr lang="en-GB" sz="2400" b="1" err="1">
                <a:solidFill>
                  <a:srgbClr val="00B0F0"/>
                </a:solidFill>
                <a:latin typeface="Inter"/>
              </a:rPr>
              <a:t>przodu</a:t>
            </a:r>
            <a:r>
              <a:rPr lang="en-GB" sz="2400" b="1">
                <a:solidFill>
                  <a:srgbClr val="00B0F0"/>
                </a:solidFill>
                <a:latin typeface="Inter"/>
              </a:rPr>
              <a:t> (</a:t>
            </a:r>
            <a:r>
              <a:rPr lang="en-GB" sz="2400" b="1" i="0">
                <a:solidFill>
                  <a:srgbClr val="00B0F0"/>
                </a:solidFill>
                <a:effectLst/>
                <a:latin typeface="Inter"/>
              </a:rPr>
              <a:t>SFS)</a:t>
            </a:r>
          </a:p>
        </p:txBody>
      </p:sp>
      <p:sp>
        <p:nvSpPr>
          <p:cNvPr id="5" name="pole tekstowe 4">
            <a:extLst>
              <a:ext uri="{FF2B5EF4-FFF2-40B4-BE49-F238E27FC236}">
                <a16:creationId xmlns:a16="http://schemas.microsoft.com/office/drawing/2014/main" id="{A073EE88-F797-12E5-727C-3810791D2D32}"/>
              </a:ext>
            </a:extLst>
          </p:cNvPr>
          <p:cNvSpPr txBox="1"/>
          <p:nvPr/>
        </p:nvSpPr>
        <p:spPr>
          <a:xfrm>
            <a:off x="721895" y="1060193"/>
            <a:ext cx="10818796" cy="1200329"/>
          </a:xfrm>
          <a:prstGeom prst="rect">
            <a:avLst/>
          </a:prstGeom>
          <a:noFill/>
        </p:spPr>
        <p:txBody>
          <a:bodyPr wrap="square">
            <a:spAutoFit/>
          </a:bodyPr>
          <a:lstStyle/>
          <a:p>
            <a:r>
              <a:rPr lang="pl-PL" b="1">
                <a:latin typeface="Inter"/>
              </a:rPr>
              <a:t>SFS</a:t>
            </a:r>
            <a:r>
              <a:rPr lang="pl-PL">
                <a:latin typeface="Inter"/>
              </a:rPr>
              <a:t> znajduje najlepszy podzbiór zmiennych, dodając zmienną, która najlepiej poprawia model przy każdej iteracji.</a:t>
            </a:r>
          </a:p>
          <a:p>
            <a:r>
              <a:rPr lang="pl-PL">
                <a:latin typeface="Inter"/>
              </a:rPr>
              <a:t>
</a:t>
            </a:r>
            <a:r>
              <a:rPr lang="pl-PL" b="1" err="1">
                <a:latin typeface="Inter"/>
              </a:rPr>
              <a:t>Mlxtend</a:t>
            </a:r>
            <a:r>
              <a:rPr lang="pl-PL">
                <a:latin typeface="Inter"/>
              </a:rPr>
              <a:t> zapewnia funkcję </a:t>
            </a:r>
            <a:r>
              <a:rPr lang="pl-PL" b="1" err="1">
                <a:latin typeface="Inter"/>
              </a:rPr>
              <a:t>SequentialFeatureSelector</a:t>
            </a:r>
            <a:r>
              <a:rPr lang="pl-PL">
                <a:latin typeface="Inter"/>
              </a:rPr>
              <a:t> do wykonywania </a:t>
            </a:r>
            <a:r>
              <a:rPr lang="pl-PL" b="1">
                <a:latin typeface="Inter"/>
              </a:rPr>
              <a:t>SFS</a:t>
            </a:r>
            <a:r>
              <a:rPr lang="pl-PL">
                <a:latin typeface="Inter"/>
              </a:rPr>
              <a:t>.
</a:t>
            </a:r>
            <a:endParaRPr lang="en-GB" b="0" i="0">
              <a:effectLst/>
              <a:latin typeface="Inter"/>
            </a:endParaRPr>
          </a:p>
        </p:txBody>
      </p:sp>
      <p:pic>
        <p:nvPicPr>
          <p:cNvPr id="7" name="Obraz 6">
            <a:extLst>
              <a:ext uri="{FF2B5EF4-FFF2-40B4-BE49-F238E27FC236}">
                <a16:creationId xmlns:a16="http://schemas.microsoft.com/office/drawing/2014/main" id="{DE1CC4B3-35D4-5FFD-AFA8-E6C103A6DA08}"/>
              </a:ext>
            </a:extLst>
          </p:cNvPr>
          <p:cNvPicPr>
            <a:picLocks noChangeAspect="1"/>
          </p:cNvPicPr>
          <p:nvPr/>
        </p:nvPicPr>
        <p:blipFill>
          <a:blip r:embed="rId2"/>
          <a:stretch>
            <a:fillRect/>
          </a:stretch>
        </p:blipFill>
        <p:spPr>
          <a:xfrm>
            <a:off x="3369894" y="2085173"/>
            <a:ext cx="5991225" cy="704850"/>
          </a:xfrm>
          <a:prstGeom prst="rect">
            <a:avLst/>
          </a:prstGeom>
        </p:spPr>
      </p:pic>
      <p:sp>
        <p:nvSpPr>
          <p:cNvPr id="9" name="pole tekstowe 8">
            <a:extLst>
              <a:ext uri="{FF2B5EF4-FFF2-40B4-BE49-F238E27FC236}">
                <a16:creationId xmlns:a16="http://schemas.microsoft.com/office/drawing/2014/main" id="{BA85B2DB-4F04-C17C-D9C0-373ECD5B1AA5}"/>
              </a:ext>
            </a:extLst>
          </p:cNvPr>
          <p:cNvSpPr txBox="1"/>
          <p:nvPr/>
        </p:nvSpPr>
        <p:spPr>
          <a:xfrm>
            <a:off x="686602" y="2996745"/>
            <a:ext cx="11065844" cy="2585323"/>
          </a:xfrm>
          <a:prstGeom prst="rect">
            <a:avLst/>
          </a:prstGeom>
          <a:noFill/>
        </p:spPr>
        <p:txBody>
          <a:bodyPr wrap="square">
            <a:spAutoFit/>
          </a:bodyPr>
          <a:lstStyle/>
          <a:p>
            <a:r>
              <a:rPr lang="pl-PL">
                <a:latin typeface="Inter"/>
              </a:rPr>
              <a:t>EFS ma pięć ważnych parametrów</a:t>
            </a:r>
            <a:r>
              <a:rPr lang="en-GB" b="0" i="0">
                <a:effectLst/>
                <a:latin typeface="Inter"/>
              </a:rPr>
              <a:t>:</a:t>
            </a:r>
            <a:endParaRPr lang="pl-PL" b="0" i="0">
              <a:effectLst/>
              <a:latin typeface="Inter"/>
            </a:endParaRPr>
          </a:p>
          <a:p>
            <a:pPr algn="l"/>
            <a:endParaRPr lang="en-GB" b="0" i="0">
              <a:effectLst/>
              <a:latin typeface="Inter"/>
            </a:endParaRPr>
          </a:p>
          <a:p>
            <a:pPr>
              <a:buFont typeface="Arial" panose="020B0604020202020204" pitchFamily="34" charset="0"/>
              <a:buChar char="•"/>
            </a:pPr>
            <a:r>
              <a:rPr lang="en-GB" b="0" i="1">
                <a:effectLst/>
                <a:latin typeface="Inter"/>
              </a:rPr>
              <a:t>estimator</a:t>
            </a:r>
            <a:r>
              <a:rPr lang="en-GB" b="0" i="0">
                <a:effectLst/>
                <a:latin typeface="Inter"/>
              </a:rPr>
              <a:t>: </a:t>
            </a:r>
            <a:r>
              <a:rPr lang="en-GB" err="1">
                <a:latin typeface="Inter"/>
              </a:rPr>
              <a:t>klasyfikator</a:t>
            </a:r>
            <a:r>
              <a:rPr lang="en-GB">
                <a:latin typeface="Inter"/>
              </a:rPr>
              <a:t>, </a:t>
            </a:r>
            <a:r>
              <a:rPr lang="en-GB" err="1">
                <a:latin typeface="Inter"/>
              </a:rPr>
              <a:t>który</a:t>
            </a:r>
            <a:r>
              <a:rPr lang="en-GB">
                <a:latin typeface="Inter"/>
              </a:rPr>
              <a:t> </a:t>
            </a:r>
            <a:r>
              <a:rPr lang="en-GB" err="1">
                <a:latin typeface="Inter"/>
              </a:rPr>
              <a:t>zamierzamy</a:t>
            </a:r>
            <a:r>
              <a:rPr lang="en-GB">
                <a:latin typeface="Inter"/>
              </a:rPr>
              <a:t> </a:t>
            </a:r>
            <a:r>
              <a:rPr lang="en-GB" err="1">
                <a:latin typeface="Inter"/>
              </a:rPr>
              <a:t>szkolić</a:t>
            </a:r>
            <a:endParaRPr lang="en-GB" b="0" i="0">
              <a:effectLst/>
              <a:latin typeface="Inter"/>
            </a:endParaRPr>
          </a:p>
          <a:p>
            <a:pPr>
              <a:buFont typeface="Arial" panose="020B0604020202020204" pitchFamily="34" charset="0"/>
              <a:buChar char="•"/>
            </a:pPr>
            <a:r>
              <a:rPr lang="en-GB" b="0" i="1" err="1">
                <a:effectLst/>
                <a:latin typeface="Inter"/>
              </a:rPr>
              <a:t>k_features</a:t>
            </a:r>
            <a:r>
              <a:rPr lang="en-GB" b="0" i="0">
                <a:effectLst/>
                <a:latin typeface="Inter"/>
              </a:rPr>
              <a:t>: </a:t>
            </a:r>
            <a:r>
              <a:rPr lang="pl-PL">
                <a:latin typeface="Inter"/>
              </a:rPr>
              <a:t>Liczba zmiennych do wyboru. Można podać krotkę zawierającą wartość min i max, a SFS rozważy zwrócenie dowolnej kombinacji zmiennych między min i max, która uzyskała najwyższy wynik w walidacji krzyżowej</a:t>
            </a:r>
            <a:r>
              <a:rPr lang="en-GB" b="0" i="0">
                <a:effectLst/>
                <a:latin typeface="Inter"/>
              </a:rPr>
              <a:t>.</a:t>
            </a:r>
          </a:p>
          <a:p>
            <a:pPr>
              <a:buFont typeface="Arial" panose="020B0604020202020204" pitchFamily="34" charset="0"/>
              <a:buChar char="•"/>
            </a:pPr>
            <a:r>
              <a:rPr lang="en-GB" b="0" i="1">
                <a:effectLst/>
                <a:latin typeface="Inter"/>
              </a:rPr>
              <a:t>forward</a:t>
            </a:r>
            <a:r>
              <a:rPr lang="en-GB" b="0" i="0">
                <a:effectLst/>
                <a:latin typeface="Inter"/>
              </a:rPr>
              <a:t>: </a:t>
            </a:r>
            <a:r>
              <a:rPr lang="pl-PL">
                <a:latin typeface="Inter"/>
              </a:rPr>
              <a:t>użyj SFS, jeśli True i użyj SBS, jeśli </a:t>
            </a:r>
            <a:r>
              <a:rPr lang="pl-PL" err="1">
                <a:latin typeface="Inter"/>
              </a:rPr>
              <a:t>False</a:t>
            </a:r>
            <a:endParaRPr lang="en-GB" b="0" i="0">
              <a:effectLst/>
              <a:latin typeface="Inter"/>
            </a:endParaRPr>
          </a:p>
          <a:p>
            <a:pPr>
              <a:buFont typeface="Arial" panose="020B0604020202020204" pitchFamily="34" charset="0"/>
              <a:buChar char="•"/>
            </a:pPr>
            <a:r>
              <a:rPr lang="en-GB" b="0" i="1">
                <a:effectLst/>
                <a:latin typeface="Inter"/>
              </a:rPr>
              <a:t>scoring</a:t>
            </a:r>
            <a:r>
              <a:rPr lang="en-GB" b="0" i="0">
                <a:effectLst/>
                <a:latin typeface="Inter"/>
              </a:rPr>
              <a:t>: </a:t>
            </a:r>
            <a:r>
              <a:rPr lang="pl-PL">
                <a:latin typeface="Inter"/>
              </a:rPr>
              <a:t>metryka używana do oceny klasyfikatora</a:t>
            </a:r>
            <a:endParaRPr lang="en-GB" b="0" i="0">
              <a:effectLst/>
              <a:latin typeface="Inter"/>
            </a:endParaRPr>
          </a:p>
          <a:p>
            <a:pPr>
              <a:buFont typeface="Arial" panose="020B0604020202020204" pitchFamily="34" charset="0"/>
              <a:buChar char="•"/>
            </a:pPr>
            <a:r>
              <a:rPr lang="en-GB" b="0" i="1">
                <a:effectLst/>
                <a:latin typeface="Inter"/>
              </a:rPr>
              <a:t>cv</a:t>
            </a:r>
            <a:r>
              <a:rPr lang="en-GB" b="0" i="0">
                <a:effectLst/>
                <a:latin typeface="Inter"/>
              </a:rPr>
              <a:t>: </a:t>
            </a:r>
            <a:r>
              <a:rPr lang="pl-PL">
                <a:latin typeface="Inter"/>
              </a:rPr>
              <a:t>liczbę </a:t>
            </a:r>
            <a:r>
              <a:rPr lang="pl-PL" b="1">
                <a:latin typeface="Inter"/>
              </a:rPr>
              <a:t>walidacji krzyżowych </a:t>
            </a:r>
            <a:r>
              <a:rPr lang="pl-PL">
                <a:latin typeface="Inter"/>
              </a:rPr>
              <a:t>do przeprowadzenia</a:t>
            </a:r>
            <a:endParaRPr lang="pl-PL" b="0" i="0">
              <a:effectLst/>
              <a:latin typeface="Inter"/>
            </a:endParaRPr>
          </a:p>
          <a:p>
            <a:pPr algn="l">
              <a:buFont typeface="Arial" panose="020B0604020202020204" pitchFamily="34" charset="0"/>
              <a:buChar char="•"/>
            </a:pPr>
            <a:endParaRPr lang="en-GB" b="0" i="0">
              <a:effectLst/>
              <a:latin typeface="Inter"/>
            </a:endParaRPr>
          </a:p>
        </p:txBody>
      </p:sp>
    </p:spTree>
    <p:extLst>
      <p:ext uri="{BB962C8B-B14F-4D97-AF65-F5344CB8AC3E}">
        <p14:creationId xmlns:p14="http://schemas.microsoft.com/office/powerpoint/2010/main" val="3373888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220C02E3-99F8-415F-F982-51975183E6F7}"/>
              </a:ext>
            </a:extLst>
          </p:cNvPr>
          <p:cNvSpPr txBox="1"/>
          <p:nvPr/>
        </p:nvSpPr>
        <p:spPr>
          <a:xfrm>
            <a:off x="1075623" y="216916"/>
            <a:ext cx="6097604" cy="923330"/>
          </a:xfrm>
          <a:prstGeom prst="rect">
            <a:avLst/>
          </a:prstGeom>
          <a:noFill/>
        </p:spPr>
        <p:txBody>
          <a:bodyPr wrap="square">
            <a:spAutoFit/>
          </a:bodyPr>
          <a:lstStyle/>
          <a:p>
            <a:r>
              <a:rPr lang="pl-PL">
                <a:latin typeface="Inter"/>
              </a:rPr>
              <a:t>W tym przykładzie używamy regresji logistycznej jako naszego klasyfikatora/estymatora.
</a:t>
            </a:r>
            <a:endParaRPr lang="en-GB" b="0" i="0">
              <a:effectLst/>
              <a:latin typeface="Inter"/>
            </a:endParaRPr>
          </a:p>
        </p:txBody>
      </p:sp>
      <p:pic>
        <p:nvPicPr>
          <p:cNvPr id="5" name="Obraz 4">
            <a:extLst>
              <a:ext uri="{FF2B5EF4-FFF2-40B4-BE49-F238E27FC236}">
                <a16:creationId xmlns:a16="http://schemas.microsoft.com/office/drawing/2014/main" id="{17EAFE22-BA93-C584-8C77-5E0A4AD3A2D7}"/>
              </a:ext>
            </a:extLst>
          </p:cNvPr>
          <p:cNvPicPr>
            <a:picLocks noChangeAspect="1"/>
          </p:cNvPicPr>
          <p:nvPr/>
        </p:nvPicPr>
        <p:blipFill>
          <a:blip r:embed="rId2"/>
          <a:stretch>
            <a:fillRect/>
          </a:stretch>
        </p:blipFill>
        <p:spPr>
          <a:xfrm>
            <a:off x="3589522" y="477252"/>
            <a:ext cx="8401050" cy="6096000"/>
          </a:xfrm>
          <a:prstGeom prst="rect">
            <a:avLst/>
          </a:prstGeom>
        </p:spPr>
      </p:pic>
    </p:spTree>
    <p:extLst>
      <p:ext uri="{BB962C8B-B14F-4D97-AF65-F5344CB8AC3E}">
        <p14:creationId xmlns:p14="http://schemas.microsoft.com/office/powerpoint/2010/main" val="1441593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ole tekstowe 4">
            <a:extLst>
              <a:ext uri="{FF2B5EF4-FFF2-40B4-BE49-F238E27FC236}">
                <a16:creationId xmlns:a16="http://schemas.microsoft.com/office/drawing/2014/main" id="{CBABAF6F-8E3B-96D6-E2D9-DFC98860EC5E}"/>
              </a:ext>
            </a:extLst>
          </p:cNvPr>
          <p:cNvSpPr txBox="1"/>
          <p:nvPr/>
        </p:nvSpPr>
        <p:spPr>
          <a:xfrm>
            <a:off x="555859" y="255416"/>
            <a:ext cx="10609446" cy="646331"/>
          </a:xfrm>
          <a:prstGeom prst="rect">
            <a:avLst/>
          </a:prstGeom>
          <a:noFill/>
        </p:spPr>
        <p:txBody>
          <a:bodyPr wrap="square">
            <a:spAutoFit/>
          </a:bodyPr>
          <a:lstStyle/>
          <a:p>
            <a:r>
              <a:rPr lang="en-GB" b="0" i="0">
                <a:effectLst/>
                <a:latin typeface="Inter"/>
              </a:rPr>
              <a:t>We can transform the dataset into a new dataset containing only the subset of features that generates the best score by using </a:t>
            </a:r>
            <a:r>
              <a:rPr lang="en-GB" b="1" i="0">
                <a:effectLst/>
                <a:latin typeface="Inter"/>
              </a:rPr>
              <a:t>transform</a:t>
            </a:r>
            <a:r>
              <a:rPr lang="en-GB" b="0" i="0">
                <a:effectLst/>
                <a:latin typeface="Inter"/>
              </a:rPr>
              <a:t> method.</a:t>
            </a:r>
            <a:endParaRPr lang="en-GB"/>
          </a:p>
        </p:txBody>
      </p:sp>
      <p:pic>
        <p:nvPicPr>
          <p:cNvPr id="7" name="Obraz 6">
            <a:extLst>
              <a:ext uri="{FF2B5EF4-FFF2-40B4-BE49-F238E27FC236}">
                <a16:creationId xmlns:a16="http://schemas.microsoft.com/office/drawing/2014/main" id="{7B3C1A43-A38B-71D5-795A-A0A43CC52CC8}"/>
              </a:ext>
            </a:extLst>
          </p:cNvPr>
          <p:cNvPicPr>
            <a:picLocks noChangeAspect="1"/>
          </p:cNvPicPr>
          <p:nvPr/>
        </p:nvPicPr>
        <p:blipFill>
          <a:blip r:embed="rId2"/>
          <a:stretch>
            <a:fillRect/>
          </a:stretch>
        </p:blipFill>
        <p:spPr>
          <a:xfrm>
            <a:off x="3940792" y="578581"/>
            <a:ext cx="8391525" cy="2486025"/>
          </a:xfrm>
          <a:prstGeom prst="rect">
            <a:avLst/>
          </a:prstGeom>
        </p:spPr>
      </p:pic>
      <p:sp>
        <p:nvSpPr>
          <p:cNvPr id="9" name="pole tekstowe 8">
            <a:extLst>
              <a:ext uri="{FF2B5EF4-FFF2-40B4-BE49-F238E27FC236}">
                <a16:creationId xmlns:a16="http://schemas.microsoft.com/office/drawing/2014/main" id="{4437349B-F268-2E60-F8F4-AA160256AC23}"/>
              </a:ext>
            </a:extLst>
          </p:cNvPr>
          <p:cNvSpPr txBox="1"/>
          <p:nvPr/>
        </p:nvSpPr>
        <p:spPr>
          <a:xfrm>
            <a:off x="833287" y="3055090"/>
            <a:ext cx="10869328" cy="1200329"/>
          </a:xfrm>
          <a:prstGeom prst="rect">
            <a:avLst/>
          </a:prstGeom>
          <a:noFill/>
        </p:spPr>
        <p:txBody>
          <a:bodyPr wrap="square">
            <a:spAutoFit/>
          </a:bodyPr>
          <a:lstStyle/>
          <a:p>
            <a:r>
              <a:rPr lang="pl-PL">
                <a:latin typeface="Inter"/>
              </a:rPr>
              <a:t>Nie ma różnicy między zestawem danych po i przed przekształceniem, ponieważ podzbiór, który daje najlepszy wynik, zawiera wszystkie zmienne.
Możemy zobaczyć wydajność każdego podzbioru funkcji rozważanych przez SFS, wywołując </a:t>
            </a:r>
            <a:r>
              <a:rPr lang="pl-PL" b="1" err="1">
                <a:latin typeface="Inter"/>
              </a:rPr>
              <a:t>subsets</a:t>
            </a:r>
            <a:r>
              <a:rPr lang="pl-PL">
                <a:latin typeface="Inter"/>
              </a:rPr>
              <a:t>_.
</a:t>
            </a:r>
            <a:endParaRPr lang="en-GB" b="0" i="0">
              <a:effectLst/>
              <a:latin typeface="Inter"/>
            </a:endParaRPr>
          </a:p>
        </p:txBody>
      </p:sp>
      <p:pic>
        <p:nvPicPr>
          <p:cNvPr id="11" name="Obraz 10">
            <a:extLst>
              <a:ext uri="{FF2B5EF4-FFF2-40B4-BE49-F238E27FC236}">
                <a16:creationId xmlns:a16="http://schemas.microsoft.com/office/drawing/2014/main" id="{21021A03-A433-4EF9-EFDE-B0756CBC7C8D}"/>
              </a:ext>
            </a:extLst>
          </p:cNvPr>
          <p:cNvPicPr>
            <a:picLocks noChangeAspect="1"/>
          </p:cNvPicPr>
          <p:nvPr/>
        </p:nvPicPr>
        <p:blipFill>
          <a:blip r:embed="rId3"/>
          <a:stretch>
            <a:fillRect/>
          </a:stretch>
        </p:blipFill>
        <p:spPr>
          <a:xfrm>
            <a:off x="3453965" y="3974936"/>
            <a:ext cx="8248650" cy="2486025"/>
          </a:xfrm>
          <a:prstGeom prst="rect">
            <a:avLst/>
          </a:prstGeom>
        </p:spPr>
      </p:pic>
    </p:spTree>
    <p:extLst>
      <p:ext uri="{BB962C8B-B14F-4D97-AF65-F5344CB8AC3E}">
        <p14:creationId xmlns:p14="http://schemas.microsoft.com/office/powerpoint/2010/main" val="36174415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rostokąt 3">
            <a:extLst>
              <a:ext uri="{FF2B5EF4-FFF2-40B4-BE49-F238E27FC236}">
                <a16:creationId xmlns:a16="http://schemas.microsoft.com/office/drawing/2014/main" id="{35B3107F-0A52-A56E-C148-D880CC4278E6}"/>
              </a:ext>
            </a:extLst>
          </p:cNvPr>
          <p:cNvSpPr/>
          <p:nvPr/>
        </p:nvSpPr>
        <p:spPr>
          <a:xfrm>
            <a:off x="275923" y="368514"/>
            <a:ext cx="9224211" cy="646331"/>
          </a:xfrm>
          <a:prstGeom prst="rect">
            <a:avLst/>
          </a:prstGeom>
        </p:spPr>
        <p:txBody>
          <a:bodyPr wrap="square">
            <a:spAutoFit/>
          </a:bodyPr>
          <a:lstStyle/>
          <a:p>
            <a:r>
              <a:rPr lang="en-GB" err="1"/>
              <a:t>Wizualizujmy</a:t>
            </a:r>
            <a:r>
              <a:rPr lang="en-GB"/>
              <a:t> </a:t>
            </a:r>
            <a:r>
              <a:rPr lang="en-GB" err="1"/>
              <a:t>wydajność</a:t>
            </a:r>
            <a:r>
              <a:rPr lang="en-GB"/>
              <a:t> </a:t>
            </a:r>
            <a:r>
              <a:rPr lang="en-GB" err="1"/>
              <a:t>każdego</a:t>
            </a:r>
            <a:r>
              <a:rPr lang="en-GB"/>
              <a:t> </a:t>
            </a:r>
            <a:r>
              <a:rPr lang="en-GB" err="1"/>
              <a:t>podzestawu</a:t>
            </a:r>
            <a:r>
              <a:rPr lang="en-GB"/>
              <a:t> </a:t>
            </a:r>
            <a:r>
              <a:rPr lang="pl-PL"/>
              <a:t>zmiennych</a:t>
            </a:r>
            <a:r>
              <a:rPr lang="en-GB"/>
              <a:t>, </a:t>
            </a:r>
            <a:r>
              <a:rPr lang="en-GB" err="1"/>
              <a:t>tworząc</a:t>
            </a:r>
            <a:r>
              <a:rPr lang="en-GB"/>
              <a:t> </a:t>
            </a:r>
            <a:r>
              <a:rPr lang="en-GB" err="1"/>
              <a:t>poziomy</a:t>
            </a:r>
            <a:r>
              <a:rPr lang="en-GB"/>
              <a:t> </a:t>
            </a:r>
            <a:r>
              <a:rPr lang="en-GB" err="1"/>
              <a:t>wykres</a:t>
            </a:r>
            <a:r>
              <a:rPr lang="en-GB"/>
              <a:t> </a:t>
            </a:r>
            <a:r>
              <a:rPr lang="en-GB" err="1"/>
              <a:t>słupkowy</a:t>
            </a:r>
            <a:r>
              <a:rPr lang="en-GB"/>
              <a:t>:
</a:t>
            </a:r>
          </a:p>
        </p:txBody>
      </p:sp>
      <p:pic>
        <p:nvPicPr>
          <p:cNvPr id="6" name="Obraz 5">
            <a:extLst>
              <a:ext uri="{FF2B5EF4-FFF2-40B4-BE49-F238E27FC236}">
                <a16:creationId xmlns:a16="http://schemas.microsoft.com/office/drawing/2014/main" id="{3A966E93-9ED9-12E6-4BF3-9A6E08623D3A}"/>
              </a:ext>
            </a:extLst>
          </p:cNvPr>
          <p:cNvPicPr>
            <a:picLocks noChangeAspect="1"/>
          </p:cNvPicPr>
          <p:nvPr/>
        </p:nvPicPr>
        <p:blipFill>
          <a:blip r:embed="rId2"/>
          <a:stretch>
            <a:fillRect/>
          </a:stretch>
        </p:blipFill>
        <p:spPr>
          <a:xfrm>
            <a:off x="2124075" y="1114425"/>
            <a:ext cx="7943850" cy="4629150"/>
          </a:xfrm>
          <a:prstGeom prst="rect">
            <a:avLst/>
          </a:prstGeom>
        </p:spPr>
      </p:pic>
    </p:spTree>
    <p:extLst>
      <p:ext uri="{BB962C8B-B14F-4D97-AF65-F5344CB8AC3E}">
        <p14:creationId xmlns:p14="http://schemas.microsoft.com/office/powerpoint/2010/main" val="4213583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3CC0C188-BEAF-1517-1908-23DEED2B330A}"/>
              </a:ext>
            </a:extLst>
          </p:cNvPr>
          <p:cNvSpPr txBox="1"/>
          <p:nvPr/>
        </p:nvSpPr>
        <p:spPr>
          <a:xfrm>
            <a:off x="847023" y="38536"/>
            <a:ext cx="10693667" cy="1846659"/>
          </a:xfrm>
          <a:prstGeom prst="rect">
            <a:avLst/>
          </a:prstGeom>
          <a:noFill/>
        </p:spPr>
        <p:txBody>
          <a:bodyPr wrap="square">
            <a:spAutoFit/>
          </a:bodyPr>
          <a:lstStyle/>
          <a:p>
            <a:r>
              <a:rPr lang="pl-PL" sz="2400" b="1">
                <a:solidFill>
                  <a:srgbClr val="00B0F0"/>
                </a:solidFill>
                <a:latin typeface="Inter"/>
              </a:rPr>
              <a:t>2.3. Sekwencyjny wybór wsteczny (SBS)</a:t>
            </a:r>
            <a:r>
              <a:rPr lang="pl-PL">
                <a:solidFill>
                  <a:srgbClr val="000000"/>
                </a:solidFill>
                <a:latin typeface="Inter"/>
              </a:rPr>
              <a:t>
</a:t>
            </a:r>
            <a:r>
              <a:rPr lang="pl-PL" b="1">
                <a:solidFill>
                  <a:srgbClr val="000000"/>
                </a:solidFill>
                <a:latin typeface="Inter"/>
              </a:rPr>
              <a:t>SBS </a:t>
            </a:r>
            <a:r>
              <a:rPr lang="pl-PL">
                <a:solidFill>
                  <a:srgbClr val="000000"/>
                </a:solidFill>
                <a:latin typeface="Inter"/>
              </a:rPr>
              <a:t>jest przeciwieństwem SFS. </a:t>
            </a:r>
            <a:r>
              <a:rPr lang="pl-PL" b="1">
                <a:solidFill>
                  <a:srgbClr val="000000"/>
                </a:solidFill>
                <a:latin typeface="Inter"/>
              </a:rPr>
              <a:t>SBS</a:t>
            </a:r>
            <a:r>
              <a:rPr lang="pl-PL">
                <a:solidFill>
                  <a:srgbClr val="000000"/>
                </a:solidFill>
                <a:latin typeface="Inter"/>
              </a:rPr>
              <a:t> rozpoczyna od wszystkich operacji i usuwa tą zmienną, która ma najmniejsze znaczenie dla modelu w każdej iteracji.
Aby wykonać użycie </a:t>
            </a:r>
            <a:r>
              <a:rPr lang="pl-PL" b="1">
                <a:solidFill>
                  <a:srgbClr val="000000"/>
                </a:solidFill>
                <a:latin typeface="Inter"/>
              </a:rPr>
              <a:t>SBS</a:t>
            </a:r>
            <a:r>
              <a:rPr lang="pl-PL">
                <a:solidFill>
                  <a:srgbClr val="000000"/>
                </a:solidFill>
                <a:latin typeface="Inter"/>
              </a:rPr>
              <a:t>, możemy użyć </a:t>
            </a:r>
            <a:r>
              <a:rPr lang="pl-PL" b="1" err="1">
                <a:solidFill>
                  <a:srgbClr val="000000"/>
                </a:solidFill>
                <a:latin typeface="Inter"/>
              </a:rPr>
              <a:t>SequentialFeatureSelector</a:t>
            </a:r>
            <a:r>
              <a:rPr lang="pl-PL">
                <a:solidFill>
                  <a:srgbClr val="000000"/>
                </a:solidFill>
                <a:latin typeface="Inter"/>
              </a:rPr>
              <a:t> modułu </a:t>
            </a:r>
            <a:r>
              <a:rPr lang="pl-PL" b="1" err="1">
                <a:solidFill>
                  <a:srgbClr val="000000"/>
                </a:solidFill>
                <a:latin typeface="Inter"/>
              </a:rPr>
              <a:t>Mlxtend</a:t>
            </a:r>
            <a:r>
              <a:rPr lang="pl-PL">
                <a:solidFill>
                  <a:srgbClr val="000000"/>
                </a:solidFill>
                <a:latin typeface="Inter"/>
              </a:rPr>
              <a:t>. Jest to ta sama funkcja, której używamy do wykonywania SFS. Różnica polega na tym, że musimy ustawić parametr </a:t>
            </a:r>
            <a:r>
              <a:rPr lang="pl-PL" u="sng" err="1">
                <a:solidFill>
                  <a:srgbClr val="000000"/>
                </a:solidFill>
                <a:latin typeface="Inter"/>
              </a:rPr>
              <a:t>k_features</a:t>
            </a:r>
            <a:r>
              <a:rPr lang="pl-PL" u="sng">
                <a:solidFill>
                  <a:srgbClr val="000000"/>
                </a:solidFill>
                <a:latin typeface="Inter"/>
              </a:rPr>
              <a:t> na </a:t>
            </a:r>
            <a:r>
              <a:rPr lang="pl-PL" u="sng" err="1">
                <a:solidFill>
                  <a:srgbClr val="000000"/>
                </a:solidFill>
                <a:latin typeface="Inter"/>
              </a:rPr>
              <a:t>False</a:t>
            </a:r>
            <a:r>
              <a:rPr lang="pl-PL">
                <a:solidFill>
                  <a:srgbClr val="000000"/>
                </a:solidFill>
                <a:latin typeface="Inter"/>
              </a:rPr>
              <a:t>.
</a:t>
            </a:r>
            <a:endParaRPr lang="en-GB" b="0" i="0">
              <a:effectLst/>
              <a:latin typeface="Inter"/>
            </a:endParaRPr>
          </a:p>
        </p:txBody>
      </p:sp>
      <p:pic>
        <p:nvPicPr>
          <p:cNvPr id="5" name="Obraz 4">
            <a:extLst>
              <a:ext uri="{FF2B5EF4-FFF2-40B4-BE49-F238E27FC236}">
                <a16:creationId xmlns:a16="http://schemas.microsoft.com/office/drawing/2014/main" id="{6B8E087F-E153-2F40-DD3A-6E7CE8148B1A}"/>
              </a:ext>
            </a:extLst>
          </p:cNvPr>
          <p:cNvPicPr>
            <a:picLocks noChangeAspect="1"/>
          </p:cNvPicPr>
          <p:nvPr/>
        </p:nvPicPr>
        <p:blipFill>
          <a:blip r:embed="rId2"/>
          <a:stretch>
            <a:fillRect/>
          </a:stretch>
        </p:blipFill>
        <p:spPr>
          <a:xfrm>
            <a:off x="2454442" y="1530601"/>
            <a:ext cx="9300860" cy="5288862"/>
          </a:xfrm>
          <a:prstGeom prst="rect">
            <a:avLst/>
          </a:prstGeom>
        </p:spPr>
      </p:pic>
    </p:spTree>
    <p:extLst>
      <p:ext uri="{BB962C8B-B14F-4D97-AF65-F5344CB8AC3E}">
        <p14:creationId xmlns:p14="http://schemas.microsoft.com/office/powerpoint/2010/main" val="42232478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81DB9330-FAD6-3D5E-E83B-FFB0479981A7}"/>
              </a:ext>
            </a:extLst>
          </p:cNvPr>
          <p:cNvSpPr txBox="1"/>
          <p:nvPr/>
        </p:nvSpPr>
        <p:spPr>
          <a:xfrm>
            <a:off x="1864894" y="361294"/>
            <a:ext cx="9156031" cy="923330"/>
          </a:xfrm>
          <a:prstGeom prst="rect">
            <a:avLst/>
          </a:prstGeom>
          <a:noFill/>
        </p:spPr>
        <p:txBody>
          <a:bodyPr wrap="square">
            <a:spAutoFit/>
          </a:bodyPr>
          <a:lstStyle/>
          <a:p>
            <a:r>
              <a:rPr lang="pl-PL">
                <a:latin typeface="Inter"/>
              </a:rPr>
              <a:t>Możemy przekształcić zbiór danych w nowy zestaw danych zawierający tylko podzbiór zmiennych, który generuje najlepszy wynik za pomocą metody </a:t>
            </a:r>
            <a:r>
              <a:rPr lang="pl-PL" err="1">
                <a:latin typeface="Inter"/>
              </a:rPr>
              <a:t>t</a:t>
            </a:r>
            <a:r>
              <a:rPr lang="pl-PL" b="1" err="1">
                <a:latin typeface="Inter"/>
              </a:rPr>
              <a:t>ransform</a:t>
            </a:r>
            <a:r>
              <a:rPr lang="pl-PL">
                <a:latin typeface="Inter"/>
              </a:rPr>
              <a:t>.
</a:t>
            </a:r>
            <a:endParaRPr lang="en-GB"/>
          </a:p>
        </p:txBody>
      </p:sp>
      <p:pic>
        <p:nvPicPr>
          <p:cNvPr id="5" name="Obraz 4">
            <a:extLst>
              <a:ext uri="{FF2B5EF4-FFF2-40B4-BE49-F238E27FC236}">
                <a16:creationId xmlns:a16="http://schemas.microsoft.com/office/drawing/2014/main" id="{304FBB9E-2697-BF21-E306-EC131045A7AC}"/>
              </a:ext>
            </a:extLst>
          </p:cNvPr>
          <p:cNvPicPr>
            <a:picLocks noChangeAspect="1"/>
          </p:cNvPicPr>
          <p:nvPr/>
        </p:nvPicPr>
        <p:blipFill>
          <a:blip r:embed="rId2"/>
          <a:stretch>
            <a:fillRect/>
          </a:stretch>
        </p:blipFill>
        <p:spPr>
          <a:xfrm>
            <a:off x="3247925" y="1028700"/>
            <a:ext cx="7505700" cy="2400300"/>
          </a:xfrm>
          <a:prstGeom prst="rect">
            <a:avLst/>
          </a:prstGeom>
        </p:spPr>
      </p:pic>
      <p:sp>
        <p:nvSpPr>
          <p:cNvPr id="7" name="pole tekstowe 6">
            <a:extLst>
              <a:ext uri="{FF2B5EF4-FFF2-40B4-BE49-F238E27FC236}">
                <a16:creationId xmlns:a16="http://schemas.microsoft.com/office/drawing/2014/main" id="{C458472C-94C0-4B0C-156A-A683EAB7AE8F}"/>
              </a:ext>
            </a:extLst>
          </p:cNvPr>
          <p:cNvSpPr txBox="1"/>
          <p:nvPr/>
        </p:nvSpPr>
        <p:spPr>
          <a:xfrm>
            <a:off x="334477" y="3945928"/>
            <a:ext cx="3881388" cy="2585323"/>
          </a:xfrm>
          <a:prstGeom prst="rect">
            <a:avLst/>
          </a:prstGeom>
          <a:noFill/>
        </p:spPr>
        <p:txBody>
          <a:bodyPr wrap="square">
            <a:spAutoFit/>
          </a:bodyPr>
          <a:lstStyle/>
          <a:p>
            <a:r>
              <a:rPr lang="pl-PL">
                <a:latin typeface="Inter"/>
              </a:rPr>
              <a:t>Nie ma różnicy między zestawem danych po i przed przekształceniem, ponieważ podzbiór, który daje najlepszy wynik, zawiera wszystkie zmienne.</a:t>
            </a:r>
          </a:p>
          <a:p>
            <a:r>
              <a:rPr lang="pl-PL">
                <a:latin typeface="Inter"/>
              </a:rPr>
              <a:t>
Możemy zobaczyć wydajność każdego podzbioru funkcji rozważanych przez SFS, wywołując </a:t>
            </a:r>
            <a:r>
              <a:rPr lang="pl-PL" b="1" err="1">
                <a:latin typeface="Inter"/>
              </a:rPr>
              <a:t>subsets</a:t>
            </a:r>
            <a:r>
              <a:rPr lang="pl-PL">
                <a:latin typeface="Inter"/>
              </a:rPr>
              <a:t>_.
</a:t>
            </a:r>
            <a:endParaRPr lang="en-GB" b="0" i="0">
              <a:effectLst/>
              <a:latin typeface="Inter"/>
            </a:endParaRPr>
          </a:p>
        </p:txBody>
      </p:sp>
      <p:pic>
        <p:nvPicPr>
          <p:cNvPr id="9" name="Obraz 8">
            <a:extLst>
              <a:ext uri="{FF2B5EF4-FFF2-40B4-BE49-F238E27FC236}">
                <a16:creationId xmlns:a16="http://schemas.microsoft.com/office/drawing/2014/main" id="{EBD26EBD-43C3-E4AD-C8D5-A284B8A4EEC5}"/>
              </a:ext>
            </a:extLst>
          </p:cNvPr>
          <p:cNvPicPr>
            <a:picLocks noChangeAspect="1"/>
          </p:cNvPicPr>
          <p:nvPr/>
        </p:nvPicPr>
        <p:blipFill>
          <a:blip r:embed="rId3"/>
          <a:stretch>
            <a:fillRect/>
          </a:stretch>
        </p:blipFill>
        <p:spPr>
          <a:xfrm>
            <a:off x="4324350" y="3904247"/>
            <a:ext cx="7867650" cy="2514600"/>
          </a:xfrm>
          <a:prstGeom prst="rect">
            <a:avLst/>
          </a:prstGeom>
        </p:spPr>
      </p:pic>
    </p:spTree>
    <p:extLst>
      <p:ext uri="{BB962C8B-B14F-4D97-AF65-F5344CB8AC3E}">
        <p14:creationId xmlns:p14="http://schemas.microsoft.com/office/powerpoint/2010/main" val="14645533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E059D816-DEC2-6E6A-DA89-73C0D06EADAD}"/>
              </a:ext>
            </a:extLst>
          </p:cNvPr>
          <p:cNvSpPr txBox="1"/>
          <p:nvPr/>
        </p:nvSpPr>
        <p:spPr>
          <a:xfrm>
            <a:off x="218974" y="134034"/>
            <a:ext cx="6097604" cy="923330"/>
          </a:xfrm>
          <a:prstGeom prst="rect">
            <a:avLst/>
          </a:prstGeom>
          <a:noFill/>
        </p:spPr>
        <p:txBody>
          <a:bodyPr wrap="square">
            <a:spAutoFit/>
          </a:bodyPr>
          <a:lstStyle/>
          <a:p>
            <a:r>
              <a:rPr lang="pl-PL">
                <a:latin typeface="Inter"/>
              </a:rPr>
              <a:t>Wizualizujmy wydajność każdego podzestawu zmiennych, tworząc poziomy wykres słupkowy:
</a:t>
            </a:r>
            <a:endParaRPr lang="en-GB"/>
          </a:p>
        </p:txBody>
      </p:sp>
      <p:pic>
        <p:nvPicPr>
          <p:cNvPr id="5" name="Obraz 4">
            <a:extLst>
              <a:ext uri="{FF2B5EF4-FFF2-40B4-BE49-F238E27FC236}">
                <a16:creationId xmlns:a16="http://schemas.microsoft.com/office/drawing/2014/main" id="{1DFE093A-16DA-7CE5-A397-A022430740CD}"/>
              </a:ext>
            </a:extLst>
          </p:cNvPr>
          <p:cNvPicPr>
            <a:picLocks noChangeAspect="1"/>
          </p:cNvPicPr>
          <p:nvPr/>
        </p:nvPicPr>
        <p:blipFill>
          <a:blip r:embed="rId2"/>
          <a:stretch>
            <a:fillRect/>
          </a:stretch>
        </p:blipFill>
        <p:spPr>
          <a:xfrm>
            <a:off x="2295525" y="1133475"/>
            <a:ext cx="7600950" cy="4591050"/>
          </a:xfrm>
          <a:prstGeom prst="rect">
            <a:avLst/>
          </a:prstGeom>
        </p:spPr>
      </p:pic>
    </p:spTree>
    <p:extLst>
      <p:ext uri="{BB962C8B-B14F-4D97-AF65-F5344CB8AC3E}">
        <p14:creationId xmlns:p14="http://schemas.microsoft.com/office/powerpoint/2010/main" val="488243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7905B7E0-4396-D450-E0D8-2D575CBAEA29}"/>
              </a:ext>
            </a:extLst>
          </p:cNvPr>
          <p:cNvSpPr txBox="1"/>
          <p:nvPr/>
        </p:nvSpPr>
        <p:spPr>
          <a:xfrm>
            <a:off x="1104498" y="442762"/>
            <a:ext cx="6730466" cy="646331"/>
          </a:xfrm>
          <a:prstGeom prst="rect">
            <a:avLst/>
          </a:prstGeom>
          <a:noFill/>
        </p:spPr>
        <p:txBody>
          <a:bodyPr wrap="square">
            <a:spAutoFit/>
          </a:bodyPr>
          <a:lstStyle/>
          <a:p>
            <a:r>
              <a:rPr lang="pl-PL">
                <a:latin typeface="Inter"/>
              </a:rPr>
              <a:t>Porównajmy selekcję zmiennych wygenerowaną przez EFS, SFS i SBS.
</a:t>
            </a:r>
            <a:endParaRPr lang="en-GB"/>
          </a:p>
        </p:txBody>
      </p:sp>
      <p:pic>
        <p:nvPicPr>
          <p:cNvPr id="5" name="Obraz 4">
            <a:extLst>
              <a:ext uri="{FF2B5EF4-FFF2-40B4-BE49-F238E27FC236}">
                <a16:creationId xmlns:a16="http://schemas.microsoft.com/office/drawing/2014/main" id="{D48A05EB-8893-C468-7672-5B6FDA8650A9}"/>
              </a:ext>
            </a:extLst>
          </p:cNvPr>
          <p:cNvPicPr>
            <a:picLocks noChangeAspect="1"/>
          </p:cNvPicPr>
          <p:nvPr/>
        </p:nvPicPr>
        <p:blipFill>
          <a:blip r:embed="rId2"/>
          <a:stretch>
            <a:fillRect/>
          </a:stretch>
        </p:blipFill>
        <p:spPr>
          <a:xfrm>
            <a:off x="2098107" y="1168918"/>
            <a:ext cx="8496300" cy="3095625"/>
          </a:xfrm>
          <a:prstGeom prst="rect">
            <a:avLst/>
          </a:prstGeom>
        </p:spPr>
      </p:pic>
      <p:sp>
        <p:nvSpPr>
          <p:cNvPr id="7" name="pole tekstowe 6">
            <a:extLst>
              <a:ext uri="{FF2B5EF4-FFF2-40B4-BE49-F238E27FC236}">
                <a16:creationId xmlns:a16="http://schemas.microsoft.com/office/drawing/2014/main" id="{AA07D4C2-A0D5-5867-D3AF-76A589D0522F}"/>
              </a:ext>
            </a:extLst>
          </p:cNvPr>
          <p:cNvSpPr txBox="1"/>
          <p:nvPr/>
        </p:nvSpPr>
        <p:spPr>
          <a:xfrm>
            <a:off x="1191126" y="4556298"/>
            <a:ext cx="9107906" cy="1477328"/>
          </a:xfrm>
          <a:prstGeom prst="rect">
            <a:avLst/>
          </a:prstGeom>
          <a:noFill/>
        </p:spPr>
        <p:txBody>
          <a:bodyPr wrap="square">
            <a:spAutoFit/>
          </a:bodyPr>
          <a:lstStyle/>
          <a:p>
            <a:r>
              <a:rPr lang="pl-PL">
                <a:latin typeface="Inter"/>
              </a:rPr>
              <a:t>W tym prostym scenariuszu, wybierając najlepszą kombinację zmiennych spośród 4 dostępnych zmiennych w zestawie </a:t>
            </a:r>
            <a:r>
              <a:rPr lang="pl-PL" err="1">
                <a:latin typeface="Inter"/>
              </a:rPr>
              <a:t>Iris</a:t>
            </a:r>
            <a:r>
              <a:rPr lang="pl-PL">
                <a:latin typeface="Inter"/>
              </a:rPr>
              <a:t>, otrzymujemy podobne wyniki niezależnie od tego, jakich algorytmów selekcji użyliśmy. W innych przypadkach z większym zbiorem danych i większą liczbą zmiennych wybór jest wysoce prawdopodobny, że będzie inny dla każdego algorytmu selekcji.
</a:t>
            </a:r>
            <a:endParaRPr lang="en-GB"/>
          </a:p>
        </p:txBody>
      </p:sp>
    </p:spTree>
    <p:extLst>
      <p:ext uri="{BB962C8B-B14F-4D97-AF65-F5344CB8AC3E}">
        <p14:creationId xmlns:p14="http://schemas.microsoft.com/office/powerpoint/2010/main" val="8356311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50298EE2-1392-4C9F-B5C4-08BCB421B5F3}"/>
              </a:ext>
            </a:extLst>
          </p:cNvPr>
          <p:cNvSpPr txBox="1"/>
          <p:nvPr/>
        </p:nvSpPr>
        <p:spPr>
          <a:xfrm>
            <a:off x="2163277" y="166656"/>
            <a:ext cx="6097604" cy="800219"/>
          </a:xfrm>
          <a:prstGeom prst="rect">
            <a:avLst/>
          </a:prstGeom>
          <a:noFill/>
        </p:spPr>
        <p:txBody>
          <a:bodyPr wrap="square">
            <a:spAutoFit/>
          </a:bodyPr>
          <a:lstStyle/>
          <a:p>
            <a:r>
              <a:rPr lang="en-GB" sz="2800" b="1">
                <a:solidFill>
                  <a:srgbClr val="00B050"/>
                </a:solidFill>
                <a:latin typeface="Inter"/>
              </a:rPr>
              <a:t>3.0. Metody wbudowane</a:t>
            </a:r>
            <a:r>
              <a:rPr lang="en-GB">
                <a:solidFill>
                  <a:srgbClr val="000000"/>
                </a:solidFill>
                <a:latin typeface="Inter"/>
              </a:rPr>
              <a:t>
</a:t>
            </a:r>
            <a:endParaRPr lang="en-GB" b="0" i="0">
              <a:solidFill>
                <a:srgbClr val="000000"/>
              </a:solidFill>
              <a:effectLst/>
              <a:latin typeface="Inter"/>
            </a:endParaRPr>
          </a:p>
        </p:txBody>
      </p:sp>
      <p:sp>
        <p:nvSpPr>
          <p:cNvPr id="5" name="pole tekstowe 4">
            <a:extLst>
              <a:ext uri="{FF2B5EF4-FFF2-40B4-BE49-F238E27FC236}">
                <a16:creationId xmlns:a16="http://schemas.microsoft.com/office/drawing/2014/main" id="{B38D5690-AD1D-247C-794B-F74DBB9251ED}"/>
              </a:ext>
            </a:extLst>
          </p:cNvPr>
          <p:cNvSpPr txBox="1"/>
          <p:nvPr/>
        </p:nvSpPr>
        <p:spPr>
          <a:xfrm>
            <a:off x="779646" y="966875"/>
            <a:ext cx="11155680" cy="3970318"/>
          </a:xfrm>
          <a:prstGeom prst="rect">
            <a:avLst/>
          </a:prstGeom>
          <a:noFill/>
        </p:spPr>
        <p:txBody>
          <a:bodyPr wrap="square">
            <a:spAutoFit/>
          </a:bodyPr>
          <a:lstStyle/>
          <a:p>
            <a:r>
              <a:rPr lang="pl-PL" b="1">
                <a:latin typeface="Inter"/>
              </a:rPr>
              <a:t>Metody wbudowane (</a:t>
            </a:r>
            <a:r>
              <a:rPr lang="pl-PL" b="1" err="1">
                <a:latin typeface="Inter"/>
              </a:rPr>
              <a:t>embedded</a:t>
            </a:r>
            <a:r>
              <a:rPr lang="pl-PL" b="1">
                <a:latin typeface="Inter"/>
              </a:rPr>
              <a:t>) </a:t>
            </a:r>
            <a:r>
              <a:rPr lang="pl-PL">
                <a:latin typeface="Inter"/>
              </a:rPr>
              <a:t>łączą mocne strony metod filtrowania i </a:t>
            </a:r>
            <a:r>
              <a:rPr lang="pl-PL" err="1">
                <a:latin typeface="Inter"/>
              </a:rPr>
              <a:t>wrapped</a:t>
            </a:r>
            <a:r>
              <a:rPr lang="pl-PL">
                <a:latin typeface="Inter"/>
              </a:rPr>
              <a:t>, wykorzystując algorytmy maszynowe, które mają własny wbudowany proces wyboru zmiennych. Integrują one krok wyboru zmiennej jako część procesu uczenia (tj. wybór zmiennej i proces uczenia są wykonywane jednocześnie). </a:t>
            </a:r>
            <a:r>
              <a:rPr lang="pl-PL" b="1">
                <a:latin typeface="Inter"/>
              </a:rPr>
              <a:t>Metody osadzone </a:t>
            </a:r>
            <a:r>
              <a:rPr lang="pl-PL">
                <a:latin typeface="Inter"/>
              </a:rPr>
              <a:t>mają na ogół bardziej wydajny proces niż metody </a:t>
            </a:r>
            <a:r>
              <a:rPr lang="pl-PL" err="1">
                <a:latin typeface="Inter"/>
              </a:rPr>
              <a:t>wrapping</a:t>
            </a:r>
            <a:r>
              <a:rPr lang="pl-PL">
                <a:latin typeface="Inter"/>
              </a:rPr>
              <a:t>, ponieważ eliminują potrzebę ponownego trenowania każdego podzbioru badanych zmiennych. Niektóre algorytmy maszynowe, które można wykorzystać do wyboru zmiennych, to:
</a:t>
            </a:r>
            <a:endParaRPr lang="en-GB" b="0" i="0">
              <a:effectLst/>
              <a:latin typeface="Inter"/>
            </a:endParaRPr>
          </a:p>
          <a:p>
            <a:pPr algn="l">
              <a:buFont typeface="Arial" panose="020B0604020202020204" pitchFamily="34" charset="0"/>
              <a:buChar char="•"/>
            </a:pPr>
            <a:r>
              <a:rPr lang="en-GB" b="0" i="0">
                <a:effectLst/>
                <a:latin typeface="Inter"/>
              </a:rPr>
              <a:t>LASSO regression</a:t>
            </a:r>
          </a:p>
          <a:p>
            <a:pPr algn="l">
              <a:buFont typeface="Arial" panose="020B0604020202020204" pitchFamily="34" charset="0"/>
              <a:buChar char="•"/>
            </a:pPr>
            <a:r>
              <a:rPr lang="en-GB" b="0" i="0">
                <a:effectLst/>
                <a:latin typeface="Inter"/>
              </a:rPr>
              <a:t>Ridge regression</a:t>
            </a:r>
          </a:p>
          <a:p>
            <a:pPr algn="l">
              <a:buFont typeface="Arial" panose="020B0604020202020204" pitchFamily="34" charset="0"/>
              <a:buChar char="•"/>
            </a:pPr>
            <a:r>
              <a:rPr lang="en-GB" b="0" i="0">
                <a:effectLst/>
                <a:latin typeface="Inter"/>
              </a:rPr>
              <a:t>Decision tree</a:t>
            </a:r>
          </a:p>
          <a:p>
            <a:pPr algn="l">
              <a:buFont typeface="Arial" panose="020B0604020202020204" pitchFamily="34" charset="0"/>
              <a:buChar char="•"/>
            </a:pPr>
            <a:r>
              <a:rPr lang="en-GB" b="0" i="0">
                <a:effectLst/>
                <a:latin typeface="Inter"/>
              </a:rPr>
              <a:t>Random forest</a:t>
            </a:r>
          </a:p>
          <a:p>
            <a:pPr algn="l">
              <a:buFont typeface="Arial" panose="020B0604020202020204" pitchFamily="34" charset="0"/>
              <a:buChar char="•"/>
            </a:pPr>
            <a:r>
              <a:rPr lang="en-GB" b="0" i="0">
                <a:effectLst/>
                <a:latin typeface="Inter"/>
              </a:rPr>
              <a:t>Support vector machine</a:t>
            </a:r>
            <a:endParaRPr lang="pl-PL" b="0" i="0">
              <a:effectLst/>
              <a:latin typeface="Inter"/>
            </a:endParaRPr>
          </a:p>
          <a:p>
            <a:pPr algn="l">
              <a:buFont typeface="Arial" panose="020B0604020202020204" pitchFamily="34" charset="0"/>
              <a:buChar char="•"/>
            </a:pPr>
            <a:endParaRPr lang="en-GB" b="0" i="0">
              <a:effectLst/>
              <a:latin typeface="Inter"/>
            </a:endParaRPr>
          </a:p>
          <a:p>
            <a:r>
              <a:rPr lang="pl-PL">
                <a:latin typeface="Inter"/>
              </a:rPr>
              <a:t>W następnej sekcji skupimy się na wyborze zmiennych przy użyciu </a:t>
            </a:r>
            <a:r>
              <a:rPr lang="pl-PL" b="1">
                <a:latin typeface="Inter"/>
              </a:rPr>
              <a:t>losowego lasu (</a:t>
            </a:r>
            <a:r>
              <a:rPr lang="pl-PL" b="1" err="1">
                <a:latin typeface="Inter"/>
              </a:rPr>
              <a:t>Random</a:t>
            </a:r>
            <a:r>
              <a:rPr lang="pl-PL" b="1">
                <a:latin typeface="Inter"/>
              </a:rPr>
              <a:t> </a:t>
            </a:r>
            <a:r>
              <a:rPr lang="pl-PL" b="1" err="1">
                <a:latin typeface="Inter"/>
              </a:rPr>
              <a:t>forest</a:t>
            </a:r>
            <a:r>
              <a:rPr lang="pl-PL" b="1">
                <a:latin typeface="Inter"/>
              </a:rPr>
              <a:t>)</a:t>
            </a:r>
            <a:r>
              <a:rPr lang="pl-PL">
                <a:latin typeface="Inter"/>
              </a:rPr>
              <a:t>.
</a:t>
            </a:r>
            <a:endParaRPr lang="en-GB" b="0" i="0">
              <a:effectLst/>
              <a:latin typeface="Inter"/>
            </a:endParaRPr>
          </a:p>
        </p:txBody>
      </p:sp>
    </p:spTree>
    <p:extLst>
      <p:ext uri="{BB962C8B-B14F-4D97-AF65-F5344CB8AC3E}">
        <p14:creationId xmlns:p14="http://schemas.microsoft.com/office/powerpoint/2010/main" val="722606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a:extLst>
              <a:ext uri="{FF2B5EF4-FFF2-40B4-BE49-F238E27FC236}">
                <a16:creationId xmlns:a16="http://schemas.microsoft.com/office/drawing/2014/main" id="{FA3CC791-404C-1FA3-7F14-3F0C0120E60C}"/>
              </a:ext>
            </a:extLst>
          </p:cNvPr>
          <p:cNvPicPr>
            <a:picLocks noChangeAspect="1"/>
          </p:cNvPicPr>
          <p:nvPr/>
        </p:nvPicPr>
        <p:blipFill>
          <a:blip r:embed="rId2"/>
          <a:stretch>
            <a:fillRect/>
          </a:stretch>
        </p:blipFill>
        <p:spPr>
          <a:xfrm>
            <a:off x="966185" y="149693"/>
            <a:ext cx="8315325" cy="2381250"/>
          </a:xfrm>
          <a:prstGeom prst="rect">
            <a:avLst/>
          </a:prstGeom>
        </p:spPr>
      </p:pic>
      <p:sp>
        <p:nvSpPr>
          <p:cNvPr id="5" name="pole tekstowe 4">
            <a:extLst>
              <a:ext uri="{FF2B5EF4-FFF2-40B4-BE49-F238E27FC236}">
                <a16:creationId xmlns:a16="http://schemas.microsoft.com/office/drawing/2014/main" id="{2417D105-5010-5B8D-1313-E59A5C7D5A30}"/>
              </a:ext>
            </a:extLst>
          </p:cNvPr>
          <p:cNvSpPr txBox="1"/>
          <p:nvPr/>
        </p:nvSpPr>
        <p:spPr>
          <a:xfrm>
            <a:off x="585536" y="2612167"/>
            <a:ext cx="11020927" cy="1200329"/>
          </a:xfrm>
          <a:prstGeom prst="rect">
            <a:avLst/>
          </a:prstGeom>
          <a:noFill/>
        </p:spPr>
        <p:txBody>
          <a:bodyPr wrap="square">
            <a:spAutoFit/>
          </a:bodyPr>
          <a:lstStyle/>
          <a:p>
            <a:r>
              <a:rPr lang="pl-PL">
                <a:latin typeface="Inter"/>
              </a:rPr>
              <a:t>Przeprowadzimy kilka demonstracji, jak zaimplementować każdą metodę wyboru zmiennych w </a:t>
            </a:r>
            <a:r>
              <a:rPr lang="pl-PL" err="1">
                <a:latin typeface="Inter"/>
              </a:rPr>
              <a:t>Pythonie</a:t>
            </a:r>
            <a:r>
              <a:rPr lang="pl-PL">
                <a:latin typeface="Inter"/>
              </a:rPr>
              <a:t>. Aby to zrobić, używamy zestawu danych kwiatów irysów. Importujemy zestaw danych kwiatów modułu z </a:t>
            </a:r>
            <a:r>
              <a:rPr lang="pl-PL" err="1">
                <a:latin typeface="Inter"/>
              </a:rPr>
              <a:t>Scikit-learn</a:t>
            </a:r>
            <a:r>
              <a:rPr lang="pl-PL">
                <a:latin typeface="Inter"/>
              </a:rPr>
              <a:t>, wywołując następujące zmienne:
</a:t>
            </a:r>
            <a:endParaRPr lang="en-GB"/>
          </a:p>
        </p:txBody>
      </p:sp>
      <p:pic>
        <p:nvPicPr>
          <p:cNvPr id="7" name="Obraz 6">
            <a:extLst>
              <a:ext uri="{FF2B5EF4-FFF2-40B4-BE49-F238E27FC236}">
                <a16:creationId xmlns:a16="http://schemas.microsoft.com/office/drawing/2014/main" id="{1567EC09-5E93-B6D6-9DBA-B6A306051917}"/>
              </a:ext>
            </a:extLst>
          </p:cNvPr>
          <p:cNvPicPr>
            <a:picLocks noChangeAspect="1"/>
          </p:cNvPicPr>
          <p:nvPr/>
        </p:nvPicPr>
        <p:blipFill>
          <a:blip r:embed="rId3"/>
          <a:stretch>
            <a:fillRect/>
          </a:stretch>
        </p:blipFill>
        <p:spPr>
          <a:xfrm>
            <a:off x="311482" y="3429000"/>
            <a:ext cx="6434696" cy="3343083"/>
          </a:xfrm>
          <a:prstGeom prst="rect">
            <a:avLst/>
          </a:prstGeom>
        </p:spPr>
      </p:pic>
      <p:pic>
        <p:nvPicPr>
          <p:cNvPr id="4" name="Obraz 3">
            <a:extLst>
              <a:ext uri="{FF2B5EF4-FFF2-40B4-BE49-F238E27FC236}">
                <a16:creationId xmlns:a16="http://schemas.microsoft.com/office/drawing/2014/main" id="{F9EC654B-A537-38B7-991C-7203DD5401E5}"/>
              </a:ext>
            </a:extLst>
          </p:cNvPr>
          <p:cNvPicPr>
            <a:picLocks noChangeAspect="1"/>
          </p:cNvPicPr>
          <p:nvPr/>
        </p:nvPicPr>
        <p:blipFill>
          <a:blip r:embed="rId4"/>
          <a:stretch>
            <a:fillRect/>
          </a:stretch>
        </p:blipFill>
        <p:spPr>
          <a:xfrm>
            <a:off x="7301163" y="5100541"/>
            <a:ext cx="4305300" cy="781050"/>
          </a:xfrm>
          <a:prstGeom prst="rect">
            <a:avLst/>
          </a:prstGeom>
        </p:spPr>
      </p:pic>
      <p:cxnSp>
        <p:nvCxnSpPr>
          <p:cNvPr id="8" name="Łącznik prosty ze strzałką 7">
            <a:extLst>
              <a:ext uri="{FF2B5EF4-FFF2-40B4-BE49-F238E27FC236}">
                <a16:creationId xmlns:a16="http://schemas.microsoft.com/office/drawing/2014/main" id="{3C808671-17CD-3286-2613-3BC2D35C1035}"/>
              </a:ext>
            </a:extLst>
          </p:cNvPr>
          <p:cNvCxnSpPr/>
          <p:nvPr/>
        </p:nvCxnSpPr>
        <p:spPr>
          <a:xfrm>
            <a:off x="8504903" y="4424516"/>
            <a:ext cx="2340078" cy="676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Obraz 9">
            <a:extLst>
              <a:ext uri="{FF2B5EF4-FFF2-40B4-BE49-F238E27FC236}">
                <a16:creationId xmlns:a16="http://schemas.microsoft.com/office/drawing/2014/main" id="{1C9A02A2-A134-2AAF-A5FF-1C5AFE823954}"/>
              </a:ext>
            </a:extLst>
          </p:cNvPr>
          <p:cNvPicPr>
            <a:picLocks noChangeAspect="1"/>
          </p:cNvPicPr>
          <p:nvPr/>
        </p:nvPicPr>
        <p:blipFill>
          <a:blip r:embed="rId5"/>
          <a:stretch>
            <a:fillRect/>
          </a:stretch>
        </p:blipFill>
        <p:spPr>
          <a:xfrm>
            <a:off x="7743421" y="4167091"/>
            <a:ext cx="952500" cy="304800"/>
          </a:xfrm>
          <a:prstGeom prst="rect">
            <a:avLst/>
          </a:prstGeom>
        </p:spPr>
      </p:pic>
      <p:cxnSp>
        <p:nvCxnSpPr>
          <p:cNvPr id="11" name="Łącznik prosty ze strzałką 10">
            <a:extLst>
              <a:ext uri="{FF2B5EF4-FFF2-40B4-BE49-F238E27FC236}">
                <a16:creationId xmlns:a16="http://schemas.microsoft.com/office/drawing/2014/main" id="{AA2B55FF-00FB-B9B7-20C6-0AD0BFE9618B}"/>
              </a:ext>
            </a:extLst>
          </p:cNvPr>
          <p:cNvCxnSpPr>
            <a:cxnSpLocks/>
          </p:cNvCxnSpPr>
          <p:nvPr/>
        </p:nvCxnSpPr>
        <p:spPr>
          <a:xfrm>
            <a:off x="7207045" y="4826486"/>
            <a:ext cx="1401098" cy="461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pole tekstowe 12">
            <a:extLst>
              <a:ext uri="{FF2B5EF4-FFF2-40B4-BE49-F238E27FC236}">
                <a16:creationId xmlns:a16="http://schemas.microsoft.com/office/drawing/2014/main" id="{A2BF8C3D-6EAB-FD47-A379-570EE89000D6}"/>
              </a:ext>
            </a:extLst>
          </p:cNvPr>
          <p:cNvSpPr txBox="1"/>
          <p:nvPr/>
        </p:nvSpPr>
        <p:spPr>
          <a:xfrm>
            <a:off x="6958778" y="4555673"/>
            <a:ext cx="616457" cy="369332"/>
          </a:xfrm>
          <a:prstGeom prst="rect">
            <a:avLst/>
          </a:prstGeom>
          <a:noFill/>
        </p:spPr>
        <p:txBody>
          <a:bodyPr wrap="square" rtlCol="0">
            <a:spAutoFit/>
          </a:bodyPr>
          <a:lstStyle/>
          <a:p>
            <a:r>
              <a:rPr lang="pl-PL"/>
              <a:t>13</a:t>
            </a:r>
          </a:p>
        </p:txBody>
      </p:sp>
      <p:cxnSp>
        <p:nvCxnSpPr>
          <p:cNvPr id="14" name="Łącznik prosty ze strzałką 13">
            <a:extLst>
              <a:ext uri="{FF2B5EF4-FFF2-40B4-BE49-F238E27FC236}">
                <a16:creationId xmlns:a16="http://schemas.microsoft.com/office/drawing/2014/main" id="{5730E03F-28ED-97A7-65FA-580FE6882950}"/>
              </a:ext>
            </a:extLst>
          </p:cNvPr>
          <p:cNvCxnSpPr>
            <a:cxnSpLocks/>
          </p:cNvCxnSpPr>
          <p:nvPr/>
        </p:nvCxnSpPr>
        <p:spPr>
          <a:xfrm flipH="1" flipV="1">
            <a:off x="8695921" y="5491066"/>
            <a:ext cx="585589" cy="5411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pole tekstowe 15">
            <a:extLst>
              <a:ext uri="{FF2B5EF4-FFF2-40B4-BE49-F238E27FC236}">
                <a16:creationId xmlns:a16="http://schemas.microsoft.com/office/drawing/2014/main" id="{B623BB78-F4A2-1CFE-CB38-3327B7847B84}"/>
              </a:ext>
            </a:extLst>
          </p:cNvPr>
          <p:cNvSpPr txBox="1"/>
          <p:nvPr/>
        </p:nvSpPr>
        <p:spPr>
          <a:xfrm>
            <a:off x="9145584" y="5970980"/>
            <a:ext cx="616457" cy="369332"/>
          </a:xfrm>
          <a:prstGeom prst="rect">
            <a:avLst/>
          </a:prstGeom>
          <a:noFill/>
        </p:spPr>
        <p:txBody>
          <a:bodyPr wrap="square" rtlCol="0">
            <a:spAutoFit/>
          </a:bodyPr>
          <a:lstStyle/>
          <a:p>
            <a:r>
              <a:rPr lang="pl-PL"/>
              <a:t>14</a:t>
            </a:r>
          </a:p>
        </p:txBody>
      </p:sp>
      <p:cxnSp>
        <p:nvCxnSpPr>
          <p:cNvPr id="17" name="Łącznik prosty ze strzałką 16">
            <a:extLst>
              <a:ext uri="{FF2B5EF4-FFF2-40B4-BE49-F238E27FC236}">
                <a16:creationId xmlns:a16="http://schemas.microsoft.com/office/drawing/2014/main" id="{120EECD1-E7AF-617D-A699-D11DBAA53186}"/>
              </a:ext>
            </a:extLst>
          </p:cNvPr>
          <p:cNvCxnSpPr>
            <a:cxnSpLocks/>
          </p:cNvCxnSpPr>
          <p:nvPr/>
        </p:nvCxnSpPr>
        <p:spPr>
          <a:xfrm flipH="1" flipV="1">
            <a:off x="7428255" y="5445752"/>
            <a:ext cx="585589" cy="5411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9" name="Obraz 18">
            <a:extLst>
              <a:ext uri="{FF2B5EF4-FFF2-40B4-BE49-F238E27FC236}">
                <a16:creationId xmlns:a16="http://schemas.microsoft.com/office/drawing/2014/main" id="{4C88F370-04C9-3EEA-BA5E-F940F0BC0A0D}"/>
              </a:ext>
            </a:extLst>
          </p:cNvPr>
          <p:cNvPicPr>
            <a:picLocks noChangeAspect="1"/>
          </p:cNvPicPr>
          <p:nvPr/>
        </p:nvPicPr>
        <p:blipFill>
          <a:blip r:embed="rId6"/>
          <a:stretch>
            <a:fillRect/>
          </a:stretch>
        </p:blipFill>
        <p:spPr>
          <a:xfrm>
            <a:off x="7785250" y="5986910"/>
            <a:ext cx="504825" cy="381000"/>
          </a:xfrm>
          <a:prstGeom prst="rect">
            <a:avLst/>
          </a:prstGeom>
        </p:spPr>
      </p:pic>
      <p:pic>
        <p:nvPicPr>
          <p:cNvPr id="21" name="Obraz 20">
            <a:extLst>
              <a:ext uri="{FF2B5EF4-FFF2-40B4-BE49-F238E27FC236}">
                <a16:creationId xmlns:a16="http://schemas.microsoft.com/office/drawing/2014/main" id="{93397858-CB12-79D1-6F4B-3ABD74FF9BC2}"/>
              </a:ext>
            </a:extLst>
          </p:cNvPr>
          <p:cNvPicPr>
            <a:picLocks noChangeAspect="1"/>
          </p:cNvPicPr>
          <p:nvPr/>
        </p:nvPicPr>
        <p:blipFill rotWithShape="1">
          <a:blip r:embed="rId7"/>
          <a:srcRect t="1" r="5119" b="29773"/>
          <a:stretch/>
        </p:blipFill>
        <p:spPr>
          <a:xfrm>
            <a:off x="7093303" y="6216563"/>
            <a:ext cx="415720" cy="247497"/>
          </a:xfrm>
          <a:prstGeom prst="rect">
            <a:avLst/>
          </a:prstGeom>
        </p:spPr>
      </p:pic>
      <p:cxnSp>
        <p:nvCxnSpPr>
          <p:cNvPr id="22" name="Łącznik prosty ze strzałką 21">
            <a:extLst>
              <a:ext uri="{FF2B5EF4-FFF2-40B4-BE49-F238E27FC236}">
                <a16:creationId xmlns:a16="http://schemas.microsoft.com/office/drawing/2014/main" id="{B03CF866-293E-663B-86AD-4FD1C98683A8}"/>
              </a:ext>
            </a:extLst>
          </p:cNvPr>
          <p:cNvCxnSpPr>
            <a:cxnSpLocks/>
          </p:cNvCxnSpPr>
          <p:nvPr/>
        </p:nvCxnSpPr>
        <p:spPr>
          <a:xfrm flipV="1">
            <a:off x="7244241" y="5761339"/>
            <a:ext cx="210785" cy="4701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pole tekstowe 23">
            <a:extLst>
              <a:ext uri="{FF2B5EF4-FFF2-40B4-BE49-F238E27FC236}">
                <a16:creationId xmlns:a16="http://schemas.microsoft.com/office/drawing/2014/main" id="{EAC3543A-AA6D-83E1-1525-167357698240}"/>
              </a:ext>
            </a:extLst>
          </p:cNvPr>
          <p:cNvSpPr txBox="1"/>
          <p:nvPr/>
        </p:nvSpPr>
        <p:spPr>
          <a:xfrm>
            <a:off x="5732206" y="653243"/>
            <a:ext cx="5378246" cy="1200329"/>
          </a:xfrm>
          <a:prstGeom prst="rect">
            <a:avLst/>
          </a:prstGeom>
          <a:noFill/>
        </p:spPr>
        <p:txBody>
          <a:bodyPr wrap="square" rtlCol="0">
            <a:spAutoFit/>
          </a:bodyPr>
          <a:lstStyle/>
          <a:p>
            <a:r>
              <a:rPr lang="pl-PL" sz="2400" b="1">
                <a:solidFill>
                  <a:srgbClr val="FF0000"/>
                </a:solidFill>
              </a:rPr>
              <a:t>Wykonaj zadanie dla zbioru  wine.csv na podstawie przykładu ze zbiorem z iris.csv (wbudowanym)</a:t>
            </a:r>
          </a:p>
        </p:txBody>
      </p:sp>
    </p:spTree>
    <p:extLst>
      <p:ext uri="{BB962C8B-B14F-4D97-AF65-F5344CB8AC3E}">
        <p14:creationId xmlns:p14="http://schemas.microsoft.com/office/powerpoint/2010/main" val="29102182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ole tekstowe 5">
            <a:extLst>
              <a:ext uri="{FF2B5EF4-FFF2-40B4-BE49-F238E27FC236}">
                <a16:creationId xmlns:a16="http://schemas.microsoft.com/office/drawing/2014/main" id="{3E4A114D-E08E-B167-3B12-DF606896408C}"/>
              </a:ext>
            </a:extLst>
          </p:cNvPr>
          <p:cNvSpPr txBox="1"/>
          <p:nvPr/>
        </p:nvSpPr>
        <p:spPr>
          <a:xfrm>
            <a:off x="1039527" y="179584"/>
            <a:ext cx="9702265" cy="4062651"/>
          </a:xfrm>
          <a:prstGeom prst="rect">
            <a:avLst/>
          </a:prstGeom>
          <a:noFill/>
        </p:spPr>
        <p:txBody>
          <a:bodyPr wrap="square">
            <a:spAutoFit/>
          </a:bodyPr>
          <a:lstStyle/>
          <a:p>
            <a:r>
              <a:rPr lang="en-GB" sz="2400" b="1">
                <a:solidFill>
                  <a:srgbClr val="00B0F0"/>
                </a:solidFill>
              </a:rPr>
              <a:t>3.1. Feature Selection Using Random Forest</a:t>
            </a:r>
          </a:p>
          <a:p>
            <a:r>
              <a:rPr lang="pl-PL"/>
              <a:t>Las losowy jest jednym z najpopularniejszych algorytmów uczenia się używanych do selekcji zmiennych w procesie uczenia danych. Jak wyjaśnił Chris </a:t>
            </a:r>
            <a:r>
              <a:rPr lang="pl-PL" err="1"/>
              <a:t>Albon</a:t>
            </a:r>
            <a:r>
              <a:rPr lang="pl-PL"/>
              <a:t>:
</a:t>
            </a:r>
            <a:endParaRPr lang="en-GB"/>
          </a:p>
          <a:p>
            <a:r>
              <a:rPr lang="pl-PL"/>
              <a:t>"... Strategie oparte na drzewach stosowane przez losowe lasy naturalnie szeregują się według tego, jak dobrze poprawiają czystość węzła. To oznacza zmniejszenie zanieczyszczenia nad wszystkimi drzewami (zwane zanieczyszczeniem </a:t>
            </a:r>
            <a:r>
              <a:rPr lang="pl-PL" err="1"/>
              <a:t>gini</a:t>
            </a:r>
            <a:r>
              <a:rPr lang="pl-PL"/>
              <a:t>). Węzły o największym spadku zanieczyszczeń występują na początku drzew, podczas gdy węzły o najmniejszym spadku zanieczyszczeń występują na końcu drzew. W ten sposób, przycinając drzewa poniżej określonego węzła, możemy stworzyć podzbiór najważniejszych cech (zmiennych). "
</a:t>
            </a:r>
            <a:endParaRPr lang="en-GB"/>
          </a:p>
          <a:p>
            <a:r>
              <a:rPr lang="pl-PL"/>
              <a:t>Aby dokonać selekcji zmiennych przy użyciu klasyfikatora lasów losowych, najpierw zaimportujmy </a:t>
            </a:r>
            <a:r>
              <a:rPr lang="pl-PL" b="1" err="1"/>
              <a:t>RandomForestClassifier</a:t>
            </a:r>
            <a:r>
              <a:rPr lang="pl-PL"/>
              <a:t> ze </a:t>
            </a:r>
            <a:r>
              <a:rPr lang="pl-PL" err="1"/>
              <a:t>Scikit-learn</a:t>
            </a:r>
            <a:r>
              <a:rPr lang="pl-PL"/>
              <a:t>.
</a:t>
            </a:r>
            <a:endParaRPr lang="en-GB"/>
          </a:p>
        </p:txBody>
      </p:sp>
      <p:pic>
        <p:nvPicPr>
          <p:cNvPr id="8" name="Obraz 7">
            <a:extLst>
              <a:ext uri="{FF2B5EF4-FFF2-40B4-BE49-F238E27FC236}">
                <a16:creationId xmlns:a16="http://schemas.microsoft.com/office/drawing/2014/main" id="{36A01CCA-2819-F2A3-CBD0-CC4B88B7C229}"/>
              </a:ext>
            </a:extLst>
          </p:cNvPr>
          <p:cNvPicPr>
            <a:picLocks noChangeAspect="1"/>
          </p:cNvPicPr>
          <p:nvPr/>
        </p:nvPicPr>
        <p:blipFill>
          <a:blip r:embed="rId2"/>
          <a:stretch>
            <a:fillRect/>
          </a:stretch>
        </p:blipFill>
        <p:spPr>
          <a:xfrm>
            <a:off x="1722822" y="3991978"/>
            <a:ext cx="8515350" cy="895350"/>
          </a:xfrm>
          <a:prstGeom prst="rect">
            <a:avLst/>
          </a:prstGeom>
        </p:spPr>
      </p:pic>
      <p:sp>
        <p:nvSpPr>
          <p:cNvPr id="10" name="pole tekstowe 9">
            <a:extLst>
              <a:ext uri="{FF2B5EF4-FFF2-40B4-BE49-F238E27FC236}">
                <a16:creationId xmlns:a16="http://schemas.microsoft.com/office/drawing/2014/main" id="{F0A33F7B-851F-30A6-1177-0DB619AA6CF9}"/>
              </a:ext>
            </a:extLst>
          </p:cNvPr>
          <p:cNvSpPr txBox="1"/>
          <p:nvPr/>
        </p:nvSpPr>
        <p:spPr>
          <a:xfrm>
            <a:off x="412282" y="4975541"/>
            <a:ext cx="11367435" cy="646331"/>
          </a:xfrm>
          <a:prstGeom prst="rect">
            <a:avLst/>
          </a:prstGeom>
          <a:noFill/>
        </p:spPr>
        <p:txBody>
          <a:bodyPr wrap="square">
            <a:spAutoFit/>
          </a:bodyPr>
          <a:lstStyle/>
          <a:p>
            <a:r>
              <a:rPr lang="pl-PL">
                <a:latin typeface="Inter"/>
              </a:rPr>
              <a:t>Musimy podzielić nasz zestaw danych na podział na </a:t>
            </a:r>
            <a:r>
              <a:rPr lang="pl-PL" err="1">
                <a:latin typeface="Inter"/>
              </a:rPr>
              <a:t>train</a:t>
            </a:r>
            <a:r>
              <a:rPr lang="pl-PL">
                <a:latin typeface="Inter"/>
              </a:rPr>
              <a:t> i test, ponieważ wybór funkcji jest częścią procesu szkolenia.
</a:t>
            </a:r>
            <a:endParaRPr lang="en-GB"/>
          </a:p>
        </p:txBody>
      </p:sp>
      <p:pic>
        <p:nvPicPr>
          <p:cNvPr id="12" name="Obraz 11">
            <a:extLst>
              <a:ext uri="{FF2B5EF4-FFF2-40B4-BE49-F238E27FC236}">
                <a16:creationId xmlns:a16="http://schemas.microsoft.com/office/drawing/2014/main" id="{0E36CEB4-F32A-30FE-E490-024F4B912879}"/>
              </a:ext>
            </a:extLst>
          </p:cNvPr>
          <p:cNvPicPr>
            <a:picLocks noChangeAspect="1"/>
          </p:cNvPicPr>
          <p:nvPr/>
        </p:nvPicPr>
        <p:blipFill>
          <a:blip r:embed="rId3"/>
          <a:stretch>
            <a:fillRect/>
          </a:stretch>
        </p:blipFill>
        <p:spPr>
          <a:xfrm>
            <a:off x="2312167" y="5316341"/>
            <a:ext cx="8429625" cy="1362075"/>
          </a:xfrm>
          <a:prstGeom prst="rect">
            <a:avLst/>
          </a:prstGeom>
        </p:spPr>
      </p:pic>
    </p:spTree>
    <p:extLst>
      <p:ext uri="{BB962C8B-B14F-4D97-AF65-F5344CB8AC3E}">
        <p14:creationId xmlns:p14="http://schemas.microsoft.com/office/powerpoint/2010/main" val="9193316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4FACB7B5-67A3-EF7E-1871-BF031A603FFF}"/>
              </a:ext>
            </a:extLst>
          </p:cNvPr>
          <p:cNvSpPr txBox="1"/>
          <p:nvPr/>
        </p:nvSpPr>
        <p:spPr>
          <a:xfrm>
            <a:off x="623235" y="207291"/>
            <a:ext cx="9473666" cy="923330"/>
          </a:xfrm>
          <a:prstGeom prst="rect">
            <a:avLst/>
          </a:prstGeom>
          <a:noFill/>
        </p:spPr>
        <p:txBody>
          <a:bodyPr wrap="square">
            <a:spAutoFit/>
          </a:bodyPr>
          <a:lstStyle/>
          <a:p>
            <a:r>
              <a:rPr lang="pl-PL">
                <a:latin typeface="Inter"/>
              </a:rPr>
              <a:t>Należy pamiętać, że używamy kryterium </a:t>
            </a:r>
            <a:r>
              <a:rPr lang="pl-PL" b="1" err="1">
                <a:latin typeface="Inter"/>
              </a:rPr>
              <a:t>gini</a:t>
            </a:r>
            <a:r>
              <a:rPr lang="pl-PL" b="1">
                <a:latin typeface="Inter"/>
              </a:rPr>
              <a:t> </a:t>
            </a:r>
            <a:r>
              <a:rPr lang="pl-PL">
                <a:latin typeface="Inter"/>
              </a:rPr>
              <a:t>do definiowania ważności zmiennych. Istnieją inne ważne kryteria, ale ograniczamy naszą dyskusję tylko do kryterium </a:t>
            </a:r>
            <a:r>
              <a:rPr lang="pl-PL" err="1">
                <a:latin typeface="Inter"/>
              </a:rPr>
              <a:t>Giniego</a:t>
            </a:r>
            <a:r>
              <a:rPr lang="pl-PL">
                <a:latin typeface="Inter"/>
              </a:rPr>
              <a:t>.
</a:t>
            </a:r>
            <a:endParaRPr lang="en-GB"/>
          </a:p>
        </p:txBody>
      </p:sp>
      <p:pic>
        <p:nvPicPr>
          <p:cNvPr id="5" name="Obraz 4">
            <a:extLst>
              <a:ext uri="{FF2B5EF4-FFF2-40B4-BE49-F238E27FC236}">
                <a16:creationId xmlns:a16="http://schemas.microsoft.com/office/drawing/2014/main" id="{59EFBC13-4C49-3EB7-8269-E7D667B7913E}"/>
              </a:ext>
            </a:extLst>
          </p:cNvPr>
          <p:cNvPicPr>
            <a:picLocks noChangeAspect="1"/>
          </p:cNvPicPr>
          <p:nvPr/>
        </p:nvPicPr>
        <p:blipFill>
          <a:blip r:embed="rId2"/>
          <a:stretch>
            <a:fillRect/>
          </a:stretch>
        </p:blipFill>
        <p:spPr>
          <a:xfrm>
            <a:off x="2095099" y="931394"/>
            <a:ext cx="8382000" cy="3686175"/>
          </a:xfrm>
          <a:prstGeom prst="rect">
            <a:avLst/>
          </a:prstGeom>
        </p:spPr>
      </p:pic>
      <p:sp>
        <p:nvSpPr>
          <p:cNvPr id="7" name="pole tekstowe 6">
            <a:extLst>
              <a:ext uri="{FF2B5EF4-FFF2-40B4-BE49-F238E27FC236}">
                <a16:creationId xmlns:a16="http://schemas.microsoft.com/office/drawing/2014/main" id="{A5A56B4B-EC71-D737-5585-47BAC709A9C5}"/>
              </a:ext>
            </a:extLst>
          </p:cNvPr>
          <p:cNvSpPr txBox="1"/>
          <p:nvPr/>
        </p:nvSpPr>
        <p:spPr>
          <a:xfrm>
            <a:off x="844617" y="4939175"/>
            <a:ext cx="10792326" cy="923330"/>
          </a:xfrm>
          <a:prstGeom prst="rect">
            <a:avLst/>
          </a:prstGeom>
          <a:noFill/>
        </p:spPr>
        <p:txBody>
          <a:bodyPr wrap="square">
            <a:spAutoFit/>
          </a:bodyPr>
          <a:lstStyle/>
          <a:p>
            <a:r>
              <a:rPr lang="pl-PL">
                <a:latin typeface="Inter"/>
              </a:rPr>
              <a:t>Jeśli zsumujemy wszystkie wyniki ważności, wynik wynosi 1 (100%). Jak widać, długość i szerokość płatka odpowiadają 83% całkowitego wyniku ważności. Są to zdecydowanie najważniejsze zmienne!
</a:t>
            </a:r>
            <a:endParaRPr lang="en-GB"/>
          </a:p>
        </p:txBody>
      </p:sp>
    </p:spTree>
    <p:extLst>
      <p:ext uri="{BB962C8B-B14F-4D97-AF65-F5344CB8AC3E}">
        <p14:creationId xmlns:p14="http://schemas.microsoft.com/office/powerpoint/2010/main" val="4470579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ED92E425-F109-C33D-D4FC-23BDC99C8A4C}"/>
              </a:ext>
            </a:extLst>
          </p:cNvPr>
          <p:cNvSpPr txBox="1"/>
          <p:nvPr/>
        </p:nvSpPr>
        <p:spPr>
          <a:xfrm>
            <a:off x="1142999" y="147405"/>
            <a:ext cx="7105851" cy="461665"/>
          </a:xfrm>
          <a:prstGeom prst="rect">
            <a:avLst/>
          </a:prstGeom>
          <a:noFill/>
        </p:spPr>
        <p:txBody>
          <a:bodyPr wrap="square">
            <a:spAutoFit/>
          </a:bodyPr>
          <a:lstStyle/>
          <a:p>
            <a:pPr algn="l"/>
            <a:r>
              <a:rPr lang="en-GB" sz="2400" b="1" i="0">
                <a:solidFill>
                  <a:srgbClr val="00B0F0"/>
                </a:solidFill>
                <a:effectLst/>
                <a:latin typeface="Inter"/>
              </a:rPr>
              <a:t>3.2. Using Selector Object for Selecting Features</a:t>
            </a:r>
          </a:p>
        </p:txBody>
      </p:sp>
      <p:sp>
        <p:nvSpPr>
          <p:cNvPr id="5" name="pole tekstowe 4">
            <a:extLst>
              <a:ext uri="{FF2B5EF4-FFF2-40B4-BE49-F238E27FC236}">
                <a16:creationId xmlns:a16="http://schemas.microsoft.com/office/drawing/2014/main" id="{D165FB7F-4C2D-78E9-B94B-38970F0E07D5}"/>
              </a:ext>
            </a:extLst>
          </p:cNvPr>
          <p:cNvSpPr txBox="1"/>
          <p:nvPr/>
        </p:nvSpPr>
        <p:spPr>
          <a:xfrm>
            <a:off x="1142999" y="784806"/>
            <a:ext cx="7837370" cy="923330"/>
          </a:xfrm>
          <a:prstGeom prst="rect">
            <a:avLst/>
          </a:prstGeom>
          <a:noFill/>
        </p:spPr>
        <p:txBody>
          <a:bodyPr wrap="square">
            <a:spAutoFit/>
          </a:bodyPr>
          <a:lstStyle/>
          <a:p>
            <a:r>
              <a:rPr lang="pl-PL">
                <a:latin typeface="Inter"/>
              </a:rPr>
              <a:t>Możemy użyć </a:t>
            </a:r>
            <a:r>
              <a:rPr lang="pl-PL" b="1" err="1">
                <a:latin typeface="Inter"/>
              </a:rPr>
              <a:t>SelectFromModel</a:t>
            </a:r>
            <a:r>
              <a:rPr lang="pl-PL">
                <a:latin typeface="Inter"/>
              </a:rPr>
              <a:t> z </a:t>
            </a:r>
            <a:r>
              <a:rPr lang="pl-PL" err="1">
                <a:latin typeface="Inter"/>
              </a:rPr>
              <a:t>Scikit-learn</a:t>
            </a:r>
            <a:r>
              <a:rPr lang="pl-PL">
                <a:latin typeface="Inter"/>
              </a:rPr>
              <a:t> do wyboru funkcji zgodnie z progiem ważności zmiennej. Najpierw musimy zaimportować </a:t>
            </a:r>
            <a:r>
              <a:rPr lang="pl-PL" err="1">
                <a:latin typeface="Inter"/>
              </a:rPr>
              <a:t>S</a:t>
            </a:r>
            <a:r>
              <a:rPr lang="pl-PL" b="1" err="1">
                <a:latin typeface="Inter"/>
              </a:rPr>
              <a:t>electKBest</a:t>
            </a:r>
            <a:r>
              <a:rPr lang="pl-PL">
                <a:latin typeface="Inter"/>
              </a:rPr>
              <a:t>.
</a:t>
            </a:r>
            <a:endParaRPr lang="en-GB"/>
          </a:p>
        </p:txBody>
      </p:sp>
      <p:pic>
        <p:nvPicPr>
          <p:cNvPr id="7" name="Obraz 6">
            <a:extLst>
              <a:ext uri="{FF2B5EF4-FFF2-40B4-BE49-F238E27FC236}">
                <a16:creationId xmlns:a16="http://schemas.microsoft.com/office/drawing/2014/main" id="{643E92D4-499B-E3B8-EE5A-D46AC878B4A9}"/>
              </a:ext>
            </a:extLst>
          </p:cNvPr>
          <p:cNvPicPr>
            <a:picLocks noChangeAspect="1"/>
          </p:cNvPicPr>
          <p:nvPr/>
        </p:nvPicPr>
        <p:blipFill>
          <a:blip r:embed="rId2"/>
          <a:stretch>
            <a:fillRect/>
          </a:stretch>
        </p:blipFill>
        <p:spPr>
          <a:xfrm>
            <a:off x="3069456" y="1708136"/>
            <a:ext cx="4686300" cy="581025"/>
          </a:xfrm>
          <a:prstGeom prst="rect">
            <a:avLst/>
          </a:prstGeom>
        </p:spPr>
      </p:pic>
      <p:sp>
        <p:nvSpPr>
          <p:cNvPr id="9" name="pole tekstowe 8">
            <a:extLst>
              <a:ext uri="{FF2B5EF4-FFF2-40B4-BE49-F238E27FC236}">
                <a16:creationId xmlns:a16="http://schemas.microsoft.com/office/drawing/2014/main" id="{902F6376-EDA8-C0B3-E68D-1ACD4C685EF5}"/>
              </a:ext>
            </a:extLst>
          </p:cNvPr>
          <p:cNvSpPr txBox="1"/>
          <p:nvPr/>
        </p:nvSpPr>
        <p:spPr>
          <a:xfrm>
            <a:off x="1142998" y="2631466"/>
            <a:ext cx="10455443" cy="2308324"/>
          </a:xfrm>
          <a:prstGeom prst="rect">
            <a:avLst/>
          </a:prstGeom>
          <a:noFill/>
        </p:spPr>
        <p:txBody>
          <a:bodyPr wrap="square">
            <a:spAutoFit/>
          </a:bodyPr>
          <a:lstStyle/>
          <a:p>
            <a:r>
              <a:rPr lang="en-GB" b="1" i="0" err="1">
                <a:effectLst/>
                <a:latin typeface="Inter"/>
              </a:rPr>
              <a:t>SelectFromModel</a:t>
            </a:r>
            <a:r>
              <a:rPr lang="en-GB" b="0" i="0">
                <a:effectLst/>
                <a:latin typeface="Inter"/>
              </a:rPr>
              <a:t> </a:t>
            </a:r>
            <a:r>
              <a:rPr lang="en-GB">
                <a:latin typeface="Inter"/>
              </a:rPr>
              <a:t>ma </a:t>
            </a:r>
            <a:r>
              <a:rPr lang="en-GB" err="1">
                <a:latin typeface="Inter"/>
              </a:rPr>
              <a:t>dwa</a:t>
            </a:r>
            <a:r>
              <a:rPr lang="en-GB">
                <a:latin typeface="Inter"/>
              </a:rPr>
              <a:t> </a:t>
            </a:r>
            <a:r>
              <a:rPr lang="en-GB" err="1">
                <a:latin typeface="Inter"/>
              </a:rPr>
              <a:t>ważne</a:t>
            </a:r>
            <a:r>
              <a:rPr lang="en-GB">
                <a:latin typeface="Inter"/>
              </a:rPr>
              <a:t> </a:t>
            </a:r>
            <a:r>
              <a:rPr lang="en-GB" err="1">
                <a:latin typeface="Inter"/>
              </a:rPr>
              <a:t>parametry</a:t>
            </a:r>
            <a:r>
              <a:rPr lang="en-GB">
                <a:latin typeface="Inter"/>
              </a:rPr>
              <a:t>:</a:t>
            </a:r>
            <a:endParaRPr lang="pl-PL" b="0" i="0">
              <a:effectLst/>
              <a:latin typeface="Inter"/>
            </a:endParaRPr>
          </a:p>
          <a:p>
            <a:pPr algn="l"/>
            <a:endParaRPr lang="en-GB" b="0" i="0">
              <a:effectLst/>
              <a:latin typeface="Inter"/>
            </a:endParaRPr>
          </a:p>
          <a:p>
            <a:pPr>
              <a:buFont typeface="Arial" panose="020B0604020202020204" pitchFamily="34" charset="0"/>
              <a:buChar char="•"/>
            </a:pPr>
            <a:r>
              <a:rPr lang="en-GB" b="0" i="1">
                <a:effectLst/>
                <a:latin typeface="Inter"/>
              </a:rPr>
              <a:t>estimator</a:t>
            </a:r>
            <a:r>
              <a:rPr lang="en-GB" b="0" i="0">
                <a:effectLst/>
                <a:latin typeface="Inter"/>
              </a:rPr>
              <a:t>: </a:t>
            </a:r>
            <a:r>
              <a:rPr lang="pl-PL">
                <a:latin typeface="Inter"/>
              </a:rPr>
              <a:t>Algorytm uczenia maszynowego używany do selekcji zmiennych</a:t>
            </a:r>
            <a:endParaRPr lang="en-GB" b="0" i="0">
              <a:effectLst/>
              <a:latin typeface="Inter"/>
            </a:endParaRPr>
          </a:p>
          <a:p>
            <a:pPr>
              <a:buFont typeface="Arial" panose="020B0604020202020204" pitchFamily="34" charset="0"/>
              <a:buChar char="•"/>
            </a:pPr>
            <a:r>
              <a:rPr lang="en-GB" b="0" i="1">
                <a:effectLst/>
                <a:latin typeface="Inter"/>
              </a:rPr>
              <a:t>threshold</a:t>
            </a:r>
            <a:r>
              <a:rPr lang="en-GB" b="0" i="0">
                <a:effectLst/>
                <a:latin typeface="Inter"/>
              </a:rPr>
              <a:t>: </a:t>
            </a:r>
            <a:r>
              <a:rPr lang="pl-PL">
                <a:latin typeface="Inter"/>
              </a:rPr>
              <a:t>Wartość progowa używana do wyboru zmiennych. Zmienne, których znaczenie jest większe lub równe, są zachowywane, podczas gdy inne są odrzucane</a:t>
            </a:r>
            <a:r>
              <a:rPr lang="en-GB" b="0" i="0">
                <a:effectLst/>
                <a:latin typeface="Inter"/>
              </a:rPr>
              <a:t>.</a:t>
            </a:r>
            <a:endParaRPr lang="pl-PL" b="0" i="0">
              <a:effectLst/>
              <a:latin typeface="Inter"/>
            </a:endParaRPr>
          </a:p>
          <a:p>
            <a:pPr algn="l">
              <a:buFont typeface="Arial" panose="020B0604020202020204" pitchFamily="34" charset="0"/>
              <a:buChar char="•"/>
            </a:pPr>
            <a:endParaRPr lang="en-GB" b="0" i="0">
              <a:effectLst/>
              <a:latin typeface="Inter"/>
            </a:endParaRPr>
          </a:p>
          <a:p>
            <a:r>
              <a:rPr lang="pl-PL">
                <a:latin typeface="Inter"/>
              </a:rPr>
              <a:t>
</a:t>
            </a:r>
            <a:endParaRPr lang="en-GB" b="0" i="0">
              <a:effectLst/>
              <a:latin typeface="Inter"/>
            </a:endParaRPr>
          </a:p>
        </p:txBody>
      </p:sp>
    </p:spTree>
    <p:extLst>
      <p:ext uri="{BB962C8B-B14F-4D97-AF65-F5344CB8AC3E}">
        <p14:creationId xmlns:p14="http://schemas.microsoft.com/office/powerpoint/2010/main" val="2916119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a:extLst>
              <a:ext uri="{FF2B5EF4-FFF2-40B4-BE49-F238E27FC236}">
                <a16:creationId xmlns:a16="http://schemas.microsoft.com/office/drawing/2014/main" id="{E6E5BF07-1C86-490F-3160-DE9861864C91}"/>
              </a:ext>
            </a:extLst>
          </p:cNvPr>
          <p:cNvPicPr>
            <a:picLocks noChangeAspect="1"/>
          </p:cNvPicPr>
          <p:nvPr/>
        </p:nvPicPr>
        <p:blipFill>
          <a:blip r:embed="rId2"/>
          <a:stretch>
            <a:fillRect/>
          </a:stretch>
        </p:blipFill>
        <p:spPr>
          <a:xfrm>
            <a:off x="1933575" y="1033462"/>
            <a:ext cx="8324850" cy="4791075"/>
          </a:xfrm>
          <a:prstGeom prst="rect">
            <a:avLst/>
          </a:prstGeom>
        </p:spPr>
      </p:pic>
      <p:sp>
        <p:nvSpPr>
          <p:cNvPr id="5" name="pole tekstowe 4">
            <a:extLst>
              <a:ext uri="{FF2B5EF4-FFF2-40B4-BE49-F238E27FC236}">
                <a16:creationId xmlns:a16="http://schemas.microsoft.com/office/drawing/2014/main" id="{1086B106-F8E4-AF84-C238-EAA3464CEF6D}"/>
              </a:ext>
            </a:extLst>
          </p:cNvPr>
          <p:cNvSpPr txBox="1"/>
          <p:nvPr/>
        </p:nvSpPr>
        <p:spPr>
          <a:xfrm>
            <a:off x="2071437" y="245792"/>
            <a:ext cx="8049126" cy="646331"/>
          </a:xfrm>
          <a:prstGeom prst="rect">
            <a:avLst/>
          </a:prstGeom>
          <a:noFill/>
        </p:spPr>
        <p:txBody>
          <a:bodyPr wrap="square">
            <a:spAutoFit/>
          </a:bodyPr>
          <a:lstStyle/>
          <a:p>
            <a:r>
              <a:rPr lang="pl-PL">
                <a:latin typeface="Inter"/>
              </a:rPr>
              <a:t>Zademonstrujmy </a:t>
            </a:r>
            <a:r>
              <a:rPr lang="pl-PL" b="1" err="1">
                <a:latin typeface="Inter"/>
              </a:rPr>
              <a:t>SelectFromModel</a:t>
            </a:r>
            <a:r>
              <a:rPr lang="pl-PL">
                <a:latin typeface="Inter"/>
              </a:rPr>
              <a:t> za pomocą losowego klasyfikatora lasów o znaczeniu </a:t>
            </a:r>
            <a:r>
              <a:rPr lang="pl-PL" err="1">
                <a:latin typeface="Inter"/>
              </a:rPr>
              <a:t>gini</a:t>
            </a:r>
            <a:r>
              <a:rPr lang="pl-PL">
                <a:latin typeface="Inter"/>
              </a:rPr>
              <a:t>. Wybierzemy zmienne, które mają znaczenie powyżej 0,2.</a:t>
            </a:r>
            <a:endParaRPr lang="en-GB"/>
          </a:p>
        </p:txBody>
      </p:sp>
    </p:spTree>
    <p:extLst>
      <p:ext uri="{BB962C8B-B14F-4D97-AF65-F5344CB8AC3E}">
        <p14:creationId xmlns:p14="http://schemas.microsoft.com/office/powerpoint/2010/main" val="35811604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B8FA2D18-1C7C-2CA8-B505-B9156EED4387}"/>
              </a:ext>
            </a:extLst>
          </p:cNvPr>
          <p:cNvSpPr txBox="1"/>
          <p:nvPr/>
        </p:nvSpPr>
        <p:spPr>
          <a:xfrm>
            <a:off x="988996" y="509420"/>
            <a:ext cx="10243686" cy="923330"/>
          </a:xfrm>
          <a:prstGeom prst="rect">
            <a:avLst/>
          </a:prstGeom>
          <a:noFill/>
        </p:spPr>
        <p:txBody>
          <a:bodyPr wrap="square">
            <a:spAutoFit/>
          </a:bodyPr>
          <a:lstStyle/>
          <a:p>
            <a:r>
              <a:rPr lang="pl-PL">
                <a:latin typeface="Inter"/>
              </a:rPr>
              <a:t>Możemy przekształcić zbiór danych w nowy zbiór danych zawierający tylko najważniejsze zmienne za pomocą metody </a:t>
            </a:r>
            <a:r>
              <a:rPr lang="pl-PL" b="1" err="1">
                <a:latin typeface="Inter"/>
              </a:rPr>
              <a:t>transform</a:t>
            </a:r>
            <a:r>
              <a:rPr lang="pl-PL">
                <a:latin typeface="Inter"/>
              </a:rPr>
              <a:t>.
</a:t>
            </a:r>
            <a:endParaRPr lang="en-GB"/>
          </a:p>
        </p:txBody>
      </p:sp>
      <p:pic>
        <p:nvPicPr>
          <p:cNvPr id="5" name="Obraz 4">
            <a:extLst>
              <a:ext uri="{FF2B5EF4-FFF2-40B4-BE49-F238E27FC236}">
                <a16:creationId xmlns:a16="http://schemas.microsoft.com/office/drawing/2014/main" id="{3E31CAD0-0313-3099-4F65-72AE2A0F0DF1}"/>
              </a:ext>
            </a:extLst>
          </p:cNvPr>
          <p:cNvPicPr>
            <a:picLocks noChangeAspect="1"/>
          </p:cNvPicPr>
          <p:nvPr/>
        </p:nvPicPr>
        <p:blipFill>
          <a:blip r:embed="rId2"/>
          <a:stretch>
            <a:fillRect/>
          </a:stretch>
        </p:blipFill>
        <p:spPr>
          <a:xfrm>
            <a:off x="2102167" y="1257501"/>
            <a:ext cx="8353425" cy="2552700"/>
          </a:xfrm>
          <a:prstGeom prst="rect">
            <a:avLst/>
          </a:prstGeom>
        </p:spPr>
      </p:pic>
    </p:spTree>
    <p:extLst>
      <p:ext uri="{BB962C8B-B14F-4D97-AF65-F5344CB8AC3E}">
        <p14:creationId xmlns:p14="http://schemas.microsoft.com/office/powerpoint/2010/main" val="15740821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099563B7-CD68-48FA-758E-B59EDD731CE9}"/>
              </a:ext>
            </a:extLst>
          </p:cNvPr>
          <p:cNvSpPr txBox="1"/>
          <p:nvPr/>
        </p:nvSpPr>
        <p:spPr>
          <a:xfrm>
            <a:off x="1023486" y="257550"/>
            <a:ext cx="10145028" cy="1661993"/>
          </a:xfrm>
          <a:prstGeom prst="rect">
            <a:avLst/>
          </a:prstGeom>
          <a:noFill/>
        </p:spPr>
        <p:txBody>
          <a:bodyPr wrap="square">
            <a:spAutoFit/>
          </a:bodyPr>
          <a:lstStyle/>
          <a:p>
            <a:r>
              <a:rPr lang="pl-PL" sz="2400" b="1">
                <a:solidFill>
                  <a:srgbClr val="00B0F0"/>
                </a:solidFill>
                <a:latin typeface="Inter"/>
              </a:rPr>
              <a:t>3.3. Porównanie dokładności klasyfikatora z pełnymi funkcjami i ograniczonymi funkcjami</a:t>
            </a:r>
          </a:p>
          <a:p>
            <a:r>
              <a:rPr lang="pl-PL">
                <a:solidFill>
                  <a:srgbClr val="000000"/>
                </a:solidFill>
                <a:latin typeface="Inter"/>
              </a:rPr>
              <a:t>
</a:t>
            </a:r>
            <a:r>
              <a:rPr lang="pl-PL">
                <a:latin typeface="Inter"/>
              </a:rPr>
              <a:t>Porównajmy dokładność klasyfikatora z pełnymi zmiennymi i klasyfikatora z ograniczonymi zmiennymi (tj. dwie najważniejsze funkcje oparte na losowym klasyfikatorze lasu).</a:t>
            </a:r>
            <a:endParaRPr lang="en-GB" b="0" i="0">
              <a:effectLst/>
              <a:latin typeface="Inter"/>
            </a:endParaRPr>
          </a:p>
        </p:txBody>
      </p:sp>
      <p:pic>
        <p:nvPicPr>
          <p:cNvPr id="5" name="Obraz 4">
            <a:extLst>
              <a:ext uri="{FF2B5EF4-FFF2-40B4-BE49-F238E27FC236}">
                <a16:creationId xmlns:a16="http://schemas.microsoft.com/office/drawing/2014/main" id="{A38AA953-5831-E73D-EFA6-C74BEE12E09C}"/>
              </a:ext>
            </a:extLst>
          </p:cNvPr>
          <p:cNvPicPr>
            <a:picLocks noChangeAspect="1"/>
          </p:cNvPicPr>
          <p:nvPr/>
        </p:nvPicPr>
        <p:blipFill>
          <a:blip r:embed="rId2"/>
          <a:stretch>
            <a:fillRect/>
          </a:stretch>
        </p:blipFill>
        <p:spPr>
          <a:xfrm>
            <a:off x="2862714" y="2047500"/>
            <a:ext cx="8305800" cy="4552950"/>
          </a:xfrm>
          <a:prstGeom prst="rect">
            <a:avLst/>
          </a:prstGeom>
        </p:spPr>
      </p:pic>
    </p:spTree>
    <p:extLst>
      <p:ext uri="{BB962C8B-B14F-4D97-AF65-F5344CB8AC3E}">
        <p14:creationId xmlns:p14="http://schemas.microsoft.com/office/powerpoint/2010/main" val="36581939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a:extLst>
              <a:ext uri="{FF2B5EF4-FFF2-40B4-BE49-F238E27FC236}">
                <a16:creationId xmlns:a16="http://schemas.microsoft.com/office/drawing/2014/main" id="{164F6282-2CA9-57C7-E63B-8264FA0490D5}"/>
              </a:ext>
            </a:extLst>
          </p:cNvPr>
          <p:cNvPicPr>
            <a:picLocks noChangeAspect="1"/>
          </p:cNvPicPr>
          <p:nvPr/>
        </p:nvPicPr>
        <p:blipFill>
          <a:blip r:embed="rId2"/>
          <a:stretch>
            <a:fillRect/>
          </a:stretch>
        </p:blipFill>
        <p:spPr>
          <a:xfrm>
            <a:off x="1375510" y="531595"/>
            <a:ext cx="8362950" cy="3619500"/>
          </a:xfrm>
          <a:prstGeom prst="rect">
            <a:avLst/>
          </a:prstGeom>
        </p:spPr>
      </p:pic>
      <p:sp>
        <p:nvSpPr>
          <p:cNvPr id="5" name="pole tekstowe 4">
            <a:extLst>
              <a:ext uri="{FF2B5EF4-FFF2-40B4-BE49-F238E27FC236}">
                <a16:creationId xmlns:a16="http://schemas.microsoft.com/office/drawing/2014/main" id="{4C325FFF-74B0-3B5F-8C24-03C0FE15593A}"/>
              </a:ext>
            </a:extLst>
          </p:cNvPr>
          <p:cNvSpPr txBox="1"/>
          <p:nvPr/>
        </p:nvSpPr>
        <p:spPr>
          <a:xfrm>
            <a:off x="1489509" y="4552030"/>
            <a:ext cx="9002027" cy="646331"/>
          </a:xfrm>
          <a:prstGeom prst="rect">
            <a:avLst/>
          </a:prstGeom>
          <a:noFill/>
        </p:spPr>
        <p:txBody>
          <a:bodyPr wrap="square">
            <a:spAutoFit/>
          </a:bodyPr>
          <a:lstStyle/>
          <a:p>
            <a:r>
              <a:rPr lang="pl-PL" b="1">
                <a:latin typeface="Inter"/>
              </a:rPr>
              <a:t>Widać, że możemy zmniejszyć liczbę zmiennych bez znacznego obniżenia wydajności modelu.
</a:t>
            </a:r>
            <a:endParaRPr lang="en-GB" b="1"/>
          </a:p>
        </p:txBody>
      </p:sp>
    </p:spTree>
    <p:extLst>
      <p:ext uri="{BB962C8B-B14F-4D97-AF65-F5344CB8AC3E}">
        <p14:creationId xmlns:p14="http://schemas.microsoft.com/office/powerpoint/2010/main" val="2627794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EE2FD7AA-841F-B861-A389-B1C611FD379C}"/>
              </a:ext>
            </a:extLst>
          </p:cNvPr>
          <p:cNvSpPr txBox="1"/>
          <p:nvPr/>
        </p:nvSpPr>
        <p:spPr>
          <a:xfrm>
            <a:off x="1287379" y="83728"/>
            <a:ext cx="10426566" cy="4678204"/>
          </a:xfrm>
          <a:prstGeom prst="rect">
            <a:avLst/>
          </a:prstGeom>
          <a:noFill/>
        </p:spPr>
        <p:txBody>
          <a:bodyPr wrap="square">
            <a:spAutoFit/>
          </a:bodyPr>
          <a:lstStyle/>
          <a:p>
            <a:pPr algn="l"/>
            <a:r>
              <a:rPr lang="en-GB" sz="2800" b="1" i="0">
                <a:solidFill>
                  <a:srgbClr val="00B050"/>
                </a:solidFill>
                <a:effectLst/>
                <a:latin typeface="Inter"/>
              </a:rPr>
              <a:t>1.0. Filter Methods</a:t>
            </a:r>
          </a:p>
          <a:p>
            <a:r>
              <a:rPr lang="pl-PL">
                <a:latin typeface="Inter"/>
              </a:rPr>
              <a:t>W metodach filtrowania zmienne są wybierane niezależnie od jakichkolwiek algorytmów maszynowych. Metody filtrowania zazwyczaj używają określonych kryteriów, takich jak wyniki w teście statystycznym i wariancje, aby uszeregować ważność poszczególnych cech. Metody filtrowania mają pewne zalety:</a:t>
            </a:r>
          </a:p>
          <a:p>
            <a:pPr marL="285750" indent="-285750">
              <a:buFont typeface="Arial" panose="020B0604020202020204" pitchFamily="34" charset="0"/>
              <a:buChar char="•"/>
            </a:pPr>
            <a:r>
              <a:rPr lang="pl-PL">
                <a:latin typeface="Inter"/>
              </a:rPr>
              <a:t>
Ze względu na ich niezależność od wyboru algorytmów uczenia maszynowego, mogą być używane jako dane wejściowe dowolnych modeli uczenia maszynowego.
Są one na ogół skuteczne w czasie obliczeń.</a:t>
            </a:r>
          </a:p>
          <a:p>
            <a:pPr marL="285750" indent="-285750">
              <a:buFont typeface="Arial" panose="020B0604020202020204" pitchFamily="34" charset="0"/>
              <a:buChar char="•"/>
            </a:pPr>
            <a:r>
              <a:rPr lang="pl-PL">
                <a:latin typeface="Inter"/>
              </a:rPr>
              <a:t>
Główną słabością metod filtrowania jest to, że nie uwzględniają one relacji między zmiennymi. Dlatego są one używane głównie jako etap wstępnego przetwarzania dowolnego potoku wyboru zmiennych. Omówimy trzy rodzaje metod wyboru filtrów:
</a:t>
            </a:r>
            <a:endParaRPr lang="en-GB" b="0" i="0">
              <a:effectLst/>
              <a:latin typeface="Inter"/>
            </a:endParaRPr>
          </a:p>
          <a:p>
            <a:pPr>
              <a:buFont typeface="+mj-lt"/>
              <a:buAutoNum type="arabicPeriod"/>
            </a:pPr>
            <a:r>
              <a:rPr lang="en-GB">
                <a:solidFill>
                  <a:srgbClr val="008ABC"/>
                </a:solidFill>
                <a:latin typeface="Inter"/>
              </a:rPr>
              <a:t>ANOVA </a:t>
            </a:r>
            <a:r>
              <a:rPr lang="en-GB" err="1">
                <a:solidFill>
                  <a:srgbClr val="008ABC"/>
                </a:solidFill>
                <a:latin typeface="Inter"/>
              </a:rPr>
              <a:t>Wartość</a:t>
            </a:r>
            <a:r>
              <a:rPr lang="en-GB">
                <a:solidFill>
                  <a:srgbClr val="008ABC"/>
                </a:solidFill>
                <a:latin typeface="Inter"/>
              </a:rPr>
              <a:t> F
</a:t>
            </a:r>
            <a:r>
              <a:rPr lang="en-GB" err="1">
                <a:solidFill>
                  <a:srgbClr val="008ABC"/>
                </a:solidFill>
                <a:latin typeface="Inter"/>
              </a:rPr>
              <a:t>Próg</a:t>
            </a:r>
            <a:r>
              <a:rPr lang="en-GB">
                <a:solidFill>
                  <a:srgbClr val="008ABC"/>
                </a:solidFill>
                <a:latin typeface="Inter"/>
              </a:rPr>
              <a:t> </a:t>
            </a:r>
            <a:r>
              <a:rPr lang="en-GB" err="1">
                <a:solidFill>
                  <a:srgbClr val="008ABC"/>
                </a:solidFill>
                <a:latin typeface="Inter"/>
              </a:rPr>
              <a:t>wariancji</a:t>
            </a:r>
            <a:r>
              <a:rPr lang="en-GB">
                <a:solidFill>
                  <a:srgbClr val="008ABC"/>
                </a:solidFill>
                <a:latin typeface="Inter"/>
              </a:rPr>
              <a:t>
</a:t>
            </a:r>
            <a:r>
              <a:rPr lang="en-GB" err="1">
                <a:solidFill>
                  <a:srgbClr val="008ABC"/>
                </a:solidFill>
                <a:latin typeface="Inter"/>
              </a:rPr>
              <a:t>Wzajemne</a:t>
            </a:r>
            <a:r>
              <a:rPr lang="en-GB">
                <a:solidFill>
                  <a:srgbClr val="008ABC"/>
                </a:solidFill>
                <a:latin typeface="Inter"/>
              </a:rPr>
              <a:t> </a:t>
            </a:r>
            <a:r>
              <a:rPr lang="en-GB" err="1">
                <a:solidFill>
                  <a:srgbClr val="008ABC"/>
                </a:solidFill>
                <a:latin typeface="Inter"/>
              </a:rPr>
              <a:t>informacje</a:t>
            </a:r>
            <a:endParaRPr lang="en-GB" b="0" i="0">
              <a:effectLst/>
              <a:latin typeface="Inter"/>
            </a:endParaRPr>
          </a:p>
        </p:txBody>
      </p:sp>
    </p:spTree>
    <p:extLst>
      <p:ext uri="{BB962C8B-B14F-4D97-AF65-F5344CB8AC3E}">
        <p14:creationId xmlns:p14="http://schemas.microsoft.com/office/powerpoint/2010/main" val="472875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A11AC0EF-3E7C-3778-2B05-62D7ADE9AD5B}"/>
              </a:ext>
            </a:extLst>
          </p:cNvPr>
          <p:cNvSpPr txBox="1"/>
          <p:nvPr/>
        </p:nvSpPr>
        <p:spPr>
          <a:xfrm>
            <a:off x="500514" y="102978"/>
            <a:ext cx="11357811" cy="3785652"/>
          </a:xfrm>
          <a:prstGeom prst="rect">
            <a:avLst/>
          </a:prstGeom>
          <a:noFill/>
        </p:spPr>
        <p:txBody>
          <a:bodyPr wrap="square">
            <a:spAutoFit/>
          </a:bodyPr>
          <a:lstStyle/>
          <a:p>
            <a:pPr algn="l"/>
            <a:r>
              <a:rPr lang="en-GB" sz="2400" b="1" i="0">
                <a:solidFill>
                  <a:srgbClr val="00B0F0"/>
                </a:solidFill>
                <a:effectLst/>
                <a:latin typeface="Inter"/>
              </a:rPr>
              <a:t>1.1. ANOVA F-value</a:t>
            </a:r>
          </a:p>
          <a:p>
            <a:r>
              <a:rPr lang="pl-PL">
                <a:latin typeface="Inter"/>
              </a:rPr>
              <a:t>Metoda ANOVA F-</a:t>
            </a:r>
            <a:r>
              <a:rPr lang="pl-PL" err="1">
                <a:latin typeface="Inter"/>
              </a:rPr>
              <a:t>value</a:t>
            </a:r>
            <a:r>
              <a:rPr lang="pl-PL">
                <a:latin typeface="Inter"/>
              </a:rPr>
              <a:t> szacuje stopień liniowości między zmienną wejściową (tj. </a:t>
            </a:r>
            <a:r>
              <a:rPr lang="pl-PL" err="1">
                <a:latin typeface="Inter"/>
              </a:rPr>
              <a:t>predyktorem</a:t>
            </a:r>
            <a:r>
              <a:rPr lang="pl-PL">
                <a:latin typeface="Inter"/>
              </a:rPr>
              <a:t>) a zmienną wyjściową. Wysoka wartość F oznacza wysoki stopień liniowości, a niska wartość F oznacza niski stopień liniowości. Główną wadą stosowania wartości F ANOVA jest to, że przechwytuje ona tylko liniowe relacje między zmiennymi wejścia i wyjścia. Innymi słowy, żadne nieliniowe relacje nie mogą być wykrywane przez wartość F.
</a:t>
            </a:r>
            <a:endParaRPr lang="en-GB" b="0" i="0">
              <a:effectLst/>
              <a:latin typeface="Inter"/>
            </a:endParaRPr>
          </a:p>
          <a:p>
            <a:r>
              <a:rPr lang="pl-PL">
                <a:latin typeface="Inter"/>
              </a:rPr>
              <a:t>Możemy użyć </a:t>
            </a:r>
            <a:r>
              <a:rPr lang="pl-PL" err="1">
                <a:latin typeface="Inter"/>
              </a:rPr>
              <a:t>Scikit-learn</a:t>
            </a:r>
            <a:r>
              <a:rPr lang="pl-PL">
                <a:latin typeface="Inter"/>
              </a:rPr>
              <a:t> do obliczenia wartości F ANOVA. Najpierw musimy załadować bibliotekę. </a:t>
            </a:r>
            <a:r>
              <a:rPr lang="pl-PL" err="1">
                <a:latin typeface="Inter"/>
              </a:rPr>
              <a:t>Scikit-learn</a:t>
            </a:r>
            <a:r>
              <a:rPr lang="pl-PL">
                <a:latin typeface="Inter"/>
              </a:rPr>
              <a:t> ma dwie funkcje do obliczania wartości F</a:t>
            </a:r>
            <a:r>
              <a:rPr lang="en-GB" b="0" i="0">
                <a:effectLst/>
                <a:latin typeface="Inter"/>
              </a:rPr>
              <a:t>:</a:t>
            </a:r>
            <a:endParaRPr lang="pl-PL" b="0" i="0">
              <a:effectLst/>
              <a:latin typeface="Inter"/>
            </a:endParaRPr>
          </a:p>
          <a:p>
            <a:pPr algn="l"/>
            <a:endParaRPr lang="en-GB" b="0" i="0">
              <a:effectLst/>
              <a:latin typeface="Inter"/>
            </a:endParaRPr>
          </a:p>
          <a:p>
            <a:pPr>
              <a:buFont typeface="Arial" panose="020B0604020202020204" pitchFamily="34" charset="0"/>
              <a:buChar char="•"/>
            </a:pPr>
            <a:r>
              <a:rPr lang="en-GB" b="1" i="0" err="1">
                <a:effectLst/>
                <a:latin typeface="Inter"/>
              </a:rPr>
              <a:t>f_classif</a:t>
            </a:r>
            <a:r>
              <a:rPr lang="en-GB" b="0" i="0">
                <a:effectLst/>
                <a:latin typeface="Inter"/>
              </a:rPr>
              <a:t>, </a:t>
            </a:r>
            <a:r>
              <a:rPr lang="pl-PL">
                <a:latin typeface="Inter"/>
              </a:rPr>
              <a:t>które obliczają wartość F między zmiennymi wejściową i wyjściową dla zadania klasyfikacyjnego</a:t>
            </a:r>
            <a:endParaRPr lang="en-GB" b="0" i="0">
              <a:effectLst/>
              <a:latin typeface="Inter"/>
            </a:endParaRPr>
          </a:p>
          <a:p>
            <a:pPr>
              <a:buFont typeface="Arial" panose="020B0604020202020204" pitchFamily="34" charset="0"/>
              <a:buChar char="•"/>
            </a:pPr>
            <a:r>
              <a:rPr lang="en-GB" b="1" i="0" err="1">
                <a:effectLst/>
                <a:latin typeface="Inter"/>
              </a:rPr>
              <a:t>f_regression</a:t>
            </a:r>
            <a:r>
              <a:rPr lang="en-GB" b="0" i="0">
                <a:effectLst/>
                <a:latin typeface="Inter"/>
              </a:rPr>
              <a:t>, </a:t>
            </a:r>
            <a:r>
              <a:rPr lang="pl-PL">
                <a:latin typeface="Inter"/>
              </a:rPr>
              <a:t>które obliczają wartość F między zmiennymi wejściową i wyjściową dla zadania klasyfikacyjnego</a:t>
            </a:r>
            <a:endParaRPr lang="pl-PL" b="0" i="0">
              <a:effectLst/>
              <a:latin typeface="Inter"/>
            </a:endParaRPr>
          </a:p>
          <a:p>
            <a:pPr algn="l">
              <a:buFont typeface="Arial" panose="020B0604020202020204" pitchFamily="34" charset="0"/>
              <a:buChar char="•"/>
            </a:pPr>
            <a:endParaRPr lang="en-GB" b="0" i="0">
              <a:effectLst/>
              <a:latin typeface="Inter"/>
            </a:endParaRPr>
          </a:p>
          <a:p>
            <a:r>
              <a:rPr lang="pl-PL">
                <a:latin typeface="Inter"/>
              </a:rPr>
              <a:t>Użyjemy</a:t>
            </a:r>
            <a:r>
              <a:rPr lang="en-GB" b="0" i="0">
                <a:effectLst/>
                <a:latin typeface="Inter"/>
              </a:rPr>
              <a:t> </a:t>
            </a:r>
            <a:r>
              <a:rPr lang="en-GB" b="1" i="0" err="1">
                <a:effectLst/>
                <a:latin typeface="Inter"/>
              </a:rPr>
              <a:t>f_classif</a:t>
            </a:r>
            <a:r>
              <a:rPr lang="en-GB" b="0" i="0">
                <a:effectLst/>
                <a:latin typeface="Inter"/>
              </a:rPr>
              <a:t> </a:t>
            </a:r>
            <a:r>
              <a:rPr lang="pl-PL">
                <a:latin typeface="Inter"/>
              </a:rPr>
              <a:t>ponieważ zbiór danych Irysa pociąga za sobą zadanie klasyfikacji</a:t>
            </a:r>
            <a:r>
              <a:rPr lang="en-GB" b="0" i="0">
                <a:effectLst/>
                <a:latin typeface="Inter"/>
              </a:rPr>
              <a:t>.</a:t>
            </a:r>
          </a:p>
        </p:txBody>
      </p:sp>
      <p:pic>
        <p:nvPicPr>
          <p:cNvPr id="5" name="Obraz 4">
            <a:extLst>
              <a:ext uri="{FF2B5EF4-FFF2-40B4-BE49-F238E27FC236}">
                <a16:creationId xmlns:a16="http://schemas.microsoft.com/office/drawing/2014/main" id="{919E3064-E945-EE07-5AA1-49A95486405D}"/>
              </a:ext>
            </a:extLst>
          </p:cNvPr>
          <p:cNvPicPr>
            <a:picLocks noChangeAspect="1"/>
          </p:cNvPicPr>
          <p:nvPr/>
        </p:nvPicPr>
        <p:blipFill rotWithShape="1">
          <a:blip r:embed="rId2"/>
          <a:srcRect r="42354"/>
          <a:stretch/>
        </p:blipFill>
        <p:spPr>
          <a:xfrm>
            <a:off x="719137" y="4024312"/>
            <a:ext cx="4815389" cy="828675"/>
          </a:xfrm>
          <a:prstGeom prst="rect">
            <a:avLst/>
          </a:prstGeom>
        </p:spPr>
      </p:pic>
      <p:sp>
        <p:nvSpPr>
          <p:cNvPr id="7" name="pole tekstowe 6">
            <a:extLst>
              <a:ext uri="{FF2B5EF4-FFF2-40B4-BE49-F238E27FC236}">
                <a16:creationId xmlns:a16="http://schemas.microsoft.com/office/drawing/2014/main" id="{A4A84F16-6809-2575-F9A3-41FECEA199CC}"/>
              </a:ext>
            </a:extLst>
          </p:cNvPr>
          <p:cNvSpPr txBox="1"/>
          <p:nvPr/>
        </p:nvSpPr>
        <p:spPr>
          <a:xfrm>
            <a:off x="1239252" y="5200424"/>
            <a:ext cx="4295274" cy="923330"/>
          </a:xfrm>
          <a:prstGeom prst="rect">
            <a:avLst/>
          </a:prstGeom>
          <a:noFill/>
        </p:spPr>
        <p:txBody>
          <a:bodyPr wrap="square">
            <a:spAutoFit/>
          </a:bodyPr>
          <a:lstStyle/>
          <a:p>
            <a:r>
              <a:rPr lang="pl-PL">
                <a:latin typeface="Inter"/>
              </a:rPr>
              <a:t>Następnie obliczamy wartość F dla każdej zmiennej wejściowej w zestawie danych </a:t>
            </a:r>
            <a:r>
              <a:rPr lang="pl-PL" err="1">
                <a:latin typeface="Inter"/>
              </a:rPr>
              <a:t>Iris</a:t>
            </a:r>
            <a:r>
              <a:rPr lang="pl-PL">
                <a:latin typeface="Inter"/>
              </a:rPr>
              <a:t>, wywołując następujące polecenie:</a:t>
            </a:r>
            <a:endParaRPr lang="en-GB"/>
          </a:p>
        </p:txBody>
      </p:sp>
      <p:pic>
        <p:nvPicPr>
          <p:cNvPr id="9" name="Obraz 8">
            <a:extLst>
              <a:ext uri="{FF2B5EF4-FFF2-40B4-BE49-F238E27FC236}">
                <a16:creationId xmlns:a16="http://schemas.microsoft.com/office/drawing/2014/main" id="{FDA0F543-D95C-A152-D327-624395B68D40}"/>
              </a:ext>
            </a:extLst>
          </p:cNvPr>
          <p:cNvPicPr>
            <a:picLocks noChangeAspect="1"/>
          </p:cNvPicPr>
          <p:nvPr/>
        </p:nvPicPr>
        <p:blipFill>
          <a:blip r:embed="rId3"/>
          <a:stretch>
            <a:fillRect/>
          </a:stretch>
        </p:blipFill>
        <p:spPr>
          <a:xfrm>
            <a:off x="5805888" y="3888630"/>
            <a:ext cx="4314825" cy="2809875"/>
          </a:xfrm>
          <a:prstGeom prst="rect">
            <a:avLst/>
          </a:prstGeom>
        </p:spPr>
      </p:pic>
    </p:spTree>
    <p:extLst>
      <p:ext uri="{BB962C8B-B14F-4D97-AF65-F5344CB8AC3E}">
        <p14:creationId xmlns:p14="http://schemas.microsoft.com/office/powerpoint/2010/main" val="1338942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E9B0036B-3CD1-7582-F57D-F125BAA19582}"/>
              </a:ext>
            </a:extLst>
          </p:cNvPr>
          <p:cNvSpPr txBox="1"/>
          <p:nvPr/>
        </p:nvSpPr>
        <p:spPr>
          <a:xfrm>
            <a:off x="1104498" y="234032"/>
            <a:ext cx="6097604" cy="369332"/>
          </a:xfrm>
          <a:prstGeom prst="rect">
            <a:avLst/>
          </a:prstGeom>
          <a:noFill/>
        </p:spPr>
        <p:txBody>
          <a:bodyPr wrap="square">
            <a:spAutoFit/>
          </a:bodyPr>
          <a:lstStyle/>
          <a:p>
            <a:r>
              <a:rPr lang="pl-PL">
                <a:latin typeface="Inter"/>
              </a:rPr>
              <a:t>Wizualizujmy wyniki, tworząc wykres słupkowy:</a:t>
            </a:r>
            <a:endParaRPr lang="en-GB"/>
          </a:p>
        </p:txBody>
      </p:sp>
      <p:pic>
        <p:nvPicPr>
          <p:cNvPr id="5" name="Obraz 4">
            <a:extLst>
              <a:ext uri="{FF2B5EF4-FFF2-40B4-BE49-F238E27FC236}">
                <a16:creationId xmlns:a16="http://schemas.microsoft.com/office/drawing/2014/main" id="{3AB33183-AEE1-C493-0ED4-107DBC7D63A0}"/>
              </a:ext>
            </a:extLst>
          </p:cNvPr>
          <p:cNvPicPr>
            <a:picLocks noChangeAspect="1"/>
          </p:cNvPicPr>
          <p:nvPr/>
        </p:nvPicPr>
        <p:blipFill>
          <a:blip r:embed="rId2"/>
          <a:stretch>
            <a:fillRect/>
          </a:stretch>
        </p:blipFill>
        <p:spPr>
          <a:xfrm>
            <a:off x="2957512" y="700087"/>
            <a:ext cx="6276975" cy="5457825"/>
          </a:xfrm>
          <a:prstGeom prst="rect">
            <a:avLst/>
          </a:prstGeom>
        </p:spPr>
      </p:pic>
    </p:spTree>
    <p:extLst>
      <p:ext uri="{BB962C8B-B14F-4D97-AF65-F5344CB8AC3E}">
        <p14:creationId xmlns:p14="http://schemas.microsoft.com/office/powerpoint/2010/main" val="1051690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BD297083-6DA2-672D-9928-67C5D4E9D359}"/>
              </a:ext>
            </a:extLst>
          </p:cNvPr>
          <p:cNvSpPr txBox="1"/>
          <p:nvPr/>
        </p:nvSpPr>
        <p:spPr>
          <a:xfrm>
            <a:off x="269508" y="154328"/>
            <a:ext cx="11588816" cy="2677656"/>
          </a:xfrm>
          <a:prstGeom prst="rect">
            <a:avLst/>
          </a:prstGeom>
          <a:noFill/>
        </p:spPr>
        <p:txBody>
          <a:bodyPr wrap="square">
            <a:spAutoFit/>
          </a:bodyPr>
          <a:lstStyle/>
          <a:p>
            <a:pPr algn="l"/>
            <a:r>
              <a:rPr lang="en-GB" sz="2400" b="1" i="0">
                <a:solidFill>
                  <a:srgbClr val="00B0F0"/>
                </a:solidFill>
                <a:effectLst/>
                <a:latin typeface="Inter"/>
              </a:rPr>
              <a:t>1.2. Variance Threshold</a:t>
            </a:r>
          </a:p>
          <a:p>
            <a:r>
              <a:rPr lang="pl-PL">
                <a:latin typeface="Inter"/>
              </a:rPr>
              <a:t>Metoda progu wariancji usuwa zmienne, których wariancja jest niższa niż wstępnie zdefiniowana wartość odcięcia. Opiera się na założeniu, że zmienne, które same w sobie nie różnią się zbytnio, mają niską moc predykcyjną. Główną słabością progu wariancji jest to, że nie uwzględnia on relacji zmiennych wejściowych ze zmienną wyjściową.
</a:t>
            </a:r>
            <a:endParaRPr lang="en-GB" b="0" i="0">
              <a:effectLst/>
              <a:latin typeface="Inter"/>
            </a:endParaRPr>
          </a:p>
          <a:p>
            <a:r>
              <a:rPr lang="pl-PL">
                <a:latin typeface="Inter"/>
              </a:rPr>
              <a:t>Należy zauważyć, że przed wykonaniem progu wariancji wszystkie zmienne powinny być standaryzowane, aby miały tę samą skalę.
</a:t>
            </a:r>
            <a:endParaRPr lang="en-GB" b="0" i="0">
              <a:effectLst/>
              <a:latin typeface="Inter"/>
            </a:endParaRPr>
          </a:p>
          <a:p>
            <a:r>
              <a:rPr lang="pl-PL" err="1">
                <a:latin typeface="Inter"/>
              </a:rPr>
              <a:t>Scikit-learn</a:t>
            </a:r>
            <a:r>
              <a:rPr lang="pl-PL">
                <a:latin typeface="Inter"/>
              </a:rPr>
              <a:t> udostępnia funkcję </a:t>
            </a:r>
            <a:r>
              <a:rPr lang="pl-PL" b="1" err="1">
                <a:latin typeface="Inter"/>
              </a:rPr>
              <a:t>VarianceThreshold</a:t>
            </a:r>
            <a:r>
              <a:rPr lang="pl-PL">
                <a:latin typeface="Inter"/>
              </a:rPr>
              <a:t> do wykonywania metody progu wariancji</a:t>
            </a:r>
            <a:r>
              <a:rPr lang="en-GB" b="0" i="0">
                <a:effectLst/>
                <a:latin typeface="Inter"/>
              </a:rPr>
              <a:t>.</a:t>
            </a:r>
          </a:p>
        </p:txBody>
      </p:sp>
      <p:pic>
        <p:nvPicPr>
          <p:cNvPr id="5" name="Obraz 4">
            <a:extLst>
              <a:ext uri="{FF2B5EF4-FFF2-40B4-BE49-F238E27FC236}">
                <a16:creationId xmlns:a16="http://schemas.microsoft.com/office/drawing/2014/main" id="{F84529D5-7D33-2716-32B5-5A408AB9A622}"/>
              </a:ext>
            </a:extLst>
          </p:cNvPr>
          <p:cNvPicPr>
            <a:picLocks noChangeAspect="1"/>
          </p:cNvPicPr>
          <p:nvPr/>
        </p:nvPicPr>
        <p:blipFill>
          <a:blip r:embed="rId2"/>
          <a:stretch>
            <a:fillRect/>
          </a:stretch>
        </p:blipFill>
        <p:spPr>
          <a:xfrm>
            <a:off x="2495550" y="2831984"/>
            <a:ext cx="7200900" cy="809625"/>
          </a:xfrm>
          <a:prstGeom prst="rect">
            <a:avLst/>
          </a:prstGeom>
        </p:spPr>
      </p:pic>
      <p:sp>
        <p:nvSpPr>
          <p:cNvPr id="7" name="pole tekstowe 6">
            <a:extLst>
              <a:ext uri="{FF2B5EF4-FFF2-40B4-BE49-F238E27FC236}">
                <a16:creationId xmlns:a16="http://schemas.microsoft.com/office/drawing/2014/main" id="{F07D514F-5098-30D0-C10B-D62D5DBEDE53}"/>
              </a:ext>
            </a:extLst>
          </p:cNvPr>
          <p:cNvSpPr txBox="1"/>
          <p:nvPr/>
        </p:nvSpPr>
        <p:spPr>
          <a:xfrm>
            <a:off x="536608" y="3841349"/>
            <a:ext cx="8867274" cy="646331"/>
          </a:xfrm>
          <a:prstGeom prst="rect">
            <a:avLst/>
          </a:prstGeom>
          <a:noFill/>
        </p:spPr>
        <p:txBody>
          <a:bodyPr wrap="square">
            <a:spAutoFit/>
          </a:bodyPr>
          <a:lstStyle/>
          <a:p>
            <a:r>
              <a:rPr lang="pl-PL">
                <a:latin typeface="Inter"/>
              </a:rPr>
              <a:t>Następnie wykonujemy progowanie wariancji, wywołując następujące zmienne:
</a:t>
            </a:r>
            <a:endParaRPr lang="en-GB"/>
          </a:p>
        </p:txBody>
      </p:sp>
      <p:pic>
        <p:nvPicPr>
          <p:cNvPr id="9" name="Obraz 8">
            <a:extLst>
              <a:ext uri="{FF2B5EF4-FFF2-40B4-BE49-F238E27FC236}">
                <a16:creationId xmlns:a16="http://schemas.microsoft.com/office/drawing/2014/main" id="{74E73003-60AA-7450-8E5F-E58CBC963A8A}"/>
              </a:ext>
            </a:extLst>
          </p:cNvPr>
          <p:cNvPicPr>
            <a:picLocks noChangeAspect="1"/>
          </p:cNvPicPr>
          <p:nvPr/>
        </p:nvPicPr>
        <p:blipFill>
          <a:blip r:embed="rId3"/>
          <a:stretch>
            <a:fillRect/>
          </a:stretch>
        </p:blipFill>
        <p:spPr>
          <a:xfrm>
            <a:off x="536608" y="4164514"/>
            <a:ext cx="7096125" cy="2352675"/>
          </a:xfrm>
          <a:prstGeom prst="rect">
            <a:avLst/>
          </a:prstGeom>
        </p:spPr>
      </p:pic>
      <p:pic>
        <p:nvPicPr>
          <p:cNvPr id="11" name="Obraz 10">
            <a:extLst>
              <a:ext uri="{FF2B5EF4-FFF2-40B4-BE49-F238E27FC236}">
                <a16:creationId xmlns:a16="http://schemas.microsoft.com/office/drawing/2014/main" id="{806D4410-4B2D-85A4-C0E1-D3F1D418C376}"/>
              </a:ext>
            </a:extLst>
          </p:cNvPr>
          <p:cNvPicPr>
            <a:picLocks noChangeAspect="1"/>
          </p:cNvPicPr>
          <p:nvPr/>
        </p:nvPicPr>
        <p:blipFill>
          <a:blip r:embed="rId4"/>
          <a:stretch>
            <a:fillRect/>
          </a:stretch>
        </p:blipFill>
        <p:spPr>
          <a:xfrm>
            <a:off x="7719361" y="5497045"/>
            <a:ext cx="3743325" cy="1190625"/>
          </a:xfrm>
          <a:prstGeom prst="rect">
            <a:avLst/>
          </a:prstGeom>
        </p:spPr>
      </p:pic>
    </p:spTree>
    <p:extLst>
      <p:ext uri="{BB962C8B-B14F-4D97-AF65-F5344CB8AC3E}">
        <p14:creationId xmlns:p14="http://schemas.microsoft.com/office/powerpoint/2010/main" val="2831749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8326E451-1B7E-ECFD-D445-29A7BBABCC5D}"/>
              </a:ext>
            </a:extLst>
          </p:cNvPr>
          <p:cNvSpPr txBox="1"/>
          <p:nvPr/>
        </p:nvSpPr>
        <p:spPr>
          <a:xfrm>
            <a:off x="1374007" y="234032"/>
            <a:ext cx="6097604" cy="646331"/>
          </a:xfrm>
          <a:prstGeom prst="rect">
            <a:avLst/>
          </a:prstGeom>
          <a:noFill/>
        </p:spPr>
        <p:txBody>
          <a:bodyPr wrap="square">
            <a:spAutoFit/>
          </a:bodyPr>
          <a:lstStyle/>
          <a:p>
            <a:r>
              <a:rPr lang="pl-PL">
                <a:latin typeface="Inter"/>
              </a:rPr>
              <a:t>Wizualizujmy wyniki, tworząc wykres słupkowy:
</a:t>
            </a:r>
            <a:endParaRPr lang="en-GB"/>
          </a:p>
        </p:txBody>
      </p:sp>
      <p:pic>
        <p:nvPicPr>
          <p:cNvPr id="5" name="Obraz 4">
            <a:extLst>
              <a:ext uri="{FF2B5EF4-FFF2-40B4-BE49-F238E27FC236}">
                <a16:creationId xmlns:a16="http://schemas.microsoft.com/office/drawing/2014/main" id="{AC0A3513-2014-36C8-8CDA-5FADBA9B1D3D}"/>
              </a:ext>
            </a:extLst>
          </p:cNvPr>
          <p:cNvPicPr>
            <a:picLocks noChangeAspect="1"/>
          </p:cNvPicPr>
          <p:nvPr/>
        </p:nvPicPr>
        <p:blipFill>
          <a:blip r:embed="rId2"/>
          <a:stretch>
            <a:fillRect/>
          </a:stretch>
        </p:blipFill>
        <p:spPr>
          <a:xfrm>
            <a:off x="2752725" y="557212"/>
            <a:ext cx="6686550" cy="5743575"/>
          </a:xfrm>
          <a:prstGeom prst="rect">
            <a:avLst/>
          </a:prstGeom>
        </p:spPr>
      </p:pic>
    </p:spTree>
    <p:extLst>
      <p:ext uri="{BB962C8B-B14F-4D97-AF65-F5344CB8AC3E}">
        <p14:creationId xmlns:p14="http://schemas.microsoft.com/office/powerpoint/2010/main" val="2475367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ED80EC3A-2812-C2FC-8606-CF6D5D941476}"/>
              </a:ext>
            </a:extLst>
          </p:cNvPr>
          <p:cNvSpPr txBox="1"/>
          <p:nvPr/>
        </p:nvSpPr>
        <p:spPr>
          <a:xfrm>
            <a:off x="469231" y="238300"/>
            <a:ext cx="11350591" cy="1200329"/>
          </a:xfrm>
          <a:prstGeom prst="rect">
            <a:avLst/>
          </a:prstGeom>
          <a:noFill/>
        </p:spPr>
        <p:txBody>
          <a:bodyPr wrap="square">
            <a:spAutoFit/>
          </a:bodyPr>
          <a:lstStyle/>
          <a:p>
            <a:r>
              <a:rPr lang="pl-PL">
                <a:latin typeface="Inter"/>
              </a:rPr>
              <a:t>Domyślnie </a:t>
            </a:r>
            <a:r>
              <a:rPr lang="pl-PL" b="1" err="1">
                <a:latin typeface="Inter"/>
              </a:rPr>
              <a:t>VarianceThreshold</a:t>
            </a:r>
            <a:r>
              <a:rPr lang="pl-PL">
                <a:latin typeface="Inter"/>
              </a:rPr>
              <a:t> usuwa tylko zmienne wariancji = 0. Zmienna o zerowej wariancji oznacza, że zmienna ma tę samą wartość we wszystkich wystąpieniach. Załóżmy, że chcemy wyeliminować zmienne, które mają wynik wariancji poniżej 0,2, czyli określamy </a:t>
            </a:r>
            <a:r>
              <a:rPr lang="pl-PL" u="sng">
                <a:latin typeface="Inter"/>
              </a:rPr>
              <a:t>parametr progowy</a:t>
            </a:r>
            <a:r>
              <a:rPr lang="pl-PL">
                <a:latin typeface="Inter"/>
              </a:rPr>
              <a:t>.
</a:t>
            </a:r>
            <a:endParaRPr lang="en-GB"/>
          </a:p>
        </p:txBody>
      </p:sp>
      <p:pic>
        <p:nvPicPr>
          <p:cNvPr id="5" name="Obraz 4">
            <a:extLst>
              <a:ext uri="{FF2B5EF4-FFF2-40B4-BE49-F238E27FC236}">
                <a16:creationId xmlns:a16="http://schemas.microsoft.com/office/drawing/2014/main" id="{4D160A17-B99C-567D-42C7-60A4EE2B05BA}"/>
              </a:ext>
            </a:extLst>
          </p:cNvPr>
          <p:cNvPicPr>
            <a:picLocks noChangeAspect="1"/>
          </p:cNvPicPr>
          <p:nvPr/>
        </p:nvPicPr>
        <p:blipFill>
          <a:blip r:embed="rId2"/>
          <a:stretch>
            <a:fillRect/>
          </a:stretch>
        </p:blipFill>
        <p:spPr>
          <a:xfrm>
            <a:off x="2022658" y="1346535"/>
            <a:ext cx="7877175" cy="3009900"/>
          </a:xfrm>
          <a:prstGeom prst="rect">
            <a:avLst/>
          </a:prstGeom>
        </p:spPr>
      </p:pic>
      <p:sp>
        <p:nvSpPr>
          <p:cNvPr id="7" name="pole tekstowe 6">
            <a:extLst>
              <a:ext uri="{FF2B5EF4-FFF2-40B4-BE49-F238E27FC236}">
                <a16:creationId xmlns:a16="http://schemas.microsoft.com/office/drawing/2014/main" id="{5F9206E8-742E-3D32-2090-2405BA36A414}"/>
              </a:ext>
            </a:extLst>
          </p:cNvPr>
          <p:cNvSpPr txBox="1"/>
          <p:nvPr/>
        </p:nvSpPr>
        <p:spPr>
          <a:xfrm>
            <a:off x="1460633" y="4588135"/>
            <a:ext cx="9338912" cy="923330"/>
          </a:xfrm>
          <a:prstGeom prst="rect">
            <a:avLst/>
          </a:prstGeom>
          <a:noFill/>
        </p:spPr>
        <p:txBody>
          <a:bodyPr wrap="square">
            <a:spAutoFit/>
          </a:bodyPr>
          <a:lstStyle/>
          <a:p>
            <a:r>
              <a:rPr lang="pl-PL">
                <a:latin typeface="Inter"/>
              </a:rPr>
              <a:t>Jak widać, </a:t>
            </a:r>
            <a:r>
              <a:rPr lang="pl-PL" b="1" err="1">
                <a:latin typeface="Inter"/>
              </a:rPr>
              <a:t>VarianceThreshold</a:t>
            </a:r>
            <a:r>
              <a:rPr lang="pl-PL">
                <a:latin typeface="Inter"/>
              </a:rPr>
              <a:t> automatycznie eliminuje funkcje, które mają wariancję poniżej 0,2. W tym przypadku usuwa szerokość płatka, która ma wariancję 0,188.
</a:t>
            </a:r>
            <a:endParaRPr lang="en-GB"/>
          </a:p>
        </p:txBody>
      </p:sp>
    </p:spTree>
    <p:extLst>
      <p:ext uri="{BB962C8B-B14F-4D97-AF65-F5344CB8AC3E}">
        <p14:creationId xmlns:p14="http://schemas.microsoft.com/office/powerpoint/2010/main" val="1063737070"/>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16CE3FFA2359B5418713BE7811A85643" ma:contentTypeVersion="4" ma:contentTypeDescription="Utwórz nowy dokument." ma:contentTypeScope="" ma:versionID="2871c884fbbfe447717f560dda26ad04">
  <xsd:schema xmlns:xsd="http://www.w3.org/2001/XMLSchema" xmlns:xs="http://www.w3.org/2001/XMLSchema" xmlns:p="http://schemas.microsoft.com/office/2006/metadata/properties" xmlns:ns2="0921c7d5-0a13-416d-a9db-61f5316f22b3" targetNamespace="http://schemas.microsoft.com/office/2006/metadata/properties" ma:root="true" ma:fieldsID="050517e50e97b9cbe34d7ff1ba5675cb" ns2:_="">
    <xsd:import namespace="0921c7d5-0a13-416d-a9db-61f5316f22b3"/>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21c7d5-0a13-416d-a9db-61f5316f22b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zawartości"/>
        <xsd:element ref="dc:title" minOccurs="0" maxOccurs="1" ma:index="4" ma:displayName="Tytu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D2F7470-16B1-494B-A1A5-75F3A124BFB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6630B35A-62E1-4CB1-BB49-981C665A2265}">
  <ds:schemaRefs>
    <ds:schemaRef ds:uri="http://schemas.microsoft.com/sharepoint/v3/contenttype/forms"/>
  </ds:schemaRefs>
</ds:datastoreItem>
</file>

<file path=customXml/itemProps3.xml><?xml version="1.0" encoding="utf-8"?>
<ds:datastoreItem xmlns:ds="http://schemas.openxmlformats.org/officeDocument/2006/customXml" ds:itemID="{F2996B35-3FD0-4844-A102-FF0BB9A72E9A}">
  <ds:schemaRefs>
    <ds:schemaRef ds:uri="0921c7d5-0a13-416d-a9db-61f5316f22b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36</Slides>
  <Notes>0</Notes>
  <HiddenSlides>0</HiddenSlide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Motyw pakietu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Marek Kruk</dc:creator>
  <cp:revision>1</cp:revision>
  <dcterms:created xsi:type="dcterms:W3CDTF">2023-02-02T17:43:13Z</dcterms:created>
  <dcterms:modified xsi:type="dcterms:W3CDTF">2024-03-13T14:19:53Z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0x01010016CE3FFA2359B5418713BE7811A85643</vt:lpwstr>
  </property>
</Properties>
</file>