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9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43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7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9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8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0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450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56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8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4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2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07003" y="0"/>
            <a:ext cx="8977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Wizualizacja przez MATPLOTLIB (Python 3 Library)
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707003" y="1709084"/>
            <a:ext cx="7328079" cy="37240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W poniższych przykładach wizualizacji w Galerii </a:t>
            </a:r>
            <a:r>
              <a:rPr lang="pl-PL" b="1" dirty="0" err="1"/>
              <a:t>Matplotlib</a:t>
            </a:r>
            <a:r>
              <a:rPr lang="pl-PL" b="1" dirty="0"/>
              <a:t> (następna strona) – przejrzyj wszystkie i wybierz 8 z różnych kategorii (przynajmniej z 4). Skopiuj ich skrypt do konsoli </a:t>
            </a:r>
            <a:r>
              <a:rPr lang="pl-PL" b="1" dirty="0" err="1"/>
              <a:t>Jupyter</a:t>
            </a:r>
            <a:r>
              <a:rPr lang="pl-PL" b="1" dirty="0"/>
              <a:t> i zmień w kodzie:
</a:t>
            </a: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Wartości danych</a:t>
            </a:r>
          </a:p>
          <a:p>
            <a:pPr marL="342900" indent="-342900">
              <a:buAutoNum type="arabicPeriod"/>
            </a:pPr>
            <a:r>
              <a:rPr lang="pl-PL" dirty="0"/>
              <a:t>Cechy graficzne (2-3), jak:</a:t>
            </a:r>
          </a:p>
          <a:p>
            <a:pPr marL="800100" lvl="1" indent="-342900">
              <a:buAutoNum type="arabicPeriod"/>
            </a:pPr>
            <a:r>
              <a:rPr lang="pl-PL" dirty="0"/>
              <a:t>wielkość całej figury, </a:t>
            </a:r>
          </a:p>
          <a:p>
            <a:pPr marL="800100" lvl="1" indent="-342900">
              <a:buAutoNum type="arabicPeriod"/>
            </a:pPr>
            <a:r>
              <a:rPr lang="pl-PL" dirty="0"/>
              <a:t>rozmiary i kształty elementów wewnątrz figury, </a:t>
            </a:r>
          </a:p>
          <a:p>
            <a:pPr marL="800100" lvl="1" indent="-342900">
              <a:buAutoNum type="arabicPeriod"/>
            </a:pPr>
            <a:r>
              <a:rPr lang="pl-PL" sz="2000" dirty="0"/>
              <a:t>kolory elementów</a:t>
            </a:r>
            <a:r>
              <a:rPr lang="pl-PL" dirty="0"/>
              <a:t>, </a:t>
            </a:r>
          </a:p>
          <a:p>
            <a:pPr marL="800100" lvl="1" indent="-342900">
              <a:buAutoNum type="arabicPeriod"/>
            </a:pPr>
            <a:r>
              <a:rPr lang="pl-PL" dirty="0"/>
              <a:t>etykiety na osi, </a:t>
            </a:r>
          </a:p>
          <a:p>
            <a:pPr marL="800100" lvl="1" indent="-342900">
              <a:buAutoNum type="arabicPeriod"/>
            </a:pPr>
            <a:r>
              <a:rPr lang="pl-PL" dirty="0"/>
              <a:t>czcionki i kolory opisów osi, tytułów, napisów, adnotacji</a:t>
            </a:r>
          </a:p>
          <a:p>
            <a:pPr marL="800100" lvl="1" indent="-342900">
              <a:buAutoNum type="arabicPeriod"/>
            </a:pPr>
            <a:endParaRPr lang="pl-PL" dirty="0"/>
          </a:p>
          <a:p>
            <a:r>
              <a:rPr lang="pl-PL" dirty="0"/>
              <a:t>3. Zmiany zostaną uwzględnione w skrypcie i pokażą nową wizualizację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602329" y="5824072"/>
            <a:ext cx="754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Nowe wartości danych powinny być realistyczne i logiczne.
</a:t>
            </a:r>
          </a:p>
          <a:p>
            <a:r>
              <a:rPr lang="pl-PL" dirty="0"/>
              <a:t>Nowa wizualizacja powinna być informacyjna, komunikatywna i estetyczna  
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350399" y="615553"/>
            <a:ext cx="693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Włącz:   </a:t>
            </a:r>
            <a:r>
              <a:rPr lang="pl-PL" dirty="0" err="1"/>
              <a:t>Anacoda</a:t>
            </a:r>
            <a:r>
              <a:rPr lang="pl-PL" dirty="0"/>
              <a:t> </a:t>
            </a:r>
            <a:r>
              <a:rPr lang="pl-PL" dirty="0" err="1"/>
              <a:t>Navigator</a:t>
            </a:r>
            <a:r>
              <a:rPr lang="pl-PL" dirty="0"/>
              <a:t> -&gt; </a:t>
            </a:r>
            <a:r>
              <a:rPr lang="pl-PL" dirty="0" err="1"/>
              <a:t>Jupyter</a:t>
            </a:r>
            <a:r>
              <a:rPr lang="pl-PL" dirty="0"/>
              <a:t> Notebook -&gt; </a:t>
            </a:r>
            <a:r>
              <a:rPr lang="pl-PL" dirty="0" err="1"/>
              <a:t>new</a:t>
            </a:r>
            <a:r>
              <a:rPr lang="pl-PL" dirty="0"/>
              <a:t> -&gt; </a:t>
            </a:r>
            <a:r>
              <a:rPr lang="pl-PL" dirty="0" err="1"/>
              <a:t>Python</a:t>
            </a:r>
            <a:r>
              <a:rPr lang="pl-PL" dirty="0"/>
              <a:t> 3</a:t>
            </a:r>
          </a:p>
          <a:p>
            <a:endParaRPr lang="pl-PL" dirty="0"/>
          </a:p>
          <a:p>
            <a:r>
              <a:rPr lang="pl-PL" dirty="0"/>
              <a:t>Otwórz:  </a:t>
            </a:r>
            <a:r>
              <a:rPr lang="pl-PL" dirty="0">
                <a:solidFill>
                  <a:srgbClr val="0070C0"/>
                </a:solidFill>
              </a:rPr>
              <a:t>https://matplotlib.org/3.1.3/gallery/index.html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87A21D0-9315-352D-05E4-05FF2AC11F80}"/>
              </a:ext>
            </a:extLst>
          </p:cNvPr>
          <p:cNvSpPr txBox="1"/>
          <p:nvPr/>
        </p:nvSpPr>
        <p:spPr>
          <a:xfrm>
            <a:off x="9478978" y="4870764"/>
            <a:ext cx="195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Prace w 8 plikach prześlij do </a:t>
            </a:r>
            <a:r>
              <a:rPr lang="pl-PL" dirty="0" err="1">
                <a:solidFill>
                  <a:srgbClr val="FF0000"/>
                </a:solidFill>
              </a:rPr>
              <a:t>Teams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106749" y="300837"/>
            <a:ext cx="3687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solidFill>
                  <a:srgbClr val="00B050"/>
                </a:solidFill>
              </a:rPr>
              <a:t>Lines, </a:t>
            </a:r>
            <a:r>
              <a:rPr lang="pl-PL" sz="2800" b="1" dirty="0" err="1">
                <a:solidFill>
                  <a:srgbClr val="00B050"/>
                </a:solidFill>
              </a:rPr>
              <a:t>bars</a:t>
            </a:r>
            <a:r>
              <a:rPr lang="pl-PL" sz="2800" b="1" dirty="0">
                <a:solidFill>
                  <a:srgbClr val="00B050"/>
                </a:solidFill>
              </a:rPr>
              <a:t> and </a:t>
            </a:r>
            <a:r>
              <a:rPr lang="pl-PL" sz="2800" b="1" dirty="0" err="1">
                <a:solidFill>
                  <a:srgbClr val="00B050"/>
                </a:solidFill>
              </a:rPr>
              <a:t>markers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201783" y="957943"/>
            <a:ext cx="3692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Stacked</a:t>
            </a:r>
            <a:r>
              <a:rPr lang="pl-PL" b="1" dirty="0"/>
              <a:t> Bar </a:t>
            </a:r>
            <a:r>
              <a:rPr lang="pl-PL" b="1" dirty="0" err="1"/>
              <a:t>Graph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Grouped bar chart with labels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Horizontal</a:t>
            </a:r>
            <a:r>
              <a:rPr lang="pl-PL" b="1" dirty="0"/>
              <a:t>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Plotting</a:t>
            </a:r>
            <a:r>
              <a:rPr lang="pl-PL" b="1" dirty="0"/>
              <a:t> </a:t>
            </a:r>
            <a:r>
              <a:rPr lang="pl-PL" b="1" dirty="0" err="1"/>
              <a:t>categorical</a:t>
            </a:r>
            <a:r>
              <a:rPr lang="pl-PL" b="1" dirty="0"/>
              <a:t> </a:t>
            </a:r>
            <a:r>
              <a:rPr lang="pl-PL" b="1" dirty="0" err="1"/>
              <a:t>variables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Bar chart with </a:t>
            </a:r>
            <a:r>
              <a:rPr lang="pl-PL" b="1" dirty="0" err="1"/>
              <a:t>gradients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Discrete distribution as horizontal bar chart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Join styles and cap styles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Customizing</a:t>
            </a:r>
            <a:r>
              <a:rPr lang="pl-PL" b="1" dirty="0"/>
              <a:t> </a:t>
            </a:r>
            <a:r>
              <a:rPr lang="pl-PL" b="1" dirty="0" err="1"/>
              <a:t>dashed</a:t>
            </a:r>
            <a:r>
              <a:rPr lang="pl-PL" b="1" dirty="0"/>
              <a:t> </a:t>
            </a:r>
            <a:r>
              <a:rPr lang="pl-PL" b="1" dirty="0" err="1"/>
              <a:t>line</a:t>
            </a:r>
            <a:r>
              <a:rPr lang="pl-PL" b="1" dirty="0"/>
              <a:t> </a:t>
            </a:r>
            <a:r>
              <a:rPr lang="pl-PL" b="1" dirty="0" err="1"/>
              <a:t>styles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Linestyles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Scatter</a:t>
            </a:r>
            <a:r>
              <a:rPr lang="pl-PL" b="1" dirty="0"/>
              <a:t> plot with </a:t>
            </a:r>
            <a:r>
              <a:rPr lang="pl-PL" b="1" dirty="0" err="1"/>
              <a:t>histograms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Simple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Stackplot</a:t>
            </a:r>
            <a:r>
              <a:rPr lang="pl-PL" b="1" dirty="0"/>
              <a:t>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endParaRPr lang="pl-PL" b="1" dirty="0"/>
          </a:p>
        </p:txBody>
      </p:sp>
      <p:sp>
        <p:nvSpPr>
          <p:cNvPr id="4" name="Prostokąt 3"/>
          <p:cNvSpPr/>
          <p:nvPr/>
        </p:nvSpPr>
        <p:spPr>
          <a:xfrm>
            <a:off x="5258382" y="300837"/>
            <a:ext cx="4250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Images</a:t>
            </a:r>
            <a:r>
              <a:rPr lang="pl-PL" sz="2800" b="1" dirty="0">
                <a:solidFill>
                  <a:srgbClr val="00B050"/>
                </a:solidFill>
              </a:rPr>
              <a:t>, </a:t>
            </a:r>
            <a:r>
              <a:rPr lang="pl-PL" sz="2800" b="1" dirty="0" err="1">
                <a:solidFill>
                  <a:srgbClr val="00B050"/>
                </a:solidFill>
              </a:rPr>
              <a:t>contours</a:t>
            </a:r>
            <a:r>
              <a:rPr lang="pl-PL" sz="2800" b="1" dirty="0">
                <a:solidFill>
                  <a:srgbClr val="00B050"/>
                </a:solidFill>
              </a:rPr>
              <a:t> and </a:t>
            </a:r>
            <a:r>
              <a:rPr lang="pl-PL" sz="2800" b="1" dirty="0" err="1">
                <a:solidFill>
                  <a:srgbClr val="00B050"/>
                </a:solidFill>
              </a:rPr>
              <a:t>fields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538651" y="957943"/>
            <a:ext cx="646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Creating</a:t>
            </a:r>
            <a:r>
              <a:rPr lang="pl-PL" b="1" dirty="0"/>
              <a:t> </a:t>
            </a:r>
            <a:r>
              <a:rPr lang="pl-PL" b="1" dirty="0" err="1"/>
              <a:t>annotated</a:t>
            </a:r>
            <a:r>
              <a:rPr lang="pl-PL" b="1" dirty="0"/>
              <a:t> </a:t>
            </a:r>
            <a:r>
              <a:rPr lang="pl-PL" b="1" dirty="0" err="1"/>
              <a:t>heatmaps</a:t>
            </a:r>
            <a:r>
              <a:rPr lang="pl-PL" b="1" dirty="0"/>
              <a:t> (</a:t>
            </a:r>
            <a:r>
              <a:rPr lang="pl-PL" sz="1600" b="1" dirty="0"/>
              <a:t>A </a:t>
            </a:r>
            <a:r>
              <a:rPr lang="pl-PL" sz="1600" b="1" dirty="0" err="1"/>
              <a:t>simple</a:t>
            </a:r>
            <a:r>
              <a:rPr lang="pl-PL" sz="1600" b="1" dirty="0"/>
              <a:t> </a:t>
            </a:r>
            <a:r>
              <a:rPr lang="pl-PL" sz="1600" b="1" dirty="0" err="1"/>
              <a:t>categorical</a:t>
            </a:r>
            <a:r>
              <a:rPr lang="pl-PL" sz="1600" b="1" dirty="0"/>
              <a:t> </a:t>
            </a:r>
            <a:r>
              <a:rPr lang="pl-PL" sz="1600" b="1" dirty="0" err="1"/>
              <a:t>heatmap</a:t>
            </a:r>
            <a:r>
              <a:rPr lang="pl-PL" b="1" dirty="0"/>
              <a:t>)</a:t>
            </a:r>
          </a:p>
          <a:p>
            <a:endParaRPr lang="pl-PL" b="1" dirty="0"/>
          </a:p>
        </p:txBody>
      </p:sp>
      <p:sp>
        <p:nvSpPr>
          <p:cNvPr id="7" name="Prostokąt 6"/>
          <p:cNvSpPr/>
          <p:nvPr/>
        </p:nvSpPr>
        <p:spPr>
          <a:xfrm>
            <a:off x="5258382" y="1620801"/>
            <a:ext cx="4047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Subplots</a:t>
            </a:r>
            <a:r>
              <a:rPr lang="pl-PL" sz="2800" b="1" dirty="0">
                <a:solidFill>
                  <a:srgbClr val="00B050"/>
                </a:solidFill>
              </a:rPr>
              <a:t>, </a:t>
            </a:r>
            <a:r>
              <a:rPr lang="pl-PL" sz="2800" b="1" dirty="0" err="1">
                <a:solidFill>
                  <a:srgbClr val="00B050"/>
                </a:solidFill>
              </a:rPr>
              <a:t>axes</a:t>
            </a:r>
            <a:r>
              <a:rPr lang="pl-PL" sz="2800" b="1" dirty="0">
                <a:solidFill>
                  <a:srgbClr val="00B050"/>
                </a:solidFill>
              </a:rPr>
              <a:t> and </a:t>
            </a:r>
            <a:r>
              <a:rPr lang="pl-PL" sz="2800" b="1" dirty="0" err="1">
                <a:solidFill>
                  <a:srgbClr val="00B050"/>
                </a:solidFill>
              </a:rPr>
              <a:t>figures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548249" y="2244282"/>
            <a:ext cx="449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Aligning</a:t>
            </a:r>
            <a:r>
              <a:rPr lang="pl-PL" b="1" dirty="0"/>
              <a:t> </a:t>
            </a:r>
            <a:r>
              <a:rPr lang="pl-PL" b="1" dirty="0" err="1"/>
              <a:t>Labels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Broken</a:t>
            </a:r>
            <a:r>
              <a:rPr lang="pl-PL" b="1" dirty="0"/>
              <a:t> </a:t>
            </a:r>
            <a:r>
              <a:rPr lang="pl-PL" b="1" dirty="0" err="1"/>
              <a:t>Axis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Plots with </a:t>
            </a:r>
            <a:r>
              <a:rPr lang="pl-PL" b="1" dirty="0" err="1"/>
              <a:t>different</a:t>
            </a:r>
            <a:r>
              <a:rPr lang="pl-PL" b="1" dirty="0"/>
              <a:t> </a:t>
            </a:r>
            <a:r>
              <a:rPr lang="pl-PL" b="1" dirty="0" err="1"/>
              <a:t>scales</a:t>
            </a:r>
            <a:endParaRPr lang="pl-PL" b="1" dirty="0"/>
          </a:p>
          <a:p>
            <a:endParaRPr lang="pl-PL" b="1" dirty="0"/>
          </a:p>
        </p:txBody>
      </p:sp>
      <p:sp>
        <p:nvSpPr>
          <p:cNvPr id="9" name="Prostokąt 8"/>
          <p:cNvSpPr/>
          <p:nvPr/>
        </p:nvSpPr>
        <p:spPr>
          <a:xfrm>
            <a:off x="5258382" y="3384920"/>
            <a:ext cx="150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Statistics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548249" y="4039179"/>
            <a:ext cx="385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Box plots with custom fill colors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 of the histogram (</a:t>
            </a:r>
            <a:r>
              <a:rPr lang="en-US" b="1" dirty="0" err="1"/>
              <a:t>hist</a:t>
            </a:r>
            <a:r>
              <a:rPr lang="en-US" b="1" dirty="0"/>
              <a:t>) function with a few features</a:t>
            </a:r>
          </a:p>
          <a:p>
            <a:endParaRPr lang="en-US" b="1" dirty="0"/>
          </a:p>
        </p:txBody>
      </p:sp>
      <p:sp>
        <p:nvSpPr>
          <p:cNvPr id="11" name="Prostokąt 10"/>
          <p:cNvSpPr/>
          <p:nvPr/>
        </p:nvSpPr>
        <p:spPr>
          <a:xfrm>
            <a:off x="5564109" y="5649410"/>
            <a:ext cx="22016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Simple </a:t>
            </a:r>
            <a:r>
              <a:rPr lang="pl-PL" b="1" dirty="0" err="1"/>
              <a:t>axes</a:t>
            </a:r>
            <a:r>
              <a:rPr lang="pl-PL" b="1" dirty="0"/>
              <a:t> </a:t>
            </a:r>
            <a:r>
              <a:rPr lang="pl-PL" b="1" dirty="0" err="1"/>
              <a:t>labels</a:t>
            </a:r>
            <a:endParaRPr lang="pl-PL" b="1" dirty="0"/>
          </a:p>
          <a:p>
            <a:endParaRPr lang="pl-PL" b="1" dirty="0"/>
          </a:p>
          <a:p>
            <a:endParaRPr lang="pl-PL" b="1" dirty="0"/>
          </a:p>
        </p:txBody>
      </p:sp>
      <p:sp>
        <p:nvSpPr>
          <p:cNvPr id="12" name="Prostokąt 11"/>
          <p:cNvSpPr/>
          <p:nvPr/>
        </p:nvSpPr>
        <p:spPr>
          <a:xfrm>
            <a:off x="5364131" y="5149039"/>
            <a:ext cx="1145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Pyplot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15534" y="564941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Color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377945" y="5926409"/>
            <a:ext cx="263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Shapes</a:t>
            </a:r>
            <a:r>
              <a:rPr lang="pl-PL" b="1" dirty="0"/>
              <a:t> and </a:t>
            </a:r>
            <a:r>
              <a:rPr lang="pl-PL" b="1" dirty="0" err="1"/>
              <a:t>collections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822435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4" ma:contentTypeDescription="Utwórz nowy dokument." ma:contentTypeScope="" ma:versionID="2871c884fbbfe447717f560dda26ad04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050517e50e97b9cbe34d7ff1ba5675c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C14FAD-D5B6-4788-B778-175AF6F527C7}"/>
</file>

<file path=customXml/itemProps2.xml><?xml version="1.0" encoding="utf-8"?>
<ds:datastoreItem xmlns:ds="http://schemas.openxmlformats.org/officeDocument/2006/customXml" ds:itemID="{8A7A3F6C-DC44-47E4-B6D0-B308293C9EBA}"/>
</file>

<file path=customXml/itemProps3.xml><?xml version="1.0" encoding="utf-8"?>
<ds:datastoreItem xmlns:ds="http://schemas.openxmlformats.org/officeDocument/2006/customXml" ds:itemID="{FBC3ACF7-C932-4355-AC59-1734B15F2B57}"/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250</Words>
  <Application>Microsoft Office PowerPoint</Application>
  <PresentationFormat>Panoramiczny</PresentationFormat>
  <Paragraphs>43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mkruk</dc:creator>
  <cp:lastModifiedBy>Marek Kruk</cp:lastModifiedBy>
  <cp:revision>21</cp:revision>
  <dcterms:created xsi:type="dcterms:W3CDTF">2020-02-18T13:34:45Z</dcterms:created>
  <dcterms:modified xsi:type="dcterms:W3CDTF">2023-03-30T07:26:40Z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