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6D8498-600A-40E9-8CE3-5C58E39C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04CF3C-0676-46EB-828B-95AE667E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96176A-356A-4088-93A5-EE0D865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0A3B89-34B7-4E59-9B9D-985BD3D3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9DB724-CA24-4937-B014-88B39B6E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BF0E41-7A7A-4A2D-870B-BB3FB409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33C35B-12E0-4456-8224-70EB27FB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485BBB-4CC2-4A01-8547-153AC453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D15E0D-1EAE-4CAD-B2AB-24A9BB6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56A71-FC8E-46F0-8BA1-5840CE82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DC7422-4CDC-4AF0-B2CB-CAED635C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7543F4-D8EB-4BD5-9B44-405E8F13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92ECE4-458F-4821-B33A-A8AB6421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58C3F8-60E3-410C-9D8C-14816E43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610086-F113-454A-AD3E-61BD78CA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359BF-4AA0-49BA-BA52-AE4434B9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54D079-D4B1-4B7C-9102-9B4EDF93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BBC6ED-FEB0-425A-BA38-9DB2F41D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299ED4-1AAC-4CCA-9CC3-641FA563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E39628-0591-4556-A87E-CF55A5F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7FF360-860B-4242-9523-0ABD5C12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14436A-CC7E-4806-895E-9B28CA4D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D6D14C-0C43-4D6F-883F-1208A7D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EF7676-3930-47CE-A88D-9DF0D671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5EB4B-27E6-44FB-AECF-6C5238DA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9A85D-88DB-4C8B-9071-93A888DB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B295CD-F513-4D67-86D8-8671C91DC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F8B32E-3DA7-400F-B3F7-5C1A23A3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405EED-BFF4-4777-8191-6B062CF8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9179D2-4B6C-4B8A-A711-803D8BF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7BEFD0-8934-4B22-B453-B0BBED7D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57A6A-E4E7-4C46-BD5D-4B448E0C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9EA794-942A-4631-BDD1-75D1DED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5A8B3C-7469-4116-9C55-7B7827A7F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13B182-171F-4057-9F46-E1B97FCB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00A726-40BA-46A0-8343-CA0EDB1C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1B49D9-138A-422D-BB29-23DFD29B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C5982C-13F7-4D8A-BA6E-DD7C9D2A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F75D55-323F-4F21-8FCD-60C42E02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D9FD35-6D09-4A87-B52E-D57F465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A8A4AEA-DB7E-4312-B20D-3C2E7E9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734CDE-8444-4222-B091-2B38DF9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8A0AA8E-F8EA-40A4-A52A-26AC1D86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7719F4-ACFE-4981-8D29-9D717DC9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A820806-2917-44E5-8FC0-FEF43B33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57A45E3-A57A-41E2-9292-4D1E4FA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58184-9BEF-43BD-A585-B9EB1FC8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DB5BF3-5F44-43D9-B32B-E9F6EBB9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B8D32E-E0AF-4992-99D0-ACD1FC7A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333FC6-5E2D-460F-8DAC-F78BB61E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C89515-FF9D-4E8D-9761-9E6F414C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6C8011-1B24-42DA-9D3E-9CA6E5F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E558F-76BF-4709-A60B-BE1FDE65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DA33DF9-270C-4547-81D1-C15F8F99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998649-0917-4FAB-A41D-70C96AF5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CE3329-F064-4EC5-8395-824B8B37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850149-AF1C-4ECB-ACAD-8635410E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542744-50C3-4BEB-B233-F9D4EEDC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D07009-1E6A-4749-8E6E-CA1FA7BA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BFF072-DCAB-40AC-8FF4-9F87D60E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368AF7-109B-4150-8AAE-AD7C384C1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7067-51B8-4DF6-A936-C230D5DAD78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19BDC1-F756-4F3D-A572-303B99B14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363500-8DD4-492C-B846-749155F0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5B97-0AD8-41DF-A146-2003A516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toscape.org/downloa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etscape.med.umich.edu/calculator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3574E1D-803B-4B93-83BB-73833E4F61B2}"/>
              </a:ext>
            </a:extLst>
          </p:cNvPr>
          <p:cNvSpPr txBox="1"/>
          <p:nvPr/>
        </p:nvSpPr>
        <p:spPr>
          <a:xfrm>
            <a:off x="595346" y="2007158"/>
            <a:ext cx="114393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 dirty="0" err="1">
                <a:solidFill>
                  <a:srgbClr val="222222"/>
                </a:solidFill>
                <a:latin typeface="Helvetica Neue"/>
              </a:rPr>
              <a:t>Cytoscape</a:t>
            </a:r>
            <a:r>
              <a:rPr lang="pl-PL" b="1" i="1" dirty="0">
                <a:solidFill>
                  <a:srgbClr val="222222"/>
                </a:solidFill>
                <a:latin typeface="Helvetica Neue"/>
              </a:rPr>
              <a:t> </a:t>
            </a:r>
            <a:r>
              <a:rPr lang="pl-PL" i="1" dirty="0">
                <a:solidFill>
                  <a:srgbClr val="222222"/>
                </a:solidFill>
                <a:latin typeface="Helvetica Neue"/>
              </a:rPr>
              <a:t>to platforma oprogramowania open </a:t>
            </a:r>
            <a:r>
              <a:rPr lang="pl-PL" i="1" dirty="0" err="1">
                <a:solidFill>
                  <a:srgbClr val="222222"/>
                </a:solidFill>
                <a:latin typeface="Helvetica Neue"/>
              </a:rPr>
              <a:t>source</a:t>
            </a:r>
            <a:r>
              <a:rPr lang="pl-PL" i="1" dirty="0">
                <a:solidFill>
                  <a:srgbClr val="222222"/>
                </a:solidFill>
                <a:latin typeface="Helvetica Neue"/>
              </a:rPr>
              <a:t>, która pierwotnie została utworzona do </a:t>
            </a:r>
            <a:r>
              <a:rPr lang="pl-PL" b="1" i="1" dirty="0">
                <a:solidFill>
                  <a:srgbClr val="222222"/>
                </a:solidFill>
                <a:latin typeface="Helvetica Neue"/>
              </a:rPr>
              <a:t>wizualizacji </a:t>
            </a:r>
            <a:r>
              <a:rPr lang="pl-PL" i="1" dirty="0">
                <a:solidFill>
                  <a:srgbClr val="222222"/>
                </a:solidFill>
                <a:latin typeface="Helvetica Neue"/>
              </a:rPr>
              <a:t>sieci interakcji molekularnych i ścieżek biologicznych oraz integracji tych sieci z adnotacjami, profilami ekspresji genów i innymi danymi o stanie.</a:t>
            </a:r>
            <a:r>
              <a:rPr lang="pl-PL" b="1" i="1" dirty="0">
                <a:solidFill>
                  <a:srgbClr val="222222"/>
                </a:solidFill>
                <a:latin typeface="Helvetica Neue"/>
              </a:rPr>
              <a:t>
</a:t>
            </a:r>
            <a:endParaRPr lang="pl-PL" dirty="0">
              <a:solidFill>
                <a:srgbClr val="222222"/>
              </a:solidFill>
              <a:latin typeface="Helvetica Neue"/>
            </a:endParaRPr>
          </a:p>
          <a:p>
            <a:r>
              <a:rPr lang="pl-PL" dirty="0">
                <a:solidFill>
                  <a:srgbClr val="222222"/>
                </a:solidFill>
                <a:latin typeface="Helvetica Neue"/>
              </a:rPr>
              <a:t>Chociaż </a:t>
            </a:r>
            <a:r>
              <a:rPr lang="pl-PL" dirty="0" err="1">
                <a:solidFill>
                  <a:srgbClr val="222222"/>
                </a:solidFill>
                <a:latin typeface="Helvetica Neue"/>
              </a:rPr>
              <a:t>Cytoscape</a:t>
            </a:r>
            <a:r>
              <a:rPr lang="pl-PL" dirty="0">
                <a:solidFill>
                  <a:srgbClr val="222222"/>
                </a:solidFill>
                <a:latin typeface="Helvetica Neue"/>
              </a:rPr>
              <a:t> został pierwotnie zaprojektowany do badań biologicznych, teraz jest </a:t>
            </a:r>
            <a:r>
              <a:rPr lang="pl-PL" b="1" dirty="0">
                <a:solidFill>
                  <a:srgbClr val="222222"/>
                </a:solidFill>
                <a:latin typeface="Helvetica Neue"/>
              </a:rPr>
              <a:t>ogólną platformą do złożonej analizy i wizualizacji sieci.   </a:t>
            </a:r>
          </a:p>
          <a:p>
            <a:r>
              <a:rPr lang="pl-PL" dirty="0">
                <a:solidFill>
                  <a:srgbClr val="222222"/>
                </a:solidFill>
                <a:latin typeface="Helvetica Neue"/>
              </a:rPr>
              <a:t>
Dystrybucja rdzenia </a:t>
            </a:r>
            <a:r>
              <a:rPr lang="pl-PL" dirty="0" err="1">
                <a:solidFill>
                  <a:srgbClr val="222222"/>
                </a:solidFill>
                <a:latin typeface="Helvetica Neue"/>
              </a:rPr>
              <a:t>Cytoscape</a:t>
            </a:r>
            <a:r>
              <a:rPr lang="pl-PL" dirty="0">
                <a:solidFill>
                  <a:srgbClr val="222222"/>
                </a:solidFill>
                <a:latin typeface="Helvetica Neue"/>
              </a:rPr>
              <a:t> zapewnia </a:t>
            </a:r>
            <a:r>
              <a:rPr lang="pl-PL" b="1" dirty="0">
                <a:solidFill>
                  <a:srgbClr val="222222"/>
                </a:solidFill>
                <a:latin typeface="Helvetica Neue"/>
              </a:rPr>
              <a:t>podstawowy zestaw funkcji do integracji, analizy i wizualizacji danych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.   </a:t>
            </a:r>
            <a:endParaRPr lang="pl-PL" b="1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pl-PL" dirty="0">
              <a:solidFill>
                <a:srgbClr val="222222"/>
              </a:solidFill>
              <a:latin typeface="Helvetica Neue"/>
            </a:endParaRPr>
          </a:p>
          <a:p>
            <a:r>
              <a:rPr lang="pl-PL" dirty="0">
                <a:solidFill>
                  <a:srgbClr val="222222"/>
                </a:solidFill>
                <a:latin typeface="Helvetica Neue"/>
              </a:rPr>
              <a:t>Dodatkowe funkcje są dostępne jako Aplikacje (wcześniej nazywane Wtyczkami).   
</a:t>
            </a:r>
          </a:p>
          <a:p>
            <a:r>
              <a:rPr lang="pl-PL" dirty="0">
                <a:solidFill>
                  <a:srgbClr val="222222"/>
                </a:solidFill>
                <a:latin typeface="Helvetica Neue"/>
              </a:rPr>
              <a:t>Aplikacje są dostępne do analiz profilowania sieciowego i molekularnego, nowych układów, obsługi dodatkowych formatów plików, skryptów i połączeń z bazami danych.</a:t>
            </a:r>
          </a:p>
          <a:p>
            <a:r>
              <a:rPr lang="pl-PL" dirty="0">
                <a:solidFill>
                  <a:srgbClr val="222222"/>
                </a:solidFill>
                <a:latin typeface="Helvetica Neue"/>
              </a:rPr>
              <a:t>   
Mogą być opracowywane przez każdego, kto korzysta z otwartego interfejsu API </a:t>
            </a:r>
            <a:r>
              <a:rPr lang="pl-PL" dirty="0" err="1">
                <a:solidFill>
                  <a:srgbClr val="222222"/>
                </a:solidFill>
                <a:latin typeface="Helvetica Neue"/>
              </a:rPr>
              <a:t>Cytoscape</a:t>
            </a:r>
            <a:r>
              <a:rPr lang="pl-PL" dirty="0">
                <a:solidFill>
                  <a:srgbClr val="222222"/>
                </a:solidFill>
                <a:latin typeface="Helvetica Neue"/>
              </a:rPr>
              <a:t> opartego na technologii Java™. 
</a:t>
            </a:r>
            <a:br>
              <a:rPr lang="en-US" dirty="0"/>
            </a:b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2B6D71C-A594-4FBD-9696-FC155C20C11C}"/>
              </a:ext>
            </a:extLst>
          </p:cNvPr>
          <p:cNvSpPr txBox="1"/>
          <p:nvPr/>
        </p:nvSpPr>
        <p:spPr>
          <a:xfrm>
            <a:off x="4208106" y="273448"/>
            <a:ext cx="4441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err="1">
                <a:solidFill>
                  <a:srgbClr val="FF0000"/>
                </a:solidFill>
              </a:rPr>
              <a:t>Cytoscape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2BD03F6-FC0D-48F8-8F90-DC376EE2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5" y="233264"/>
            <a:ext cx="1666875" cy="16192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C05FCA3-9584-42FA-A845-63C1D6DAADA9}"/>
              </a:ext>
            </a:extLst>
          </p:cNvPr>
          <p:cNvSpPr txBox="1"/>
          <p:nvPr/>
        </p:nvSpPr>
        <p:spPr>
          <a:xfrm>
            <a:off x="3266235" y="10834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https://cytoscape.org/download.html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7C61177-4789-4FA0-AAF0-D9CF2C59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327" y="273448"/>
            <a:ext cx="4572583" cy="165261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811C4D3A-EB9A-4271-BB2B-BC63FA210ADD}"/>
              </a:ext>
            </a:extLst>
          </p:cNvPr>
          <p:cNvSpPr txBox="1"/>
          <p:nvPr/>
        </p:nvSpPr>
        <p:spPr>
          <a:xfrm>
            <a:off x="10644326" y="233264"/>
            <a:ext cx="9623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800" dirty="0"/>
              <a:t>3.7.2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A274F69-B29D-460D-B0CB-D81C88DE3038}"/>
              </a:ext>
            </a:extLst>
          </p:cNvPr>
          <p:cNvSpPr txBox="1"/>
          <p:nvPr/>
        </p:nvSpPr>
        <p:spPr>
          <a:xfrm>
            <a:off x="3426781" y="1740023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Przejdź do: „</a:t>
            </a:r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8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8E17A84-AF19-4A68-8135-14542942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2" y="719330"/>
            <a:ext cx="3504501" cy="3619403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8A95057-E71C-4E66-B632-E1DCE5520B52}"/>
              </a:ext>
            </a:extLst>
          </p:cNvPr>
          <p:cNvSpPr txBox="1"/>
          <p:nvPr/>
        </p:nvSpPr>
        <p:spPr>
          <a:xfrm>
            <a:off x="615820" y="261257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E13F80-5297-4C38-AA63-004BFF9C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27" y="213833"/>
            <a:ext cx="4597902" cy="46303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1AFCC18-6A27-4170-B63D-25DC37A52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08" b="33122"/>
          <a:stretch/>
        </p:blipFill>
        <p:spPr>
          <a:xfrm>
            <a:off x="5505450" y="4186431"/>
            <a:ext cx="6686550" cy="26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1D5042C-E07C-481C-9FEE-0B2DCE08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6" y="143360"/>
            <a:ext cx="3901021" cy="3626207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FA3B24F-720E-4E11-BFAF-5CEC4DA91EC9}"/>
              </a:ext>
            </a:extLst>
          </p:cNvPr>
          <p:cNvCxnSpPr>
            <a:cxnSpLocks/>
          </p:cNvCxnSpPr>
          <p:nvPr/>
        </p:nvCxnSpPr>
        <p:spPr>
          <a:xfrm flipH="1">
            <a:off x="1222310" y="1940767"/>
            <a:ext cx="3554963" cy="133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35C082C-4BA5-4876-9BB8-2C121931EAAA}"/>
              </a:ext>
            </a:extLst>
          </p:cNvPr>
          <p:cNvCxnSpPr/>
          <p:nvPr/>
        </p:nvCxnSpPr>
        <p:spPr>
          <a:xfrm flipH="1">
            <a:off x="2967135" y="2052735"/>
            <a:ext cx="1875453" cy="111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00F5178-F3AE-4F96-A376-BF2EC3D342B6}"/>
              </a:ext>
            </a:extLst>
          </p:cNvPr>
          <p:cNvSpPr txBox="1"/>
          <p:nvPr/>
        </p:nvSpPr>
        <p:spPr>
          <a:xfrm>
            <a:off x="4907902" y="1838131"/>
            <a:ext cx="30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and view csv file with partial correlations and save the file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1EF9D38C-2264-4270-A2DB-0688773E209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904861" y="830625"/>
            <a:ext cx="1329612" cy="27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3EE45B-B523-4D81-85B2-D7D6CDEEAAF5}"/>
              </a:ext>
            </a:extLst>
          </p:cNvPr>
          <p:cNvSpPr txBox="1"/>
          <p:nvPr/>
        </p:nvSpPr>
        <p:spPr>
          <a:xfrm>
            <a:off x="5234473" y="64595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them all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2BF06FF-16FE-427F-8411-6B17405A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122" y="2767481"/>
            <a:ext cx="3017482" cy="402870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6020EFD-4A46-42F0-BB7E-E23EDEE30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004" y="0"/>
            <a:ext cx="2712012" cy="2610628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C637DC2-DACE-429E-8078-7DAFB2268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95" y="3954233"/>
            <a:ext cx="5415643" cy="2682749"/>
          </a:xfrm>
          <a:prstGeom prst="rect">
            <a:avLst/>
          </a:prstGeom>
        </p:spPr>
      </p:pic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EB3E27E0-21B1-4409-A5B8-B3D539F09E9A}"/>
              </a:ext>
            </a:extLst>
          </p:cNvPr>
          <p:cNvCxnSpPr/>
          <p:nvPr/>
        </p:nvCxnSpPr>
        <p:spPr>
          <a:xfrm flipH="1">
            <a:off x="3904861" y="2675454"/>
            <a:ext cx="1710224" cy="31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4F6947B-19D8-4B66-8747-0391758B03E0}"/>
              </a:ext>
            </a:extLst>
          </p:cNvPr>
          <p:cNvCxnSpPr>
            <a:cxnSpLocks/>
          </p:cNvCxnSpPr>
          <p:nvPr/>
        </p:nvCxnSpPr>
        <p:spPr>
          <a:xfrm flipH="1">
            <a:off x="3833568" y="2716068"/>
            <a:ext cx="1781518" cy="55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6DA6CF-19D5-495A-84DE-149E6B4D00EE}"/>
              </a:ext>
            </a:extLst>
          </p:cNvPr>
          <p:cNvSpPr txBox="1"/>
          <p:nvPr/>
        </p:nvSpPr>
        <p:spPr>
          <a:xfrm>
            <a:off x="3275044" y="5902544"/>
            <a:ext cx="447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West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544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E0329AF-31D8-4369-BCDC-DBBC7CA60A0A}"/>
              </a:ext>
            </a:extLst>
          </p:cNvPr>
          <p:cNvSpPr txBox="1"/>
          <p:nvPr/>
        </p:nvSpPr>
        <p:spPr>
          <a:xfrm>
            <a:off x="1716831" y="186611"/>
            <a:ext cx="883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Teraz mamy plik .</a:t>
            </a:r>
            <a:r>
              <a:rPr lang="pl-PL" dirty="0" err="1"/>
              <a:t>csv</a:t>
            </a:r>
            <a:r>
              <a:rPr lang="pl-PL" dirty="0"/>
              <a:t> przygotowany do </a:t>
            </a:r>
            <a:r>
              <a:rPr lang="pl-PL" b="1" dirty="0"/>
              <a:t>analizy grafów w </a:t>
            </a:r>
            <a:r>
              <a:rPr lang="pl-PL" b="1" dirty="0" err="1"/>
              <a:t>CytoScape</a:t>
            </a:r>
            <a:r>
              <a:rPr lang="pl-PL" b="1" dirty="0"/>
              <a:t> </a:t>
            </a:r>
            <a:r>
              <a:rPr lang="pl-PL" dirty="0"/>
              <a:t>(oparty na korelacji) 
</a:t>
            </a:r>
            <a:endParaRPr lang="en-US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0C57C7-33EC-4614-986A-8BCC55C000DA}"/>
              </a:ext>
            </a:extLst>
          </p:cNvPr>
          <p:cNvSpPr txBox="1"/>
          <p:nvPr/>
        </p:nvSpPr>
        <p:spPr>
          <a:xfrm>
            <a:off x="475860" y="555943"/>
            <a:ext cx="46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pl-PL" dirty="0"/>
              <a:t>twórz</a:t>
            </a:r>
            <a:r>
              <a:rPr lang="en-US" dirty="0"/>
              <a:t> </a:t>
            </a:r>
            <a:r>
              <a:rPr lang="en-US" dirty="0" err="1"/>
              <a:t>CytoScape</a:t>
            </a:r>
            <a:r>
              <a:rPr lang="en-US" dirty="0"/>
              <a:t> software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7345C1-889B-4E11-8232-2889AF59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04" y="1111945"/>
            <a:ext cx="8538192" cy="55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99C4F73-77FA-4F0D-8724-F0B01861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93" y="1138335"/>
            <a:ext cx="8387769" cy="5533053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5280DEB-A3DD-42E4-8B39-C6423E18AD01}"/>
              </a:ext>
            </a:extLst>
          </p:cNvPr>
          <p:cNvSpPr txBox="1"/>
          <p:nvPr/>
        </p:nvSpPr>
        <p:spPr>
          <a:xfrm>
            <a:off x="522514" y="279918"/>
            <a:ext cx="4385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Otwórz </a:t>
            </a:r>
            <a:r>
              <a:rPr lang="pl-PL" dirty="0" err="1"/>
              <a:t>Apps</a:t>
            </a:r>
            <a:r>
              <a:rPr lang="pl-PL" dirty="0"/>
              <a:t> w menu, a następnie </a:t>
            </a:r>
            <a:r>
              <a:rPr lang="pl-PL" dirty="0" err="1"/>
              <a:t>App</a:t>
            </a:r>
            <a:r>
              <a:rPr lang="pl-PL" dirty="0"/>
              <a:t> Menager i znajdź </a:t>
            </a:r>
            <a:r>
              <a:rPr lang="pl-PL" dirty="0" err="1"/>
              <a:t>MetScape</a:t>
            </a:r>
            <a:r>
              <a:rPr lang="pl-PL" dirty="0"/>
              <a:t> do zainstalowania
</a:t>
            </a:r>
            <a:endParaRPr lang="en-US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F70662BB-E7D5-45DB-85E0-1A8859C9CA5E}"/>
              </a:ext>
            </a:extLst>
          </p:cNvPr>
          <p:cNvCxnSpPr>
            <a:cxnSpLocks/>
          </p:cNvCxnSpPr>
          <p:nvPr/>
        </p:nvCxnSpPr>
        <p:spPr>
          <a:xfrm>
            <a:off x="923731" y="597159"/>
            <a:ext cx="3442996" cy="7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A3BD23C-B627-4E1F-AEFB-D4E43F27B049}"/>
              </a:ext>
            </a:extLst>
          </p:cNvPr>
          <p:cNvCxnSpPr/>
          <p:nvPr/>
        </p:nvCxnSpPr>
        <p:spPr>
          <a:xfrm>
            <a:off x="1847461" y="979714"/>
            <a:ext cx="4637315" cy="27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F83AD38-B76B-4262-A6C6-542239A5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89" y="1156996"/>
            <a:ext cx="8445759" cy="550810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391A461-707B-4370-AD1F-EC57428F5BF2}"/>
              </a:ext>
            </a:extLst>
          </p:cNvPr>
          <p:cNvSpPr txBox="1"/>
          <p:nvPr/>
        </p:nvSpPr>
        <p:spPr>
          <a:xfrm>
            <a:off x="298580" y="167951"/>
            <a:ext cx="44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</a:t>
            </a:r>
            <a:r>
              <a:rPr lang="en-US" dirty="0"/>
              <a:t> </a:t>
            </a:r>
            <a:r>
              <a:rPr lang="en-US" b="1" dirty="0"/>
              <a:t>Apps</a:t>
            </a:r>
            <a:r>
              <a:rPr lang="en-US" dirty="0"/>
              <a:t> click </a:t>
            </a:r>
            <a:r>
              <a:rPr lang="en-US" b="1" dirty="0" err="1"/>
              <a:t>MetScape</a:t>
            </a:r>
            <a:r>
              <a:rPr lang="en-US" dirty="0"/>
              <a:t> click </a:t>
            </a:r>
            <a:r>
              <a:rPr lang="en-US" b="1" dirty="0"/>
              <a:t>Build Network </a:t>
            </a:r>
            <a:r>
              <a:rPr lang="en-US" dirty="0"/>
              <a:t>click </a:t>
            </a:r>
            <a:r>
              <a:rPr lang="en-US" b="1" dirty="0"/>
              <a:t>correlation based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A00657B-8940-4455-B6D7-7BADCB9CDFC1}"/>
              </a:ext>
            </a:extLst>
          </p:cNvPr>
          <p:cNvCxnSpPr/>
          <p:nvPr/>
        </p:nvCxnSpPr>
        <p:spPr>
          <a:xfrm>
            <a:off x="2799184" y="671804"/>
            <a:ext cx="1800808" cy="6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DEDA5C-5B47-4302-81F5-3C914C66219F}"/>
              </a:ext>
            </a:extLst>
          </p:cNvPr>
          <p:cNvSpPr txBox="1"/>
          <p:nvPr/>
        </p:nvSpPr>
        <p:spPr>
          <a:xfrm>
            <a:off x="298579" y="1082351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Uzyskiwanie</a:t>
            </a:r>
            <a:r>
              <a:rPr lang="en-US" dirty="0"/>
              <a:t> </a:t>
            </a:r>
            <a:r>
              <a:rPr lang="en-US" dirty="0" err="1"/>
              <a:t>widoku</a:t>
            </a:r>
            <a:r>
              <a:rPr lang="en-US" dirty="0"/>
              <a:t> </a:t>
            </a:r>
            <a:r>
              <a:rPr lang="pl-PL" b="1" dirty="0" err="1"/>
              <a:t>control</a:t>
            </a:r>
            <a:r>
              <a:rPr lang="pl-PL" b="1" dirty="0"/>
              <a:t> </a:t>
            </a:r>
            <a:r>
              <a:rPr lang="en-US" b="1" dirty="0"/>
              <a:t>panel  </a:t>
            </a:r>
            <a:r>
              <a:rPr lang="en-US" dirty="0"/>
              <a:t>
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7BAD04D-56F8-47B9-828B-5C4CA8FD3587}"/>
              </a:ext>
            </a:extLst>
          </p:cNvPr>
          <p:cNvCxnSpPr/>
          <p:nvPr/>
        </p:nvCxnSpPr>
        <p:spPr>
          <a:xfrm>
            <a:off x="1763486" y="1728682"/>
            <a:ext cx="1510003" cy="7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0885516-2B09-470E-83E6-E589C2C036DF}"/>
              </a:ext>
            </a:extLst>
          </p:cNvPr>
          <p:cNvSpPr txBox="1"/>
          <p:nvPr/>
        </p:nvSpPr>
        <p:spPr>
          <a:xfrm>
            <a:off x="472752" y="2836506"/>
            <a:ext cx="21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Tu</a:t>
            </a:r>
            <a:r>
              <a:rPr lang="en-US" dirty="0"/>
              <a:t>, </a:t>
            </a:r>
            <a:r>
              <a:rPr lang="pl-PL" dirty="0"/>
              <a:t>wybierz i załaduj plik</a:t>
            </a:r>
            <a:r>
              <a:rPr lang="en-US" dirty="0"/>
              <a:t>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A4112BF-43AA-475D-9A14-E8B4C9EF096E}"/>
              </a:ext>
            </a:extLst>
          </p:cNvPr>
          <p:cNvSpPr txBox="1"/>
          <p:nvPr/>
        </p:nvSpPr>
        <p:spPr>
          <a:xfrm>
            <a:off x="123632" y="34243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vlagunzoopl_1_phyto-</a:t>
            </a:r>
          </a:p>
          <a:p>
            <a:r>
              <a:rPr lang="pl-PL" b="1" dirty="0">
                <a:solidFill>
                  <a:srgbClr val="00B0F0"/>
                </a:solidFill>
              </a:rPr>
              <a:t>We</a:t>
            </a:r>
            <a:r>
              <a:rPr lang="en-US" b="1" dirty="0">
                <a:solidFill>
                  <a:srgbClr val="00B0F0"/>
                </a:solidFill>
              </a:rPr>
              <a:t>st.output.pcor_basic.csv</a:t>
            </a:r>
            <a:endParaRPr lang="en-US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4946AA1-C329-46EC-967A-CA8F477FD159}"/>
              </a:ext>
            </a:extLst>
          </p:cNvPr>
          <p:cNvCxnSpPr/>
          <p:nvPr/>
        </p:nvCxnSpPr>
        <p:spPr>
          <a:xfrm flipV="1">
            <a:off x="2603241" y="3022333"/>
            <a:ext cx="2286393" cy="18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8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5F37430-5B4C-4B91-8D80-BEA42464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22" y="1091682"/>
            <a:ext cx="8762610" cy="576631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3FA1AC7-5503-4134-BC88-AF68B0EB4F65}"/>
              </a:ext>
            </a:extLst>
          </p:cNvPr>
          <p:cNvSpPr txBox="1"/>
          <p:nvPr/>
        </p:nvSpPr>
        <p:spPr>
          <a:xfrm>
            <a:off x="345233" y="783771"/>
            <a:ext cx="276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Załaduj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i </a:t>
            </a:r>
            <a:r>
              <a:rPr lang="en-US" dirty="0" err="1"/>
              <a:t>wybierz</a:t>
            </a:r>
            <a:r>
              <a:rPr lang="en-US" dirty="0"/>
              <a:t> in Edge Mapping: Based Edges on “</a:t>
            </a:r>
            <a:r>
              <a:rPr lang="en-US" dirty="0" err="1"/>
              <a:t>pcor</a:t>
            </a:r>
            <a:r>
              <a:rPr lang="en-US" dirty="0"/>
              <a:t>” or “</a:t>
            </a:r>
            <a:r>
              <a:rPr lang="en-US" dirty="0" err="1"/>
              <a:t>pval</a:t>
            </a:r>
            <a:r>
              <a:rPr lang="en-US" dirty="0"/>
              <a:t>” </a:t>
            </a:r>
            <a:r>
              <a:rPr lang="pl-PL" dirty="0"/>
              <a:t>aby zmniejszyć liczbę krawędzi tylko do ważnych</a:t>
            </a:r>
            <a:r>
              <a:rPr lang="en-US" dirty="0"/>
              <a:t>. 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A381B813-3EDE-4633-A1A6-6C5D366D5285}"/>
              </a:ext>
            </a:extLst>
          </p:cNvPr>
          <p:cNvCxnSpPr/>
          <p:nvPr/>
        </p:nvCxnSpPr>
        <p:spPr>
          <a:xfrm>
            <a:off x="1147665" y="1492898"/>
            <a:ext cx="2929813" cy="17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09013CF-B8FB-4CE0-B160-1D9B4528BC06}"/>
              </a:ext>
            </a:extLst>
          </p:cNvPr>
          <p:cNvSpPr txBox="1"/>
          <p:nvPr/>
        </p:nvSpPr>
        <p:spPr>
          <a:xfrm>
            <a:off x="410547" y="3172408"/>
            <a:ext cx="2397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Następnie zdefiniuj zakres </a:t>
            </a:r>
            <a:r>
              <a:rPr lang="pl-PL" dirty="0" err="1"/>
              <a:t>koleracji</a:t>
            </a:r>
            <a:r>
              <a:rPr lang="pl-PL" dirty="0"/>
              <a:t> </a:t>
            </a:r>
            <a:r>
              <a:rPr lang="pl-PL" dirty="0" err="1"/>
              <a:t>krawedzi</a:t>
            </a:r>
            <a:r>
              <a:rPr lang="pl-PL" dirty="0"/>
              <a:t> lub zakres wartości p
</a:t>
            </a:r>
            <a:endParaRPr lang="en-US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D123832-7FEF-4944-A401-A61F17FC9636}"/>
              </a:ext>
            </a:extLst>
          </p:cNvPr>
          <p:cNvCxnSpPr/>
          <p:nvPr/>
        </p:nvCxnSpPr>
        <p:spPr>
          <a:xfrm>
            <a:off x="1147665" y="3685592"/>
            <a:ext cx="2114957" cy="7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40FBBA-F451-4463-AD72-161E6802509A}"/>
              </a:ext>
            </a:extLst>
          </p:cNvPr>
          <p:cNvSpPr txBox="1"/>
          <p:nvPr/>
        </p:nvSpPr>
        <p:spPr>
          <a:xfrm>
            <a:off x="457200" y="4504141"/>
            <a:ext cx="20900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Zaleca się wybranie zakresu korelacji między </a:t>
            </a:r>
            <a:r>
              <a:rPr lang="en-US" dirty="0"/>
              <a:t>p &lt; 0.05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BA22C9DB-5024-4157-AB44-DEB35CDE92B1}"/>
              </a:ext>
            </a:extLst>
          </p:cNvPr>
          <p:cNvCxnSpPr>
            <a:endCxn id="6" idx="0"/>
          </p:cNvCxnSpPr>
          <p:nvPr/>
        </p:nvCxnSpPr>
        <p:spPr>
          <a:xfrm>
            <a:off x="1502229" y="2261099"/>
            <a:ext cx="107302" cy="91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0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8EC862F-B5FC-4A56-8C65-2144904F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59" y="156191"/>
            <a:ext cx="3714750" cy="481012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AFB6F76-B73E-40D2-A6FC-6936AA49CA13}"/>
              </a:ext>
            </a:extLst>
          </p:cNvPr>
          <p:cNvSpPr txBox="1"/>
          <p:nvPr/>
        </p:nvSpPr>
        <p:spPr>
          <a:xfrm>
            <a:off x="233265" y="279918"/>
            <a:ext cx="256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Niech nasze zakresy korelacji są między 
</a:t>
            </a:r>
            <a:endParaRPr lang="en-US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8F7962D-BC37-4282-95F3-FB50B667B0F7}"/>
              </a:ext>
            </a:extLst>
          </p:cNvPr>
          <p:cNvCxnSpPr/>
          <p:nvPr/>
        </p:nvCxnSpPr>
        <p:spPr>
          <a:xfrm>
            <a:off x="2453951" y="926249"/>
            <a:ext cx="1987420" cy="112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E44BA86-DF22-462C-9EAF-FD6DE4B4C8C1}"/>
              </a:ext>
            </a:extLst>
          </p:cNvPr>
          <p:cNvSpPr txBox="1"/>
          <p:nvPr/>
        </p:nvSpPr>
        <p:spPr>
          <a:xfrm>
            <a:off x="233265" y="1406404"/>
            <a:ext cx="264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Zobacz</a:t>
            </a:r>
            <a:r>
              <a:rPr lang="en-US" dirty="0"/>
              <a:t> </a:t>
            </a:r>
            <a:r>
              <a:rPr lang="en-US" dirty="0" err="1"/>
              <a:t>redukcję</a:t>
            </a:r>
            <a:r>
              <a:rPr lang="en-US" dirty="0"/>
              <a:t> </a:t>
            </a:r>
            <a:r>
              <a:rPr lang="en-US" dirty="0" err="1"/>
              <a:t>krawędzi</a:t>
            </a:r>
            <a:r>
              <a:rPr lang="en-US" dirty="0"/>
              <a:t>
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DB62B4A-B748-408C-8CA3-F8FA15B0B5C3}"/>
              </a:ext>
            </a:extLst>
          </p:cNvPr>
          <p:cNvCxnSpPr/>
          <p:nvPr/>
        </p:nvCxnSpPr>
        <p:spPr>
          <a:xfrm>
            <a:off x="1688841" y="1775736"/>
            <a:ext cx="1402118" cy="13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9AC9D7B-4885-4C49-B9F2-B8AF7A28EB88}"/>
              </a:ext>
            </a:extLst>
          </p:cNvPr>
          <p:cNvSpPr txBox="1"/>
          <p:nvPr/>
        </p:nvSpPr>
        <p:spPr>
          <a:xfrm>
            <a:off x="429208" y="3918857"/>
            <a:ext cx="22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możesz</a:t>
            </a:r>
            <a:r>
              <a:rPr lang="en-US" dirty="0"/>
              <a:t> </a:t>
            </a:r>
            <a:r>
              <a:rPr lang="en-US" dirty="0" err="1"/>
              <a:t>zbudować</a:t>
            </a:r>
            <a:r>
              <a:rPr lang="en-US" dirty="0"/>
              <a:t> </a:t>
            </a:r>
            <a:r>
              <a:rPr lang="en-US" dirty="0" err="1"/>
              <a:t>sieć</a:t>
            </a:r>
            <a:r>
              <a:rPr lang="en-US" dirty="0"/>
              <a:t>
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8B256C7-308F-4388-B285-DD25C2453EB3}"/>
              </a:ext>
            </a:extLst>
          </p:cNvPr>
          <p:cNvCxnSpPr/>
          <p:nvPr/>
        </p:nvCxnSpPr>
        <p:spPr>
          <a:xfrm>
            <a:off x="1847461" y="4292082"/>
            <a:ext cx="1978090" cy="27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4E15DA1-783B-4091-8D2D-6022379F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89" y="0"/>
            <a:ext cx="9728811" cy="6337324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E0C11D0E-9FE8-4B37-87BB-883E1224543D}"/>
              </a:ext>
            </a:extLst>
          </p:cNvPr>
          <p:cNvCxnSpPr>
            <a:cxnSpLocks/>
          </p:cNvCxnSpPr>
          <p:nvPr/>
        </p:nvCxnSpPr>
        <p:spPr>
          <a:xfrm flipV="1">
            <a:off x="941033" y="355597"/>
            <a:ext cx="3240350" cy="180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5E7258-5CF3-459F-83E9-356CB7E8C561}"/>
              </a:ext>
            </a:extLst>
          </p:cNvPr>
          <p:cNvSpPr txBox="1"/>
          <p:nvPr/>
        </p:nvSpPr>
        <p:spPr>
          <a:xfrm>
            <a:off x="382555" y="2062065"/>
            <a:ext cx="18941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</a:t>
            </a:r>
            <a:r>
              <a:rPr lang="en-US" sz="1600" b="1" dirty="0"/>
              <a:t>Tools</a:t>
            </a:r>
            <a:r>
              <a:rPr lang="en-US" sz="1600" dirty="0"/>
              <a:t> follow</a:t>
            </a:r>
            <a:r>
              <a:rPr lang="en-US" sz="1600" b="1" dirty="0"/>
              <a:t>: Network Analyzer,</a:t>
            </a:r>
          </a:p>
          <a:p>
            <a:r>
              <a:rPr lang="en-US" sz="1600" b="1" dirty="0"/>
              <a:t>Network Analysis,</a:t>
            </a:r>
          </a:p>
          <a:p>
            <a:r>
              <a:rPr lang="en-US" sz="1600" b="1" dirty="0"/>
              <a:t>Analyze Network</a:t>
            </a:r>
          </a:p>
          <a:p>
            <a:endParaRPr lang="en-US" sz="1600" dirty="0"/>
          </a:p>
          <a:p>
            <a:r>
              <a:rPr lang="en-US" sz="1600" dirty="0"/>
              <a:t>and click “OK”.</a:t>
            </a:r>
          </a:p>
          <a:p>
            <a:endParaRPr lang="en-US" sz="1600" dirty="0"/>
          </a:p>
          <a:p>
            <a:r>
              <a:rPr lang="pl-PL" sz="1600" dirty="0"/>
              <a:t>Teraz możemy analizować właściwości sieci jako niekierowane.
</a:t>
            </a:r>
            <a:endParaRPr lang="en-US" sz="1600" dirty="0"/>
          </a:p>
          <a:p>
            <a:r>
              <a:rPr lang="en-US" sz="1600" dirty="0" err="1"/>
              <a:t>Zobacz</a:t>
            </a:r>
            <a:r>
              <a:rPr lang="en-US" sz="1600" dirty="0"/>
              <a:t> </a:t>
            </a:r>
            <a:r>
              <a:rPr lang="en-US" sz="1600" dirty="0" err="1"/>
              <a:t>tabele</a:t>
            </a:r>
            <a:r>
              <a:rPr lang="en-US" sz="1600" dirty="0"/>
              <a:t> “Results Panel” (</a:t>
            </a:r>
            <a:r>
              <a:rPr lang="pl-PL" sz="1600" dirty="0"/>
              <a:t>dla cech sieci jako całości)</a:t>
            </a:r>
            <a:r>
              <a:rPr lang="en-US" sz="1600" dirty="0"/>
              <a:t> </a:t>
            </a:r>
            <a:r>
              <a:rPr lang="pl-PL" sz="1600" dirty="0"/>
              <a:t>i</a:t>
            </a:r>
            <a:r>
              <a:rPr lang="en-US" sz="1600" dirty="0"/>
              <a:t> Table Panel (</a:t>
            </a:r>
            <a:r>
              <a:rPr lang="pl-PL" sz="1600" dirty="0"/>
              <a:t>do analizy</a:t>
            </a:r>
            <a:r>
              <a:rPr lang="en-US" sz="1600" dirty="0"/>
              <a:t> </a:t>
            </a:r>
            <a:r>
              <a:rPr lang="pl-PL" sz="1600" dirty="0" err="1"/>
              <a:t>Węzłow</a:t>
            </a:r>
            <a:r>
              <a:rPr lang="en-US" sz="1600" dirty="0"/>
              <a:t> and </a:t>
            </a:r>
            <a:r>
              <a:rPr lang="pl-PL" sz="1600" dirty="0" err="1"/>
              <a:t>Krawedzi</a:t>
            </a:r>
            <a:r>
              <a:rPr lang="en-US" sz="1600" dirty="0"/>
              <a:t> at</a:t>
            </a:r>
            <a:r>
              <a:rPr lang="pl-PL" sz="1600" dirty="0" err="1"/>
              <a:t>rybutów</a:t>
            </a:r>
            <a:r>
              <a:rPr lang="en-US" sz="1600" dirty="0"/>
              <a:t>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285C823-C624-436C-AB0C-A8587B6BD5AA}"/>
              </a:ext>
            </a:extLst>
          </p:cNvPr>
          <p:cNvCxnSpPr/>
          <p:nvPr/>
        </p:nvCxnSpPr>
        <p:spPr>
          <a:xfrm flipV="1">
            <a:off x="1800808" y="4823927"/>
            <a:ext cx="4049486" cy="1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4416453-6E01-4A37-AFD6-82E36F6C8B40}"/>
              </a:ext>
            </a:extLst>
          </p:cNvPr>
          <p:cNvCxnSpPr/>
          <p:nvPr/>
        </p:nvCxnSpPr>
        <p:spPr>
          <a:xfrm flipV="1">
            <a:off x="1819469" y="6027576"/>
            <a:ext cx="3704253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478F802-6ECA-402F-A305-B8673972CC8E}"/>
              </a:ext>
            </a:extLst>
          </p:cNvPr>
          <p:cNvCxnSpPr>
            <a:cxnSpLocks/>
          </p:cNvCxnSpPr>
          <p:nvPr/>
        </p:nvCxnSpPr>
        <p:spPr>
          <a:xfrm flipV="1">
            <a:off x="2080727" y="849087"/>
            <a:ext cx="10111273" cy="43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9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C28874A-7E17-46CB-8AE1-E51F594D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2" y="139765"/>
            <a:ext cx="5253098" cy="4161647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FF433B6-9E43-4C4D-8AF4-6AC15A64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4980"/>
            <a:ext cx="12192000" cy="242325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420ED2F-9418-4C20-B548-CF03FC0714D7}"/>
              </a:ext>
            </a:extLst>
          </p:cNvPr>
          <p:cNvSpPr txBox="1"/>
          <p:nvPr/>
        </p:nvSpPr>
        <p:spPr>
          <a:xfrm>
            <a:off x="6634065" y="270588"/>
            <a:ext cx="3946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CEL 1:</a:t>
            </a:r>
            <a:r>
              <a:rPr lang="pl-PL" dirty="0"/>
              <a:t> Znajdź trzy najwyższe wartości miar węzłów (w </a:t>
            </a:r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):  </a:t>
            </a:r>
          </a:p>
          <a:p>
            <a:r>
              <a:rPr lang="pl-PL" dirty="0">
                <a:solidFill>
                  <a:srgbClr val="0070C0"/>
                </a:solidFill>
              </a:rPr>
              <a:t>Clustering </a:t>
            </a:r>
            <a:r>
              <a:rPr lang="pl-PL" dirty="0" err="1">
                <a:solidFill>
                  <a:srgbClr val="0070C0"/>
                </a:solidFill>
              </a:rPr>
              <a:t>Centrality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 err="1">
                <a:solidFill>
                  <a:srgbClr val="0070C0"/>
                </a:solidFill>
              </a:rPr>
              <a:t>Closeness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Centrality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Betweeness </a:t>
            </a:r>
            <a:r>
              <a:rPr lang="pl-PL" dirty="0" err="1">
                <a:solidFill>
                  <a:srgbClr val="0070C0"/>
                </a:solidFill>
              </a:rPr>
              <a:t>Centrality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 err="1">
                <a:solidFill>
                  <a:srgbClr val="0070C0"/>
                </a:solidFill>
              </a:rPr>
              <a:t>Topological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Coefficient</a:t>
            </a:r>
            <a:endParaRPr lang="pl-PL" dirty="0">
              <a:solidFill>
                <a:srgbClr val="0070C0"/>
              </a:solidFill>
            </a:endParaRPr>
          </a:p>
          <a:p>
            <a:endParaRPr lang="pl-PL" dirty="0"/>
          </a:p>
          <a:p>
            <a:r>
              <a:rPr lang="pl-PL" dirty="0"/>
              <a:t>I trzy najwyższe wartości Krawędzi </a:t>
            </a:r>
            <a:r>
              <a:rPr lang="pl-PL" dirty="0" err="1">
                <a:solidFill>
                  <a:srgbClr val="0070C0"/>
                </a:solidFill>
              </a:rPr>
              <a:t>Betweeness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Cenrtality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(w Edge </a:t>
            </a:r>
            <a:r>
              <a:rPr lang="pl-PL" dirty="0" err="1"/>
              <a:t>Table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24A8A81-1B38-4D68-9F2C-743A2407F1E2}"/>
              </a:ext>
            </a:extLst>
          </p:cNvPr>
          <p:cNvSpPr txBox="1"/>
          <p:nvPr/>
        </p:nvSpPr>
        <p:spPr>
          <a:xfrm>
            <a:off x="6354147" y="3060441"/>
            <a:ext cx="3946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Wyślij mi te wyniki
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42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E7C0FA2-8055-4AD4-8974-4155CBB30C5B}"/>
              </a:ext>
            </a:extLst>
          </p:cNvPr>
          <p:cNvSpPr txBox="1"/>
          <p:nvPr/>
        </p:nvSpPr>
        <p:spPr>
          <a:xfrm>
            <a:off x="634482" y="317241"/>
            <a:ext cx="31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</a:t>
            </a:r>
            <a:r>
              <a:rPr lang="pl-PL" dirty="0" err="1">
                <a:solidFill>
                  <a:srgbClr val="FF0000"/>
                </a:solidFill>
              </a:rPr>
              <a:t>Apps</a:t>
            </a:r>
            <a:r>
              <a:rPr lang="pl-PL" dirty="0">
                <a:solidFill>
                  <a:srgbClr val="FF0000"/>
                </a:solidFill>
              </a:rPr>
              <a:t> -&gt; </a:t>
            </a:r>
            <a:r>
              <a:rPr lang="pl-PL" dirty="0" err="1">
                <a:solidFill>
                  <a:srgbClr val="FF0000"/>
                </a:solidFill>
              </a:rPr>
              <a:t>MetScape</a:t>
            </a:r>
            <a:r>
              <a:rPr lang="pl-PL" dirty="0">
                <a:solidFill>
                  <a:srgbClr val="FF0000"/>
                </a:solidFill>
              </a:rPr>
              <a:t>  </a:t>
            </a:r>
            <a:r>
              <a:rPr lang="pl-PL" dirty="0"/>
              <a:t>show  Legend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16F7669-DDDC-4B5F-8FA3-15C99BEF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35" y="1159514"/>
            <a:ext cx="8690190" cy="56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Mapping">
            <a:extLst>
              <a:ext uri="{FF2B5EF4-FFF2-40B4-BE49-F238E27FC236}">
                <a16:creationId xmlns:a16="http://schemas.microsoft.com/office/drawing/2014/main" id="{39004DAF-4C74-4A82-B980-270E78F6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73" y="424360"/>
            <a:ext cx="4236875" cy="3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BDCEDF0-B9AA-462B-927F-E9E85D63F0DD}"/>
              </a:ext>
            </a:extLst>
          </p:cNvPr>
          <p:cNvSpPr txBox="1"/>
          <p:nvPr/>
        </p:nvSpPr>
        <p:spPr>
          <a:xfrm>
            <a:off x="143848" y="1112463"/>
            <a:ext cx="74551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 err="1">
                <a:latin typeface="Helvetica Neue"/>
              </a:rPr>
              <a:t>Cytoscape</a:t>
            </a:r>
            <a:r>
              <a:rPr lang="pl-PL" sz="1600" dirty="0">
                <a:latin typeface="Helvetica Neue"/>
              </a:rPr>
              <a:t> obsługuje wiele przypadków użycia w biologii molekularnej i systemowej, genomice i </a:t>
            </a:r>
            <a:r>
              <a:rPr lang="pl-PL" sz="1600" dirty="0" err="1">
                <a:latin typeface="Helvetica Neue"/>
              </a:rPr>
              <a:t>proteomice</a:t>
            </a:r>
            <a:r>
              <a:rPr lang="pl-PL" sz="1600" dirty="0">
                <a:latin typeface="Helvetica Neue"/>
              </a:rPr>
              <a:t>:
Ładowanie zestawów danych interakcji molekularnych i genetycznych w wielu formatach standardów
Projektowanie i integrowanie globalnych zestawów danych i adnotacji funkcjonalnych
Tworzenie zaawansowanych mapowań wizualnych między tymi danymi
Wykonuje zaawansowane analizy i modelowanie.
</a:t>
            </a:r>
            <a:endParaRPr lang="en-US" sz="1600" i="0" dirty="0">
              <a:effectLst/>
              <a:latin typeface="Helvetica Neue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FB6F64-8D61-4344-AE1C-57CBF1C27040}"/>
              </a:ext>
            </a:extLst>
          </p:cNvPr>
          <p:cNvSpPr txBox="1"/>
          <p:nvPr/>
        </p:nvSpPr>
        <p:spPr>
          <a:xfrm>
            <a:off x="3237722" y="223935"/>
            <a:ext cx="475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0070C0"/>
                </a:solidFill>
              </a:rPr>
              <a:t>Zastosowania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4B47AEB-C398-4402-982D-D84ECFA9F128}"/>
              </a:ext>
            </a:extLst>
          </p:cNvPr>
          <p:cNvSpPr txBox="1"/>
          <p:nvPr/>
        </p:nvSpPr>
        <p:spPr>
          <a:xfrm>
            <a:off x="434651" y="645081"/>
            <a:ext cx="27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50"/>
                </a:solidFill>
              </a:rPr>
              <a:t>Biologia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8" name="Picture 4" descr="Twitter Visualization">
            <a:extLst>
              <a:ext uri="{FF2B5EF4-FFF2-40B4-BE49-F238E27FC236}">
                <a16:creationId xmlns:a16="http://schemas.microsoft.com/office/drawing/2014/main" id="{C2037161-6370-45EA-9A94-C5491AD35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007" y="3535083"/>
            <a:ext cx="4142402" cy="325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5C2398F-46AD-4ECD-9108-1DF61DCF3553}"/>
              </a:ext>
            </a:extLst>
          </p:cNvPr>
          <p:cNvSpPr txBox="1"/>
          <p:nvPr/>
        </p:nvSpPr>
        <p:spPr>
          <a:xfrm>
            <a:off x="450593" y="3254043"/>
            <a:ext cx="414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Nauki społeczne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C304E7D-0A93-4A1D-A0C4-BDCAFA56B48F}"/>
              </a:ext>
            </a:extLst>
          </p:cNvPr>
          <p:cNvSpPr txBox="1"/>
          <p:nvPr/>
        </p:nvSpPr>
        <p:spPr>
          <a:xfrm>
            <a:off x="231006" y="3777263"/>
            <a:ext cx="64147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 err="1">
                <a:solidFill>
                  <a:srgbClr val="555555"/>
                </a:solidFill>
                <a:latin typeface="Helvetica Neue"/>
              </a:rPr>
              <a:t>Cytoscape</a:t>
            </a:r>
            <a:r>
              <a:rPr lang="pl-PL" sz="1600" b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jest wykorzystywany przez naukowców do:
Wizualizacji i analizy dużych sieci społecznościowych relacji międzyludzkich
Tworzenie sieci społecznościowych z tabel i formularzy
Zbiera interakcje społecznościowe z sieci Web za pomocą różnych interfejsów API usług sieci Web za pomocą języków skryptowych i zapisuj je w standardowych formatach plików danych. </a:t>
            </a:r>
          </a:p>
          <a:p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Cytoscape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obsługuje większość standardowych formatów plików .
Obliczanie statystyk sieci za pomocą aplikacji.
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Możnau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używać z innymi narzędziami, takimi jak R z pakietem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sna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/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igraph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lub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NetworkX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, w celu bardziej zaawansowanej analizy.</a:t>
            </a:r>
            <a:r>
              <a:rPr lang="pl-PL" sz="1600" b="1" dirty="0">
                <a:solidFill>
                  <a:srgbClr val="555555"/>
                </a:solidFill>
                <a:latin typeface="Helvetica Neue"/>
              </a:rPr>
              <a:t>
</a:t>
            </a:r>
            <a:endParaRPr lang="en-US" sz="16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33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3A4DF0-AB76-4589-A5A5-6A37C6BAD54A}"/>
              </a:ext>
            </a:extLst>
          </p:cNvPr>
          <p:cNvSpPr txBox="1"/>
          <p:nvPr/>
        </p:nvSpPr>
        <p:spPr>
          <a:xfrm>
            <a:off x="1390261" y="401216"/>
            <a:ext cx="337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>
                <a:solidFill>
                  <a:srgbClr val="FF0000"/>
                </a:solidFill>
              </a:rPr>
              <a:t>Tools -&gt; Network Analyzer -&gt; Network Analysis </a:t>
            </a:r>
          </a:p>
          <a:p>
            <a:r>
              <a:rPr lang="pl-PL" dirty="0"/>
              <a:t>Otwórz</a:t>
            </a:r>
          </a:p>
          <a:p>
            <a:r>
              <a:rPr lang="pl-PL" dirty="0">
                <a:solidFill>
                  <a:srgbClr val="FF0000"/>
                </a:solidFill>
              </a:rPr>
              <a:t>Generate style from </a:t>
            </a:r>
            <a:r>
              <a:rPr lang="pl-PL" dirty="0" err="1">
                <a:solidFill>
                  <a:srgbClr val="FF0000"/>
                </a:solidFill>
              </a:rPr>
              <a:t>statistics</a:t>
            </a:r>
            <a:r>
              <a:rPr lang="pl-PL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2BC019E-68F0-4E6B-B26B-4EF337DFD614}"/>
              </a:ext>
            </a:extLst>
          </p:cNvPr>
          <p:cNvSpPr txBox="1"/>
          <p:nvPr/>
        </p:nvSpPr>
        <p:spPr>
          <a:xfrm>
            <a:off x="5449077" y="205273"/>
            <a:ext cx="224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Select:</a:t>
            </a:r>
          </a:p>
          <a:p>
            <a:r>
              <a:rPr lang="pl-PL" dirty="0" err="1"/>
              <a:t>ClosenessCentrality</a:t>
            </a:r>
            <a:endParaRPr lang="pl-PL" dirty="0"/>
          </a:p>
          <a:p>
            <a:r>
              <a:rPr lang="pl-PL" dirty="0"/>
              <a:t>Edge Betweeness</a:t>
            </a:r>
          </a:p>
          <a:p>
            <a:r>
              <a:rPr lang="pl-PL" dirty="0" err="1"/>
              <a:t>BetweenessCentrality</a:t>
            </a:r>
            <a:endParaRPr lang="pl-PL" dirty="0"/>
          </a:p>
          <a:p>
            <a:r>
              <a:rPr lang="pl-PL" dirty="0" err="1"/>
              <a:t>Sign</a:t>
            </a:r>
            <a:endParaRPr lang="en-US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95A8C8E4-BE37-407C-AF39-A2BE7615619E}"/>
              </a:ext>
            </a:extLst>
          </p:cNvPr>
          <p:cNvSpPr txBox="1"/>
          <p:nvPr/>
        </p:nvSpPr>
        <p:spPr>
          <a:xfrm>
            <a:off x="7613780" y="1175657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Change</a:t>
            </a:r>
            <a:endParaRPr lang="en-US" i="1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900B4D8E-6001-412A-834D-2A69A581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37" y="2168571"/>
            <a:ext cx="8067675" cy="3581400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EAD1957-6ABA-4DFF-834A-BCE48625D1FD}"/>
              </a:ext>
            </a:extLst>
          </p:cNvPr>
          <p:cNvCxnSpPr>
            <a:cxnSpLocks/>
          </p:cNvCxnSpPr>
          <p:nvPr/>
        </p:nvCxnSpPr>
        <p:spPr>
          <a:xfrm flipH="1">
            <a:off x="6685383" y="1531766"/>
            <a:ext cx="928397" cy="20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B3BD582-063D-433B-A819-BD0D52D14AC4}"/>
              </a:ext>
            </a:extLst>
          </p:cNvPr>
          <p:cNvCxnSpPr>
            <a:cxnSpLocks/>
          </p:cNvCxnSpPr>
          <p:nvPr/>
        </p:nvCxnSpPr>
        <p:spPr>
          <a:xfrm flipH="1">
            <a:off x="6627065" y="1550427"/>
            <a:ext cx="1143001" cy="337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C25D9B6-4A3C-4C19-9BCF-3360F3B74411}"/>
              </a:ext>
            </a:extLst>
          </p:cNvPr>
          <p:cNvSpPr txBox="1"/>
          <p:nvPr/>
        </p:nvSpPr>
        <p:spPr>
          <a:xfrm>
            <a:off x="1782147" y="6046237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Zobacz, jak zmieniła się sieć
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582F706-B8DF-4EA1-B3A7-4F92D951D47B}"/>
              </a:ext>
            </a:extLst>
          </p:cNvPr>
          <p:cNvSpPr txBox="1"/>
          <p:nvPr/>
        </p:nvSpPr>
        <p:spPr>
          <a:xfrm>
            <a:off x="9367935" y="1101012"/>
            <a:ext cx="14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Click</a:t>
            </a:r>
            <a:r>
              <a:rPr lang="pl-PL" dirty="0"/>
              <a:t>:  </a:t>
            </a:r>
            <a:r>
              <a:rPr lang="pl-PL" dirty="0" err="1"/>
              <a:t>apply</a:t>
            </a:r>
            <a:endParaRPr lang="en-US" dirty="0"/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B11BC4A7-DABA-4961-9E69-3714F5ABB129}"/>
              </a:ext>
            </a:extLst>
          </p:cNvPr>
          <p:cNvCxnSpPr/>
          <p:nvPr/>
        </p:nvCxnSpPr>
        <p:spPr>
          <a:xfrm flipH="1">
            <a:off x="9367935" y="1531766"/>
            <a:ext cx="1166326" cy="383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3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0B23F49-7D01-4F7A-8B89-6EBA789DB954}"/>
              </a:ext>
            </a:extLst>
          </p:cNvPr>
          <p:cNvSpPr txBox="1"/>
          <p:nvPr/>
        </p:nvSpPr>
        <p:spPr>
          <a:xfrm>
            <a:off x="62144" y="71021"/>
            <a:ext cx="50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Zmiana koloru etykiety (na czarny) </a:t>
            </a:r>
          </a:p>
          <a:p>
            <a:r>
              <a:rPr lang="pl-PL" dirty="0"/>
              <a:t>i rozmiaru (do 20)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549C3F-4AB4-4967-8348-4E5D5DF5CA12}"/>
              </a:ext>
            </a:extLst>
          </p:cNvPr>
          <p:cNvSpPr txBox="1"/>
          <p:nvPr/>
        </p:nvSpPr>
        <p:spPr>
          <a:xfrm>
            <a:off x="4580878" y="71021"/>
            <a:ext cx="510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l-PL" sz="1200" dirty="0"/>
              <a:t>Open „Style”</a:t>
            </a:r>
          </a:p>
          <a:p>
            <a:pPr marL="228600" indent="-228600">
              <a:buAutoNum type="arabicPeriod"/>
            </a:pPr>
            <a:r>
              <a:rPr lang="pl-PL" sz="1200" dirty="0"/>
              <a:t>In the menu open „Select” and „Select </a:t>
            </a:r>
            <a:r>
              <a:rPr lang="pl-PL" sz="1200" dirty="0" err="1"/>
              <a:t>all</a:t>
            </a:r>
            <a:r>
              <a:rPr lang="pl-PL" sz="1200" dirty="0"/>
              <a:t> </a:t>
            </a:r>
            <a:r>
              <a:rPr lang="pl-PL" sz="1200" dirty="0" err="1"/>
              <a:t>nodes</a:t>
            </a:r>
            <a:r>
              <a:rPr lang="pl-PL" sz="1200" dirty="0"/>
              <a:t>”</a:t>
            </a:r>
          </a:p>
          <a:p>
            <a:pPr marL="228600" indent="-228600">
              <a:buAutoNum type="arabicPeriod"/>
            </a:pPr>
            <a:r>
              <a:rPr lang="pl-PL" sz="1200" dirty="0"/>
              <a:t>In Style </a:t>
            </a:r>
            <a:r>
              <a:rPr lang="pl-PL" sz="1200" dirty="0" err="1"/>
              <a:t>click</a:t>
            </a:r>
            <a:r>
              <a:rPr lang="pl-PL" sz="1200" dirty="0"/>
              <a:t> </a:t>
            </a:r>
            <a:r>
              <a:rPr lang="pl-PL" sz="1200" dirty="0" err="1"/>
              <a:t>Label</a:t>
            </a:r>
            <a:r>
              <a:rPr lang="pl-PL" sz="1200" dirty="0"/>
              <a:t> </a:t>
            </a:r>
            <a:r>
              <a:rPr lang="pl-PL" sz="1200" dirty="0" err="1"/>
              <a:t>Color</a:t>
            </a:r>
            <a:r>
              <a:rPr lang="pl-PL" sz="1200" dirty="0"/>
              <a:t> and </a:t>
            </a:r>
            <a:r>
              <a:rPr lang="pl-PL" sz="1200" dirty="0" err="1"/>
              <a:t>select</a:t>
            </a:r>
            <a:r>
              <a:rPr lang="pl-PL" sz="1200" dirty="0"/>
              <a:t> </a:t>
            </a:r>
            <a:r>
              <a:rPr lang="pl-PL" sz="1200" dirty="0" err="1"/>
              <a:t>black</a:t>
            </a:r>
            <a:r>
              <a:rPr lang="pl-PL" sz="1200" dirty="0"/>
              <a:t> and </a:t>
            </a:r>
            <a:r>
              <a:rPr lang="pl-PL" sz="1200" dirty="0" err="1"/>
              <a:t>apply</a:t>
            </a:r>
            <a:endParaRPr lang="pl-PL" sz="1200" dirty="0"/>
          </a:p>
          <a:p>
            <a:pPr marL="228600" indent="-228600">
              <a:buAutoNum type="arabicPeriod"/>
            </a:pPr>
            <a:r>
              <a:rPr lang="pl-PL" sz="1200" dirty="0"/>
              <a:t>In Style </a:t>
            </a:r>
            <a:r>
              <a:rPr lang="pl-PL" sz="1200" dirty="0" err="1"/>
              <a:t>click</a:t>
            </a:r>
            <a:r>
              <a:rPr lang="pl-PL" sz="1200" dirty="0"/>
              <a:t> </a:t>
            </a:r>
            <a:r>
              <a:rPr lang="pl-PL" sz="1200" dirty="0" err="1"/>
              <a:t>Label</a:t>
            </a:r>
            <a:r>
              <a:rPr lang="pl-PL" sz="1200" dirty="0"/>
              <a:t> Font </a:t>
            </a:r>
            <a:r>
              <a:rPr lang="pl-PL" sz="1200" dirty="0" err="1"/>
              <a:t>Size</a:t>
            </a:r>
            <a:r>
              <a:rPr lang="pl-PL" sz="1200" dirty="0"/>
              <a:t> and </a:t>
            </a:r>
            <a:r>
              <a:rPr lang="pl-PL" sz="1200" dirty="0" err="1"/>
              <a:t>type</a:t>
            </a:r>
            <a:r>
              <a:rPr lang="pl-PL" sz="1200" dirty="0"/>
              <a:t> 20 and </a:t>
            </a:r>
            <a:r>
              <a:rPr lang="pl-PL" sz="1200" dirty="0" err="1"/>
              <a:t>apply</a:t>
            </a:r>
            <a:endParaRPr lang="pl-PL" sz="1200" dirty="0"/>
          </a:p>
          <a:p>
            <a:pPr marL="228600" indent="-228600">
              <a:buFontTx/>
              <a:buAutoNum type="arabicPeriod"/>
            </a:pPr>
            <a:r>
              <a:rPr lang="pl-PL" sz="1200" dirty="0"/>
              <a:t>In the menu open „Select” and „</a:t>
            </a:r>
            <a:r>
              <a:rPr lang="pl-PL" sz="1200" dirty="0" err="1"/>
              <a:t>Deselect</a:t>
            </a:r>
            <a:r>
              <a:rPr lang="pl-PL" sz="1200" dirty="0"/>
              <a:t> </a:t>
            </a:r>
            <a:r>
              <a:rPr lang="pl-PL" sz="1200" dirty="0" err="1"/>
              <a:t>all</a:t>
            </a:r>
            <a:r>
              <a:rPr lang="pl-PL" sz="1200" dirty="0"/>
              <a:t> </a:t>
            </a:r>
            <a:r>
              <a:rPr lang="pl-PL" sz="1200" dirty="0" err="1"/>
              <a:t>nodes</a:t>
            </a:r>
            <a:r>
              <a:rPr lang="pl-PL" sz="1200" dirty="0"/>
              <a:t>”</a:t>
            </a:r>
          </a:p>
          <a:p>
            <a:pPr marL="228600" indent="-228600">
              <a:buAutoNum type="arabicPeriod"/>
            </a:pPr>
            <a:endParaRPr lang="pl-PL" sz="12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0C4DD14-C373-4C4E-B6AA-FE6844A3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1447955"/>
            <a:ext cx="10105748" cy="515366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44AAE687-D207-4F0E-813B-97B2286DD039}"/>
              </a:ext>
            </a:extLst>
          </p:cNvPr>
          <p:cNvCxnSpPr>
            <a:cxnSpLocks/>
          </p:cNvCxnSpPr>
          <p:nvPr/>
        </p:nvCxnSpPr>
        <p:spPr>
          <a:xfrm flipH="1">
            <a:off x="754602" y="348020"/>
            <a:ext cx="4208015" cy="164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E59D20EF-6753-4ADC-818B-7668F7F5A6E2}"/>
              </a:ext>
            </a:extLst>
          </p:cNvPr>
          <p:cNvCxnSpPr/>
          <p:nvPr/>
        </p:nvCxnSpPr>
        <p:spPr>
          <a:xfrm flipH="1">
            <a:off x="985421" y="440353"/>
            <a:ext cx="5110579" cy="100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2BD32FE-090A-474A-B3EB-12E519549D8A}"/>
              </a:ext>
            </a:extLst>
          </p:cNvPr>
          <p:cNvCxnSpPr/>
          <p:nvPr/>
        </p:nvCxnSpPr>
        <p:spPr>
          <a:xfrm flipH="1">
            <a:off x="1535837" y="663125"/>
            <a:ext cx="4323425" cy="350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BD375CD9-38F4-4A77-ABCB-87E5FFE0615D}"/>
              </a:ext>
            </a:extLst>
          </p:cNvPr>
          <p:cNvCxnSpPr/>
          <p:nvPr/>
        </p:nvCxnSpPr>
        <p:spPr>
          <a:xfrm flipH="1">
            <a:off x="1651247" y="809685"/>
            <a:ext cx="4444753" cy="357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C3A973A-6D5A-496C-8F7C-4A429F524319}"/>
              </a:ext>
            </a:extLst>
          </p:cNvPr>
          <p:cNvSpPr txBox="1"/>
          <p:nvPr/>
        </p:nvSpPr>
        <p:spPr>
          <a:xfrm>
            <a:off x="9004918" y="71021"/>
            <a:ext cx="295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Zmienianie kształtów w węzłach reprezentujących glony: </a:t>
            </a:r>
            <a:r>
              <a:rPr lang="pl-PL" sz="1200" dirty="0" err="1"/>
              <a:t>Cyanobacteria</a:t>
            </a:r>
            <a:r>
              <a:rPr lang="pl-PL" sz="1200" dirty="0"/>
              <a:t>, </a:t>
            </a:r>
            <a:r>
              <a:rPr lang="pl-PL" sz="1200" dirty="0" err="1"/>
              <a:t>picophytoplankton</a:t>
            </a:r>
            <a:r>
              <a:rPr lang="pl-PL" sz="1200" dirty="0"/>
              <a:t>, </a:t>
            </a:r>
            <a:r>
              <a:rPr lang="pl-PL" sz="1200" dirty="0" err="1"/>
              <a:t>Chlorophyceae</a:t>
            </a:r>
            <a:r>
              <a:rPr lang="pl-PL" sz="1200" dirty="0"/>
              <a:t>, </a:t>
            </a:r>
            <a:r>
              <a:rPr lang="pl-PL" sz="1200" dirty="0" err="1"/>
              <a:t>Diatomophyceae</a:t>
            </a:r>
            <a:r>
              <a:rPr lang="pl-PL" sz="1200" dirty="0"/>
              <a:t>, </a:t>
            </a:r>
            <a:r>
              <a:rPr lang="pl-PL" sz="1200" dirty="0" err="1"/>
              <a:t>Flagellata</a:t>
            </a:r>
            <a:r>
              <a:rPr lang="pl-PL" sz="1200" dirty="0"/>
              <a:t>, </a:t>
            </a:r>
            <a:r>
              <a:rPr lang="pl-PL" sz="1200" dirty="0" err="1"/>
              <a:t>Dinoflagellata</a:t>
            </a:r>
            <a:r>
              <a:rPr lang="pl-PL" sz="1200" dirty="0"/>
              <a:t>, </a:t>
            </a:r>
            <a:r>
              <a:rPr lang="pl-PL" sz="1200" dirty="0" err="1"/>
              <a:t>Cryptophytes</a:t>
            </a:r>
            <a:r>
              <a:rPr lang="pl-PL" sz="1200" dirty="0"/>
              <a:t> and </a:t>
            </a:r>
            <a:r>
              <a:rPr lang="pl-PL" sz="1200" dirty="0" err="1"/>
              <a:t>Euglenophyceae</a:t>
            </a:r>
            <a:endParaRPr lang="pl-PL" sz="12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CEB63DC-D287-4572-981D-82FB7E19AF42}"/>
              </a:ext>
            </a:extLst>
          </p:cNvPr>
          <p:cNvSpPr txBox="1"/>
          <p:nvPr/>
        </p:nvSpPr>
        <p:spPr>
          <a:xfrm>
            <a:off x="10540753" y="1562470"/>
            <a:ext cx="1420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l-PL" sz="1200" dirty="0" err="1"/>
              <a:t>Click</a:t>
            </a:r>
            <a:r>
              <a:rPr lang="pl-PL" sz="1200" dirty="0"/>
              <a:t> on the </a:t>
            </a:r>
            <a:r>
              <a:rPr lang="pl-PL" sz="1200" dirty="0" err="1"/>
              <a:t>node</a:t>
            </a:r>
            <a:r>
              <a:rPr lang="pl-PL" sz="1200" dirty="0"/>
              <a:t> </a:t>
            </a:r>
            <a:r>
              <a:rPr lang="pl-PL" sz="1200" dirty="0" err="1"/>
              <a:t>representing</a:t>
            </a:r>
            <a:r>
              <a:rPr lang="pl-PL" sz="1200" dirty="0"/>
              <a:t>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r>
              <a:rPr lang="pl-PL" sz="1200" dirty="0" err="1"/>
              <a:t>algae</a:t>
            </a:r>
            <a:endParaRPr lang="pl-PL" sz="1200" dirty="0"/>
          </a:p>
          <a:p>
            <a:pPr marL="228600" indent="-228600">
              <a:buAutoNum type="arabicPeriod"/>
            </a:pPr>
            <a:r>
              <a:rPr lang="pl-PL" sz="1200" dirty="0"/>
              <a:t>In Style </a:t>
            </a:r>
            <a:r>
              <a:rPr lang="pl-PL" sz="1200" dirty="0" err="1"/>
              <a:t>select</a:t>
            </a:r>
            <a:r>
              <a:rPr lang="pl-PL" sz="1200" dirty="0"/>
              <a:t> </a:t>
            </a:r>
            <a:r>
              <a:rPr lang="pl-PL" sz="1200" dirty="0" err="1"/>
              <a:t>Shape</a:t>
            </a:r>
            <a:r>
              <a:rPr lang="pl-PL" sz="1200" dirty="0"/>
              <a:t> and </a:t>
            </a:r>
            <a:r>
              <a:rPr lang="pl-PL" sz="1200" dirty="0" err="1"/>
              <a:t>click</a:t>
            </a:r>
            <a:r>
              <a:rPr lang="pl-PL" sz="1200" dirty="0"/>
              <a:t> a </a:t>
            </a:r>
            <a:r>
              <a:rPr lang="pl-PL" sz="1200" dirty="0" err="1"/>
              <a:t>shape</a:t>
            </a:r>
            <a:r>
              <a:rPr lang="pl-PL" sz="1200" dirty="0"/>
              <a:t> </a:t>
            </a:r>
            <a:r>
              <a:rPr lang="pl-PL" sz="1200" dirty="0" err="1"/>
              <a:t>other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</a:t>
            </a:r>
            <a:r>
              <a:rPr lang="pl-PL" sz="1200" dirty="0" err="1"/>
              <a:t>circle</a:t>
            </a:r>
            <a:r>
              <a:rPr lang="pl-PL" sz="1200" dirty="0"/>
              <a:t> and </a:t>
            </a:r>
            <a:r>
              <a:rPr lang="pl-PL" sz="1200" dirty="0" err="1"/>
              <a:t>apply</a:t>
            </a:r>
            <a:endParaRPr lang="pl-PL" sz="1200" dirty="0"/>
          </a:p>
          <a:p>
            <a:pPr marL="228600" indent="-228600">
              <a:buAutoNum type="arabicPeriod"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93872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1894B31-1197-4C38-AC6B-B1F6220CF1A3}"/>
              </a:ext>
            </a:extLst>
          </p:cNvPr>
          <p:cNvSpPr txBox="1"/>
          <p:nvPr/>
        </p:nvSpPr>
        <p:spPr>
          <a:xfrm>
            <a:off x="2481943" y="513184"/>
            <a:ext cx="3928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Otwórz w </a:t>
            </a:r>
            <a:r>
              <a:rPr lang="pl-PL" dirty="0">
                <a:solidFill>
                  <a:srgbClr val="FF0000"/>
                </a:solidFill>
              </a:rPr>
              <a:t>Menu -&gt; Layout</a:t>
            </a:r>
          </a:p>
          <a:p>
            <a:endParaRPr lang="pl-PL" dirty="0"/>
          </a:p>
          <a:p>
            <a:r>
              <a:rPr lang="pl-PL" dirty="0"/>
              <a:t>Sprawdź wizualizacje i wybierz3 najbardziej informacyjne typy układu
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4FF3E8E-BDE3-426F-A36E-A1DFD7253187}"/>
              </a:ext>
            </a:extLst>
          </p:cNvPr>
          <p:cNvSpPr txBox="1"/>
          <p:nvPr/>
        </p:nvSpPr>
        <p:spPr>
          <a:xfrm>
            <a:off x="2174033" y="2192694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>
                <a:solidFill>
                  <a:srgbClr val="FF0000"/>
                </a:solidFill>
              </a:rPr>
              <a:t>Menu</a:t>
            </a:r>
            <a:r>
              <a:rPr lang="pl-PL" dirty="0"/>
              <a:t> otwórz </a:t>
            </a:r>
            <a:r>
              <a:rPr lang="pl-PL" dirty="0">
                <a:solidFill>
                  <a:srgbClr val="FF0000"/>
                </a:solidFill>
              </a:rPr>
              <a:t>File -&gt; export -&gt; network to image</a:t>
            </a:r>
            <a:r>
              <a:rPr lang="pl-PL" dirty="0"/>
              <a:t>..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4E3B3-E6EE-47DB-A308-27ACE7416CA4}"/>
              </a:ext>
            </a:extLst>
          </p:cNvPr>
          <p:cNvSpPr txBox="1"/>
          <p:nvPr/>
        </p:nvSpPr>
        <p:spPr>
          <a:xfrm>
            <a:off x="2309326" y="3846476"/>
            <a:ext cx="48985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Utwórz .</a:t>
            </a:r>
            <a:r>
              <a:rPr lang="pl-PL" b="1" dirty="0" err="1"/>
              <a:t>png</a:t>
            </a:r>
            <a:r>
              <a:rPr lang="pl-PL" b="1" dirty="0"/>
              <a:t> obraz wybranych sieci i wyślij do TEAMS.</a:t>
            </a:r>
            <a:endParaRPr lang="en-US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B618FAD-53B8-42DB-BDE7-5798F1704250}"/>
              </a:ext>
            </a:extLst>
          </p:cNvPr>
          <p:cNvSpPr txBox="1"/>
          <p:nvPr/>
        </p:nvSpPr>
        <p:spPr>
          <a:xfrm>
            <a:off x="2309326" y="3311371"/>
            <a:ext cx="13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CEL 2: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8336CA5-BB2E-A36F-FC21-8341D3DB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55" y="409376"/>
            <a:ext cx="3886200" cy="215265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2710724-FA62-1E5A-509D-8CF7EE48E40F}"/>
              </a:ext>
            </a:extLst>
          </p:cNvPr>
          <p:cNvCxnSpPr/>
          <p:nvPr/>
        </p:nvCxnSpPr>
        <p:spPr>
          <a:xfrm>
            <a:off x="5106154" y="787651"/>
            <a:ext cx="3585173" cy="6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9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Analyzer">
            <a:extLst>
              <a:ext uri="{FF2B5EF4-FFF2-40B4-BE49-F238E27FC236}">
                <a16:creationId xmlns:a16="http://schemas.microsoft.com/office/drawing/2014/main" id="{A9B1E486-33CC-4144-B553-E722E73B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82" y="144098"/>
            <a:ext cx="4319296" cy="314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1C58620-4E05-4BDF-93F7-51C10BF60B97}"/>
              </a:ext>
            </a:extLst>
          </p:cNvPr>
          <p:cNvSpPr txBox="1"/>
          <p:nvPr/>
        </p:nvSpPr>
        <p:spPr>
          <a:xfrm>
            <a:off x="625150" y="292264"/>
            <a:ext cx="65220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Helvetica Neue"/>
              </a:rPr>
              <a:t>Ogólna</a:t>
            </a:r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Helvetica Neue"/>
              </a:rPr>
              <a:t>złożona</a:t>
            </a:r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Helvetica Neue"/>
              </a:rPr>
              <a:t>analiza</a:t>
            </a:r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Helvetica Neue"/>
              </a:rPr>
              <a:t>sieci</a:t>
            </a:r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
</a:t>
            </a:r>
            <a:endParaRPr lang="en-US" sz="2800" b="1" i="0" dirty="0">
              <a:solidFill>
                <a:srgbClr val="7030A0"/>
              </a:solidFill>
              <a:effectLst/>
              <a:latin typeface="Helvetica Neue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74C8411-9B6E-477E-A6EC-CBCFE1C7F350}"/>
              </a:ext>
            </a:extLst>
          </p:cNvPr>
          <p:cNvSpPr txBox="1"/>
          <p:nvPr/>
        </p:nvSpPr>
        <p:spPr>
          <a:xfrm>
            <a:off x="837421" y="873347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Cytoscape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jest niezależny od domeny i dlatego jest potężnym narzędziem do złożonej analizy sieci w ogóle.
</a:t>
            </a:r>
            <a:r>
              <a:rPr lang="pl-PL" sz="1600" b="1" dirty="0">
                <a:solidFill>
                  <a:srgbClr val="555555"/>
                </a:solidFill>
                <a:latin typeface="Helvetica Neue"/>
              </a:rPr>
              <a:t>Obliczanie statystyk sieci 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według aplikacji, takich jak </a:t>
            </a:r>
            <a:r>
              <a:rPr lang="pl-PL" sz="1600" b="1" dirty="0" err="1">
                <a:solidFill>
                  <a:srgbClr val="555555"/>
                </a:solidFill>
                <a:latin typeface="Helvetica Neue"/>
              </a:rPr>
              <a:t>NetworkAnalyzer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lub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CentiScaPe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
    Znajdzie najkrótszą ścieżkę
    Znajdowanie klastrów za pomocą różnego rodzaju algorytmów
    Można używać z innymi narzędziami do bardziej zaawansowanej analizy
    Wykonuje zaawansowane analizy sieci w popularnych narzędziach, w tym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igraph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Pajek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lub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GraphViz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i importuj je do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Cytoscape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 jako standardowe formaty plików, takie jak </a:t>
            </a:r>
            <a:r>
              <a:rPr lang="pl-PL" sz="1600" dirty="0" err="1">
                <a:solidFill>
                  <a:srgbClr val="555555"/>
                </a:solidFill>
                <a:latin typeface="Helvetica Neue"/>
              </a:rPr>
              <a:t>GraphML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
</a:t>
            </a:r>
            <a:endParaRPr lang="en-US" sz="16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4AB9A6-F556-4E4A-8ACB-5DF64D72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54" y="4970884"/>
            <a:ext cx="3619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EA5FCA7-CFF1-4274-A1B1-59532020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54" y="3361159"/>
            <a:ext cx="3619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AF02BE2-0E7B-4336-8D3D-59685347CADB}"/>
              </a:ext>
            </a:extLst>
          </p:cNvPr>
          <p:cNvSpPr txBox="1"/>
          <p:nvPr/>
        </p:nvSpPr>
        <p:spPr>
          <a:xfrm>
            <a:off x="1328446" y="3824194"/>
            <a:ext cx="4919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Dynamiczny rozwój zastosowań do badań sieciowych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24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2ED2304-8D3A-43FA-88EA-88118D43E940}"/>
              </a:ext>
            </a:extLst>
          </p:cNvPr>
          <p:cNvSpPr txBox="1"/>
          <p:nvPr/>
        </p:nvSpPr>
        <p:spPr>
          <a:xfrm>
            <a:off x="2948473" y="105941"/>
            <a:ext cx="5691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Praca</a:t>
            </a:r>
            <a:r>
              <a:rPr lang="en-US" sz="3200" b="1" dirty="0">
                <a:solidFill>
                  <a:srgbClr val="FF0000"/>
                </a:solidFill>
              </a:rPr>
              <a:t> z </a:t>
            </a:r>
            <a:r>
              <a:rPr lang="en-US" sz="3200" b="1" dirty="0" err="1">
                <a:solidFill>
                  <a:srgbClr val="FF0000"/>
                </a:solidFill>
              </a:rPr>
              <a:t>Cytoscape</a:t>
            </a:r>
            <a:r>
              <a:rPr lang="en-US" sz="3200" b="1" dirty="0">
                <a:solidFill>
                  <a:srgbClr val="FF0000"/>
                </a:solidFill>
              </a:rPr>
              <a:t>
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pl-PL" sz="3200" dirty="0">
                <a:solidFill>
                  <a:srgbClr val="FF0000"/>
                </a:solidFill>
              </a:rPr>
              <a:t>model grafu oparty na regresji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D743882-6564-4D5E-871D-B844DA75E44D}"/>
              </a:ext>
            </a:extLst>
          </p:cNvPr>
          <p:cNvSpPr txBox="1"/>
          <p:nvPr/>
        </p:nvSpPr>
        <p:spPr>
          <a:xfrm>
            <a:off x="2799184" y="1324947"/>
            <a:ext cx="5075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Przygotowanie danych
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977C623-216D-434E-9FBE-C19425D60A8D}"/>
              </a:ext>
            </a:extLst>
          </p:cNvPr>
          <p:cNvSpPr txBox="1"/>
          <p:nvPr/>
        </p:nvSpPr>
        <p:spPr>
          <a:xfrm>
            <a:off x="301690" y="1951672"/>
            <a:ext cx="5831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Excel files</a:t>
            </a:r>
          </a:p>
          <a:p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, .xlsx : </a:t>
            </a:r>
            <a:r>
              <a:rPr lang="en-US" b="1" i="1" dirty="0">
                <a:solidFill>
                  <a:srgbClr val="00B0F0"/>
                </a:solidFill>
              </a:rPr>
              <a:t>vlagunzoopl_1_phyto-</a:t>
            </a:r>
            <a:r>
              <a:rPr lang="pl-PL" b="1" i="1" dirty="0">
                <a:solidFill>
                  <a:srgbClr val="00B0F0"/>
                </a:solidFill>
              </a:rPr>
              <a:t>We</a:t>
            </a:r>
            <a:r>
              <a:rPr lang="en-US" b="1" i="1" dirty="0">
                <a:solidFill>
                  <a:srgbClr val="00B0F0"/>
                </a:solidFill>
              </a:rPr>
              <a:t>st.xlsx</a:t>
            </a:r>
          </a:p>
          <a:p>
            <a:endParaRPr lang="en-US" dirty="0"/>
          </a:p>
          <a:p>
            <a:r>
              <a:rPr lang="pl-PL" b="1" dirty="0"/>
              <a:t>zmienne w kolumnach, ale opis obserwacji </a:t>
            </a:r>
            <a:r>
              <a:rPr lang="en-US" dirty="0"/>
              <a:t>(</a:t>
            </a:r>
            <a:r>
              <a:rPr lang="en-US" i="1" dirty="0"/>
              <a:t>date, order number, sample site etc.</a:t>
            </a:r>
            <a:r>
              <a:rPr lang="en-US" dirty="0"/>
              <a:t>) w </a:t>
            </a:r>
            <a:r>
              <a:rPr lang="en-US" dirty="0" err="1"/>
              <a:t>pierwszej</a:t>
            </a:r>
            <a:r>
              <a:rPr lang="en-US" dirty="0"/>
              <a:t> </a:t>
            </a:r>
            <a:r>
              <a:rPr lang="en-US" dirty="0" err="1"/>
              <a:t>kolumnie</a:t>
            </a:r>
            <a:r>
              <a:rPr lang="en-US" dirty="0"/>
              <a:t> </a:t>
            </a:r>
            <a:endParaRPr lang="en-US" u="sng" dirty="0"/>
          </a:p>
          <a:p>
            <a:endParaRPr lang="en-US" dirty="0"/>
          </a:p>
          <a:p>
            <a:r>
              <a:rPr lang="en-US" b="1" dirty="0" err="1"/>
              <a:t>obserwacje</a:t>
            </a:r>
            <a:r>
              <a:rPr lang="en-US" b="1" dirty="0"/>
              <a:t> w </a:t>
            </a:r>
            <a:r>
              <a:rPr lang="pl-PL" b="1" dirty="0"/>
              <a:t>wierszach</a:t>
            </a:r>
            <a:r>
              <a:rPr lang="en-US" b="1" dirty="0"/>
              <a:t>
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96001B6-22BD-43D2-961A-BFAD3022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24" y="2044469"/>
            <a:ext cx="6353175" cy="4410075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43F3CA9-7600-453F-97DF-64B46E84D2A0}"/>
              </a:ext>
            </a:extLst>
          </p:cNvPr>
          <p:cNvCxnSpPr/>
          <p:nvPr/>
        </p:nvCxnSpPr>
        <p:spPr>
          <a:xfrm>
            <a:off x="5103845" y="3107094"/>
            <a:ext cx="1511559" cy="140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FDE9CA6-2DD2-4DB8-B4CD-3C8D5DD4C99D}"/>
              </a:ext>
            </a:extLst>
          </p:cNvPr>
          <p:cNvCxnSpPr/>
          <p:nvPr/>
        </p:nvCxnSpPr>
        <p:spPr>
          <a:xfrm>
            <a:off x="2174033" y="4068147"/>
            <a:ext cx="447869" cy="97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C104D54-613A-4AD6-990F-D01B81ACD732}"/>
              </a:ext>
            </a:extLst>
          </p:cNvPr>
          <p:cNvSpPr txBox="1"/>
          <p:nvPr/>
        </p:nvSpPr>
        <p:spPr>
          <a:xfrm>
            <a:off x="1324947" y="5131837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Coma Separated Value files</a:t>
            </a:r>
          </a:p>
          <a:p>
            <a:r>
              <a:rPr lang="en-US" dirty="0"/>
              <a:t>.csv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7A1BCFB-AEB5-4C18-A8DF-A12D45401D0B}"/>
              </a:ext>
            </a:extLst>
          </p:cNvPr>
          <p:cNvSpPr txBox="1"/>
          <p:nvPr/>
        </p:nvSpPr>
        <p:spPr>
          <a:xfrm>
            <a:off x="1757752" y="5782300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vlagunzoopl_1_phyto-</a:t>
            </a:r>
            <a:r>
              <a:rPr lang="pl-PL" b="1" dirty="0">
                <a:solidFill>
                  <a:srgbClr val="00B0F0"/>
                </a:solidFill>
              </a:rPr>
              <a:t>We</a:t>
            </a:r>
            <a:r>
              <a:rPr lang="en-US" b="1" dirty="0">
                <a:solidFill>
                  <a:srgbClr val="00B0F0"/>
                </a:solidFill>
              </a:rPr>
              <a:t>st.csv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16106D5-249C-4B0B-8EAD-EF30A2989DF4}"/>
              </a:ext>
            </a:extLst>
          </p:cNvPr>
          <p:cNvSpPr txBox="1"/>
          <p:nvPr/>
        </p:nvSpPr>
        <p:spPr>
          <a:xfrm>
            <a:off x="2528595" y="363894"/>
            <a:ext cx="81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.csv </a:t>
            </a:r>
            <a:r>
              <a:rPr lang="pl-PL" dirty="0"/>
              <a:t>pliki powinny być znormalizowane i skorelowane za pomocą metody Pearsona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667910F-DEFE-4150-9C70-8D3538448490}"/>
              </a:ext>
            </a:extLst>
          </p:cNvPr>
          <p:cNvSpPr txBox="1"/>
          <p:nvPr/>
        </p:nvSpPr>
        <p:spPr>
          <a:xfrm>
            <a:off x="6920981" y="15867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http://metscape.med.umich.edu/calculator.html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2AD114-A265-4B57-BEFA-A562C58A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1" y="2191818"/>
            <a:ext cx="10992336" cy="415299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7D4B70D-DC0E-4E3D-84FB-2E80FDE57D8F}"/>
              </a:ext>
            </a:extLst>
          </p:cNvPr>
          <p:cNvSpPr txBox="1"/>
          <p:nvPr/>
        </p:nvSpPr>
        <p:spPr>
          <a:xfrm>
            <a:off x="568293" y="848076"/>
            <a:ext cx="667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Zostanie to zrobione za pomocą narzędzia </a:t>
            </a:r>
            <a:r>
              <a:rPr lang="pl-PL" b="1" dirty="0" err="1"/>
              <a:t>CorrelationCalculator</a:t>
            </a:r>
            <a:r>
              <a:rPr lang="pl-PL" b="1" dirty="0"/>
              <a:t> </a:t>
            </a:r>
            <a:r>
              <a:rPr lang="pl-PL" dirty="0"/>
              <a:t>zawartego </a:t>
            </a:r>
            <a:r>
              <a:rPr lang="pl-PL" b="1" dirty="0"/>
              <a:t>w </a:t>
            </a:r>
            <a:r>
              <a:rPr lang="pl-PL" b="1" dirty="0" err="1"/>
              <a:t>MetScape</a:t>
            </a:r>
            <a:r>
              <a:rPr lang="pl-PL" b="1" dirty="0"/>
              <a:t> </a:t>
            </a:r>
            <a:r>
              <a:rPr lang="pl-PL" dirty="0"/>
              <a:t>(podmoduł </a:t>
            </a:r>
            <a:r>
              <a:rPr lang="pl-PL" dirty="0" err="1"/>
              <a:t>Cytoscape</a:t>
            </a:r>
            <a:r>
              <a:rPr lang="pl-PL" dirty="0"/>
              <a:t>).
</a:t>
            </a:r>
            <a:endParaRPr lang="en-US" dirty="0"/>
          </a:p>
          <a:p>
            <a:r>
              <a:rPr lang="pl-PL" i="1" dirty="0"/>
              <a:t>Najpierw zainstaluj najnowszą wersję oprogramowania </a:t>
            </a:r>
            <a:r>
              <a:rPr lang="pl-PL" b="1" i="1" dirty="0"/>
              <a:t>Java</a:t>
            </a:r>
            <a:r>
              <a:rPr lang="pl-PL" i="1" dirty="0"/>
              <a:t>
</a:t>
            </a:r>
            <a:endParaRPr lang="en-US" b="1" i="1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E231648-5A50-4522-B60B-31857710A860}"/>
              </a:ext>
            </a:extLst>
          </p:cNvPr>
          <p:cNvCxnSpPr/>
          <p:nvPr/>
        </p:nvCxnSpPr>
        <p:spPr>
          <a:xfrm>
            <a:off x="2855167" y="1956072"/>
            <a:ext cx="653143" cy="20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7188DF4-DE73-493B-886E-3744EC847D6D}"/>
              </a:ext>
            </a:extLst>
          </p:cNvPr>
          <p:cNvCxnSpPr/>
          <p:nvPr/>
        </p:nvCxnSpPr>
        <p:spPr>
          <a:xfrm flipH="1">
            <a:off x="2157274" y="1180730"/>
            <a:ext cx="1740023" cy="345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2C088D8-0E11-41F8-A6BD-590D4876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4" y="0"/>
            <a:ext cx="773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2DB6D11-1BFE-4950-BBA9-6F1E35F3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8" y="180101"/>
            <a:ext cx="4168645" cy="389121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42B0F79C-7E79-4879-9D82-F6D17DD1B8FF}"/>
              </a:ext>
            </a:extLst>
          </p:cNvPr>
          <p:cNvCxnSpPr/>
          <p:nvPr/>
        </p:nvCxnSpPr>
        <p:spPr>
          <a:xfrm flipH="1" flipV="1">
            <a:off x="4460033" y="1203649"/>
            <a:ext cx="1800808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44ED37B-F5AC-41E0-A7E3-2D8D6065C7C6}"/>
              </a:ext>
            </a:extLst>
          </p:cNvPr>
          <p:cNvSpPr txBox="1"/>
          <p:nvPr/>
        </p:nvSpPr>
        <p:spPr>
          <a:xfrm>
            <a:off x="6438122" y="1380931"/>
            <a:ext cx="27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csv. file and upload here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43B655-5133-4974-93DA-DB66CFB3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60" y="2713070"/>
            <a:ext cx="4168645" cy="3899243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635B649-E1CC-4EC4-9665-45BE9B6D1EAC}"/>
              </a:ext>
            </a:extLst>
          </p:cNvPr>
          <p:cNvCxnSpPr/>
          <p:nvPr/>
        </p:nvCxnSpPr>
        <p:spPr>
          <a:xfrm>
            <a:off x="6783355" y="2027262"/>
            <a:ext cx="447869" cy="165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0CC8604-7A1A-42A9-81B8-2042AABB267A}"/>
              </a:ext>
            </a:extLst>
          </p:cNvPr>
          <p:cNvSpPr txBox="1"/>
          <p:nvPr/>
        </p:nvSpPr>
        <p:spPr>
          <a:xfrm>
            <a:off x="10095722" y="4534678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i="1" dirty="0"/>
              <a:t>next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DEE68C3-6A7B-4208-92A1-654D6D43F284}"/>
              </a:ext>
            </a:extLst>
          </p:cNvPr>
          <p:cNvCxnSpPr/>
          <p:nvPr/>
        </p:nvCxnSpPr>
        <p:spPr>
          <a:xfrm flipH="1">
            <a:off x="8640147" y="5181009"/>
            <a:ext cx="1567543" cy="114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03C8BEC-BD60-48AF-83E1-A5633A23FD89}"/>
              </a:ext>
            </a:extLst>
          </p:cNvPr>
          <p:cNvSpPr txBox="1"/>
          <p:nvPr/>
        </p:nvSpPr>
        <p:spPr>
          <a:xfrm>
            <a:off x="6559420" y="3840479"/>
            <a:ext cx="447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West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762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15A16B8-DE9D-4710-A624-33362EB8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0" y="57052"/>
            <a:ext cx="3921484" cy="36591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9387D6A-96AE-43F7-B41B-9F487B47DD19}"/>
              </a:ext>
            </a:extLst>
          </p:cNvPr>
          <p:cNvSpPr txBox="1"/>
          <p:nvPr/>
        </p:nvSpPr>
        <p:spPr>
          <a:xfrm>
            <a:off x="4702629" y="727788"/>
            <a:ext cx="714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Normalizacja danych </a:t>
            </a:r>
            <a:r>
              <a:rPr lang="pl-PL" dirty="0"/>
              <a:t>poprzez automatyczne skalowanie (jako współczynnik skalowania wykorzystano odchylenie standardowe)
</a:t>
            </a:r>
            <a:endParaRPr lang="en-US" b="1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F8853711-702F-4E65-A6C1-13FEE916DD41}"/>
              </a:ext>
            </a:extLst>
          </p:cNvPr>
          <p:cNvCxnSpPr/>
          <p:nvPr/>
        </p:nvCxnSpPr>
        <p:spPr>
          <a:xfrm flipH="1">
            <a:off x="1530220" y="1374119"/>
            <a:ext cx="3284376" cy="28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F94934A2-C038-48B8-B4C0-19D45D64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88" y="1886630"/>
            <a:ext cx="6400800" cy="39338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37C2363-1525-4959-9565-B2F13D288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5" t="7576" b="1020"/>
          <a:stretch/>
        </p:blipFill>
        <p:spPr>
          <a:xfrm>
            <a:off x="938669" y="3716207"/>
            <a:ext cx="3610816" cy="3141793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6A1E66C-3993-4D8B-8308-70230D76A369}"/>
              </a:ext>
            </a:extLst>
          </p:cNvPr>
          <p:cNvCxnSpPr/>
          <p:nvPr/>
        </p:nvCxnSpPr>
        <p:spPr>
          <a:xfrm flipV="1">
            <a:off x="3116424" y="4114800"/>
            <a:ext cx="2146041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29B9B50-CF15-4E73-8EA6-FAC756D2655E}"/>
              </a:ext>
            </a:extLst>
          </p:cNvPr>
          <p:cNvSpPr txBox="1"/>
          <p:nvPr/>
        </p:nvSpPr>
        <p:spPr>
          <a:xfrm>
            <a:off x="5047861" y="6204857"/>
            <a:ext cx="22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i="1" dirty="0"/>
              <a:t>save</a:t>
            </a:r>
            <a:r>
              <a:rPr lang="en-US" dirty="0"/>
              <a:t> and </a:t>
            </a:r>
            <a:r>
              <a:rPr lang="en-US" i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0859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DCE910A9-05F4-4848-81B0-47943160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54" y="278169"/>
            <a:ext cx="4280613" cy="3988421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C45DB0B-365E-44DD-BE56-C39A8EB49A79}"/>
              </a:ext>
            </a:extLst>
          </p:cNvPr>
          <p:cNvCxnSpPr/>
          <p:nvPr/>
        </p:nvCxnSpPr>
        <p:spPr>
          <a:xfrm flipH="1">
            <a:off x="1670180" y="597159"/>
            <a:ext cx="4254759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EA70CEB-0740-42A4-8953-B3C636CEE976}"/>
              </a:ext>
            </a:extLst>
          </p:cNvPr>
          <p:cNvCxnSpPr/>
          <p:nvPr/>
        </p:nvCxnSpPr>
        <p:spPr>
          <a:xfrm flipH="1">
            <a:off x="3209731" y="1912776"/>
            <a:ext cx="2886269" cy="12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2437478-6325-4447-9674-23D2012EAE6C}"/>
              </a:ext>
            </a:extLst>
          </p:cNvPr>
          <p:cNvSpPr txBox="1"/>
          <p:nvPr/>
        </p:nvSpPr>
        <p:spPr>
          <a:xfrm>
            <a:off x="6096000" y="429208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i="1" dirty="0"/>
              <a:t>run</a:t>
            </a:r>
            <a:r>
              <a:rPr lang="en-US" dirty="0"/>
              <a:t> to calculate Pearson’s correlations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5AFDB5E-30A3-4BC3-87EA-331F69CE24DA}"/>
              </a:ext>
            </a:extLst>
          </p:cNvPr>
          <p:cNvSpPr txBox="1"/>
          <p:nvPr/>
        </p:nvSpPr>
        <p:spPr>
          <a:xfrm>
            <a:off x="6214188" y="1782147"/>
            <a:ext cx="428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pl-PL" dirty="0"/>
              <a:t>„</a:t>
            </a:r>
            <a:r>
              <a:rPr lang="en-US" dirty="0"/>
              <a:t>Basic Partial Correlation Method</a:t>
            </a:r>
            <a:r>
              <a:rPr lang="pl-PL" dirty="0"/>
              <a:t>”</a:t>
            </a:r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A7236ED-3462-4BD8-A1C1-69EDF87C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39" y="2720646"/>
            <a:ext cx="4280612" cy="3931175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4A79C28-F6BA-46B8-B041-8E4E2F12F99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94111" y="3956534"/>
            <a:ext cx="3531636" cy="90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3158927-3D65-4CC8-939F-ECFE92B34C9A}"/>
              </a:ext>
            </a:extLst>
          </p:cNvPr>
          <p:cNvSpPr txBox="1"/>
          <p:nvPr/>
        </p:nvSpPr>
        <p:spPr>
          <a:xfrm>
            <a:off x="2463282" y="4860506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Zobacz</a:t>
            </a:r>
            <a:r>
              <a:rPr lang="en-US" dirty="0"/>
              <a:t> Histogram and Heatmap pdf files, </a:t>
            </a:r>
            <a:r>
              <a:rPr lang="pl-PL" dirty="0"/>
              <a:t>zobacz</a:t>
            </a:r>
            <a:r>
              <a:rPr lang="en-US" dirty="0"/>
              <a:t> csv file z </a:t>
            </a:r>
            <a:r>
              <a:rPr lang="en-US" dirty="0" err="1"/>
              <a:t>macierzą</a:t>
            </a:r>
            <a:r>
              <a:rPr lang="en-US" dirty="0"/>
              <a:t> </a:t>
            </a:r>
            <a:r>
              <a:rPr lang="en-US" dirty="0" err="1"/>
              <a:t>korelacji</a:t>
            </a:r>
            <a:endParaRPr lang="en-US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561D42F-246E-4D36-8F02-B9B0B5C3842A}"/>
              </a:ext>
            </a:extLst>
          </p:cNvPr>
          <p:cNvCxnSpPr>
            <a:cxnSpLocks/>
          </p:cNvCxnSpPr>
          <p:nvPr/>
        </p:nvCxnSpPr>
        <p:spPr>
          <a:xfrm flipH="1" flipV="1">
            <a:off x="1670181" y="3797559"/>
            <a:ext cx="681133" cy="246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F0E008A-5E6A-4418-B1EA-7772067C155B}"/>
              </a:ext>
            </a:extLst>
          </p:cNvPr>
          <p:cNvSpPr txBox="1"/>
          <p:nvPr/>
        </p:nvSpPr>
        <p:spPr>
          <a:xfrm>
            <a:off x="2547257" y="614887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review click </a:t>
            </a:r>
            <a:r>
              <a:rPr lang="en-US" i="1" dirty="0"/>
              <a:t>run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6547C628-B01B-4974-9774-2FD163DDFAA8}"/>
              </a:ext>
            </a:extLst>
          </p:cNvPr>
          <p:cNvCxnSpPr/>
          <p:nvPr/>
        </p:nvCxnSpPr>
        <p:spPr>
          <a:xfrm flipH="1" flipV="1">
            <a:off x="9358604" y="4735834"/>
            <a:ext cx="1399592" cy="55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1882480-EC17-45F7-9241-679D59BE3889}"/>
              </a:ext>
            </a:extLst>
          </p:cNvPr>
          <p:cNvSpPr txBox="1"/>
          <p:nvPr/>
        </p:nvSpPr>
        <p:spPr>
          <a:xfrm>
            <a:off x="10664890" y="5292952"/>
            <a:ext cx="1399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will do that later in </a:t>
            </a:r>
            <a:r>
              <a:rPr lang="en-US" sz="1400" dirty="0" err="1"/>
              <a:t>CytoScape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520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8" ma:contentTypeDescription="Utwórz nowy dokument." ma:contentTypeScope="" ma:versionID="33be0d5a612ff2dfb76067140a74f031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338aba3cb4a1daafcc0e46db6065f23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21663-835F-4D99-9AB7-82058BB58D84}"/>
</file>

<file path=customXml/itemProps2.xml><?xml version="1.0" encoding="utf-8"?>
<ds:datastoreItem xmlns:ds="http://schemas.openxmlformats.org/officeDocument/2006/customXml" ds:itemID="{B007F301-EEBB-49B1-B782-58F719E02570}"/>
</file>

<file path=customXml/itemProps3.xml><?xml version="1.0" encoding="utf-8"?>
<ds:datastoreItem xmlns:ds="http://schemas.openxmlformats.org/officeDocument/2006/customXml" ds:itemID="{DF214498-A5B1-470A-BC72-510EBFC77685}"/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1002</Words>
  <Application>Microsoft Office PowerPoint</Application>
  <PresentationFormat>Panoramiczny</PresentationFormat>
  <Paragraphs>107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49</cp:revision>
  <dcterms:created xsi:type="dcterms:W3CDTF">2020-05-05T10:12:23Z</dcterms:created>
  <dcterms:modified xsi:type="dcterms:W3CDTF">2024-06-04T10:01:50Z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