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588B-6B07-0276-89BC-8190F1970EEE}" v="6" dt="2024-05-14T16:52:19.518"/>
    <p1510:client id="{E48408F9-2803-D577-B54C-91F5098E0785}" v="1" dt="2024-05-14T17:39:26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arkulowski" userId="S::163105@student.uwm.edu.pl::4bd03dc5-0996-4686-ad24-7cd621c6531d" providerId="AD" clId="Web-{E48408F9-2803-D577-B54C-91F5098E0785}"/>
    <pc:docChg chg="modSld">
      <pc:chgData name="Tomasz Karkulowski" userId="S::163105@student.uwm.edu.pl::4bd03dc5-0996-4686-ad24-7cd621c6531d" providerId="AD" clId="Web-{E48408F9-2803-D577-B54C-91F5098E0785}" dt="2024-05-14T17:39:26.880" v="0" actId="1076"/>
      <pc:docMkLst>
        <pc:docMk/>
      </pc:docMkLst>
      <pc:sldChg chg="modSp">
        <pc:chgData name="Tomasz Karkulowski" userId="S::163105@student.uwm.edu.pl::4bd03dc5-0996-4686-ad24-7cd621c6531d" providerId="AD" clId="Web-{E48408F9-2803-D577-B54C-91F5098E0785}" dt="2024-05-14T17:39:26.880" v="0" actId="1076"/>
        <pc:sldMkLst>
          <pc:docMk/>
          <pc:sldMk cId="1011282843" sldId="266"/>
        </pc:sldMkLst>
        <pc:picChg chg="mod">
          <ac:chgData name="Tomasz Karkulowski" userId="S::163105@student.uwm.edu.pl::4bd03dc5-0996-4686-ad24-7cd621c6531d" providerId="AD" clId="Web-{E48408F9-2803-D577-B54C-91F5098E0785}" dt="2024-05-14T17:39:26.880" v="0" actId="1076"/>
          <ac:picMkLst>
            <pc:docMk/>
            <pc:sldMk cId="1011282843" sldId="266"/>
            <ac:picMk id="5" creationId="{92466824-C8EE-A36E-EA03-7DBAE6A1A1DA}"/>
          </ac:picMkLst>
        </pc:picChg>
      </pc:sldChg>
    </pc:docChg>
  </pc:docChgLst>
  <pc:docChgLst>
    <pc:chgData name="Paweł Leszczyński" userId="S::147465@student.uwm.edu.pl::c94f9443-431a-4d66-936e-11c5943ed008" providerId="AD" clId="Web-{5119588B-6B07-0276-89BC-8190F1970EEE}"/>
    <pc:docChg chg="modSld">
      <pc:chgData name="Paweł Leszczyński" userId="S::147465@student.uwm.edu.pl::c94f9443-431a-4d66-936e-11c5943ed008" providerId="AD" clId="Web-{5119588B-6B07-0276-89BC-8190F1970EEE}" dt="2024-05-14T16:52:19.518" v="5" actId="14100"/>
      <pc:docMkLst>
        <pc:docMk/>
      </pc:docMkLst>
      <pc:sldChg chg="modSp">
        <pc:chgData name="Paweł Leszczyński" userId="S::147465@student.uwm.edu.pl::c94f9443-431a-4d66-936e-11c5943ed008" providerId="AD" clId="Web-{5119588B-6B07-0276-89BC-8190F1970EEE}" dt="2024-05-14T16:52:19.518" v="5" actId="14100"/>
        <pc:sldMkLst>
          <pc:docMk/>
          <pc:sldMk cId="2920622849" sldId="258"/>
        </pc:sldMkLst>
        <pc:spChg chg="mod">
          <ac:chgData name="Paweł Leszczyński" userId="S::147465@student.uwm.edu.pl::c94f9443-431a-4d66-936e-11c5943ed008" providerId="AD" clId="Web-{5119588B-6B07-0276-89BC-8190F1970EEE}" dt="2024-05-14T16:52:18.486" v="4" actId="14100"/>
          <ac:spMkLst>
            <pc:docMk/>
            <pc:sldMk cId="2920622849" sldId="258"/>
            <ac:spMk id="11" creationId="{92C4412A-9907-684B-72D8-3F5C659DE04C}"/>
          </ac:spMkLst>
        </pc:spChg>
        <pc:picChg chg="mod modCrop">
          <ac:chgData name="Paweł Leszczyński" userId="S::147465@student.uwm.edu.pl::c94f9443-431a-4d66-936e-11c5943ed008" providerId="AD" clId="Web-{5119588B-6B07-0276-89BC-8190F1970EEE}" dt="2024-05-14T16:52:19.518" v="5" actId="14100"/>
          <ac:picMkLst>
            <pc:docMk/>
            <pc:sldMk cId="2920622849" sldId="258"/>
            <ac:picMk id="9" creationId="{0BDF0009-45AA-05BE-38D8-2E4A773FF5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9C1E4E-22F0-01CF-386F-5FC7CBDE4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8A9A342-9247-BC48-A433-1458C0DD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93061E-2B58-C3B9-DA6A-5EA49C31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31224F-0E24-E6F3-E351-545FE3A8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138536-7685-A1D5-4A8F-BD678929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4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586CEA-125C-6F01-1124-04C83BC5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E5DD74D-DFF2-C4F1-9BB1-D321C12A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FBB2DE-44B3-4687-BFF8-7EAD9435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E9E9AD-87A3-69E7-4035-40E55A85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ECB56D-308A-4DC5-3D9C-21ABB4DE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F419EEA-8E02-48BA-DA13-253A8515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449516-7C6E-3104-AE0D-43D7B043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98A66E-7332-5181-3DFE-C792ECD5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84776F-05EF-1C2C-30F4-457CF74B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1CADC1-CD82-0CF7-E03F-95BAE14E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8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82E54D-26E7-C056-2CC2-91F9AD8D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C1D7BD-7C42-B44D-0964-F613C3C2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9F9079-ADBD-BD4A-A307-D5C22D5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834D91-4EE7-9B58-551A-70DE36BC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0BC54D-183F-0DFA-2C5F-0BCF614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6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823B4-18B7-C278-E328-0CF720AC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A2D334-8CD7-8416-3ACD-ECAD2D016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9F783D-E44C-B80D-02B2-A9CB58D8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A3E937-2412-1B7B-DF14-C9F040A8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F0C012-3528-C7BA-70C9-D3F4E244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26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DD153-B4DB-016A-455B-020D7759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C8FA0B-4CAE-63B8-0BE4-656172293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BEB305-5113-9A9F-C7B1-A3B4C7A0D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47F35B-F506-01AA-E00C-B0D1004B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61925E-990D-9961-ED9D-AC101E9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F287CF-6F53-9827-B3EB-ED7F92AB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5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8493A-7A82-63A2-8278-63F81C88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EA8B3A-B72C-887F-C9AA-FF15D0BC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55E60A-161A-5E49-A37E-F2829CCA4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207F94-E06F-5FB7-8BD3-E0CCBE6D6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EB6ED5-34A9-8673-1516-1E0EC78BF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718834-04AA-7CF7-F546-21392CB3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9270225-BFA5-FB53-CDAB-D64065E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7C25DF-01E2-D77D-8183-565A617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4055B9-749A-AA24-2DC6-C2A9901C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CD0F227-E17B-4847-9FF9-B0ABADE7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236869-A15E-104A-37D6-CF01265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E5CC45-E865-437E-7170-0102BDE9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0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EC21F11-CC2C-8409-9C6D-1D7FCAB8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953324-271E-A965-1E4D-781933F8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2D578B8-474B-5C23-E544-F33FBDF4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7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3E09F-57BF-B8C0-DB05-30C0FA05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127B91-4B64-D4DA-4471-966B2755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95F91C-DBB8-5C97-4B93-EEF43180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334F79-3436-79D4-D2C9-A72DE5B6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379D01-1D1C-D505-7DE4-17BEAE55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DDAD7B-A626-2D70-2013-0E5BF388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5C8DC-D054-7396-92A8-672E6BE5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17D85FF-6515-2652-C9DB-FBD7C7EA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F80B8A-FE4F-257D-CDAE-1A7F19CD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CF53D9-43C3-8095-97BC-2872489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35FA307-C622-55ED-1E61-FED294AC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9265A5-8279-F92B-D897-1148A0D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5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D09B3FC-2B1C-AC5B-E1B8-532EE072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8D02F2-0B9F-69FE-4975-9623467F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3A5F58-B753-A409-E92F-4E68B6E06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F807-89D2-48D0-8F01-15EADAE9350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35D2D-4086-E229-D186-3E5CC0C6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361D55-EAC6-791B-5D6E-A94F7DC1F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F8CD-3DFB-4F50-8B2F-3DEB172D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7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mbostock/34f08d5e11952a80609169b7917d4172" TargetMode="External"/><Relationship Id="rId2" Type="http://schemas.openxmlformats.org/officeDocument/2006/relationships/hyperlink" Target="https://www.kaggle.com/datasets/sumanthvrao/daily-climate-time-series-dat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23FD381-1C18-4FB2-9CC4-E97D6E21EB0A}"/>
              </a:ext>
            </a:extLst>
          </p:cNvPr>
          <p:cNvSpPr txBox="1"/>
          <p:nvPr/>
        </p:nvSpPr>
        <p:spPr>
          <a:xfrm>
            <a:off x="1293541" y="466681"/>
            <a:ext cx="1059365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800" b="1" i="0">
                <a:solidFill>
                  <a:srgbClr val="FF0000"/>
                </a:solidFill>
                <a:effectLst/>
                <a:latin typeface="sohne"/>
              </a:rPr>
              <a:t>D3Blocks: </a:t>
            </a:r>
          </a:p>
          <a:p>
            <a:endParaRPr lang="pl-PL" b="1">
              <a:solidFill>
                <a:srgbClr val="292929"/>
              </a:solidFill>
              <a:latin typeface="sohne"/>
            </a:endParaRPr>
          </a:p>
          <a:p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Biblioteka języka </a:t>
            </a:r>
            <a:r>
              <a:rPr lang="pl-PL" b="1" i="0" err="1">
                <a:solidFill>
                  <a:srgbClr val="292929"/>
                </a:solidFill>
                <a:effectLst/>
                <a:latin typeface="sohne"/>
              </a:rPr>
              <a:t>Python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 do tworzenia interaktywnych i samodzielnych wykresów D3js.
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Twórz interaktywne, autonomiczne i atrakcyjne wizualnie wykresy oparte na grafice d3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javascript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(d3js), ale konfigurowalne za pomocą języka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Python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.
</a:t>
            </a:r>
            <a:endParaRPr lang="en-GB" i="0">
              <a:solidFill>
                <a:srgbClr val="757575"/>
              </a:solidFill>
              <a:effectLst/>
              <a:latin typeface="sohne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9DBA99-4CD9-52AD-9710-D22993FCD73A}"/>
              </a:ext>
            </a:extLst>
          </p:cNvPr>
          <p:cNvSpPr txBox="1"/>
          <p:nvPr/>
        </p:nvSpPr>
        <p:spPr>
          <a:xfrm>
            <a:off x="1728439" y="2386362"/>
            <a:ext cx="98242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stał się jednym z najpopularniejszych języków programowania do analizy i wizualizacji danych. Wizualizacja może być kluczem do sukcesu w projektach, ponieważ może ujawnić ukryte spostrzeżenia w danych i poprawić zrozumienie.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Najlepszym sposobem na zrozumienie i wyjaśnienie danych jest uczynienie ich interaktywnymi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 Mimo że wiele pakietów wizualizacji jest dostępnych w języku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nadal trudno jest tworzyć piękne, autonomiczne i interaktywne wykresy, które mogą również </a:t>
            </a:r>
            <a:r>
              <a:rPr lang="pl-PL" b="0" i="0" u="sng">
                <a:solidFill>
                  <a:srgbClr val="292929"/>
                </a:solidFill>
                <a:effectLst/>
                <a:latin typeface="source-serif-pro"/>
              </a:rPr>
              <a:t>działać poza własnym komputerem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 
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BD93F5B-F902-87AC-1650-88470EA9D7C3}"/>
              </a:ext>
            </a:extLst>
          </p:cNvPr>
          <p:cNvSpPr txBox="1"/>
          <p:nvPr/>
        </p:nvSpPr>
        <p:spPr>
          <a:xfrm>
            <a:off x="1839951" y="4417687"/>
            <a:ext cx="9712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Dzięki D3Blocks wykraczamy poza pojedynczy wykres i tworzymy </a:t>
            </a:r>
            <a:r>
              <a:rPr lang="pl-PL" b="1" i="1" err="1">
                <a:solidFill>
                  <a:srgbClr val="292929"/>
                </a:solidFill>
                <a:effectLst/>
                <a:latin typeface="source-serif-pro"/>
              </a:rPr>
              <a:t>framework</a:t>
            </a:r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, który zawiera teraz 10 pięknych wykresów. </a:t>
            </a:r>
            <a:r>
              <a:rPr lang="pl-PL" i="1">
                <a:solidFill>
                  <a:srgbClr val="292929"/>
                </a:solidFill>
                <a:effectLst/>
                <a:latin typeface="source-serif-pro"/>
              </a:rPr>
              <a:t>Jest open-</a:t>
            </a:r>
            <a:r>
              <a:rPr lang="pl-PL" i="1" err="1">
                <a:solidFill>
                  <a:srgbClr val="292929"/>
                </a:solidFill>
                <a:effectLst/>
                <a:latin typeface="source-serif-pro"/>
              </a:rPr>
              <a:t>source</a:t>
            </a:r>
            <a:r>
              <a:rPr lang="pl-PL" i="1">
                <a:solidFill>
                  <a:srgbClr val="292929"/>
                </a:solidFill>
                <a:effectLst/>
                <a:latin typeface="source-serif-pro"/>
              </a:rPr>
              <a:t> i nie ma potrzeby instalowania niczego innego niż </a:t>
            </a:r>
            <a:r>
              <a:rPr lang="pl-PL" i="1" err="1">
                <a:solidFill>
                  <a:srgbClr val="292929"/>
                </a:solidFill>
                <a:effectLst/>
                <a:latin typeface="source-serif-pro"/>
              </a:rPr>
              <a:t>Python</a:t>
            </a:r>
            <a:r>
              <a:rPr lang="pl-PL" i="1">
                <a:solidFill>
                  <a:srgbClr val="292929"/>
                </a:solidFill>
                <a:effectLst/>
                <a:latin typeface="source-serif-pro"/>
              </a:rPr>
              <a:t> do tworzenia wykresów D3. Wynikiem jest interaktywny wykres, do którego potrzebna jest tylko przeglądarka (internetowa); Udostępnianie i publikowanie staje się zatem bardzo łatwe</a:t>
            </a:r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. Przedstawię D3Blocks i krótko opiszę 10 bloków z praktycznymi przykładami.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8A9FADC-F90F-4EA5-B8D9-61F8D2E3B1A7}"/>
              </a:ext>
            </a:extLst>
          </p:cNvPr>
          <p:cNvSpPr txBox="1"/>
          <p:nvPr/>
        </p:nvSpPr>
        <p:spPr>
          <a:xfrm>
            <a:off x="387036" y="269930"/>
            <a:ext cx="6097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>
                <a:solidFill>
                  <a:srgbClr val="00B0F0"/>
                </a:solidFill>
                <a:latin typeface="sohne"/>
              </a:rPr>
              <a:t>Wykres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 skrzypiec.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Wykres skrzypiec wizualizuje rozkład zmiennych liczbowych dla jednej lub kilku grup. Jest to alternatywa dla wykresu pudełkowego, aby uzyskać wgląd w duże zbiory danych, w których wykres pudełka może ukryć część informacji. Za pomocą tego bloku możemy skonfigurować wykresy dla jednej lub kilku grup i zmienić różne elementy na wykresach, np. kolory, podpowiedzi i rozmiary pojemników. 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466824-C8EE-A36E-EA03-7DBAE6A1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11" y="2862919"/>
            <a:ext cx="8039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8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31A746C-4EB6-6C05-7907-65EEF20F5703}"/>
              </a:ext>
            </a:extLst>
          </p:cNvPr>
          <p:cNvSpPr txBox="1"/>
          <p:nvPr/>
        </p:nvSpPr>
        <p:spPr>
          <a:xfrm>
            <a:off x="749174" y="499925"/>
            <a:ext cx="6097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Wykres cząstek.
</a:t>
            </a:r>
            <a:r>
              <a:rPr lang="pl-PL" i="0">
                <a:effectLst/>
                <a:latin typeface="sohne"/>
              </a:rPr>
              <a:t>Dzięki blokowi cząstek możemy zamienić dowolne słowo w interaktywny wykres cząstek. Ruch myszy lub dotknięcie słowa pozwoli cząstce odbić się, a następnie powrócić do swoich pierwotnych miejsc. Zachowanie wykresu można zmieniać różne właściwości, takie jak odbicie, rozmiar cząstek i kolory. Przykład tworzenia wykresu cząstek pokazano w sekcji kodu 10 z wynikiem pokazanym na rysunku 10. Oryginalny </a:t>
            </a:r>
            <a:r>
              <a:rPr lang="pl-PL" i="0" err="1">
                <a:effectLst/>
                <a:latin typeface="sohne"/>
              </a:rPr>
              <a:t>javascript</a:t>
            </a:r>
            <a:r>
              <a:rPr lang="pl-PL" i="0">
                <a:effectLst/>
                <a:latin typeface="sohne"/>
              </a:rPr>
              <a:t> jest rozwidlony od </a:t>
            </a:r>
            <a:r>
              <a:rPr lang="pl-PL" i="0" err="1">
                <a:effectLst/>
                <a:latin typeface="sohne"/>
              </a:rPr>
              <a:t>Iana</a:t>
            </a:r>
            <a:r>
              <a:rPr lang="pl-PL" i="0">
                <a:effectLst/>
                <a:latin typeface="sohne"/>
              </a:rPr>
              <a:t> Johnsona, a następnie </a:t>
            </a:r>
            <a:r>
              <a:rPr lang="pl-PL" i="0" err="1">
                <a:effectLst/>
                <a:latin typeface="sohne"/>
              </a:rPr>
              <a:t>Pythonized</a:t>
            </a:r>
            <a:r>
              <a:rPr lang="pl-PL" i="0">
                <a:effectLst/>
                <a:latin typeface="sohne"/>
              </a:rPr>
              <a:t>.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68264A-A22A-858F-FC6C-A9E14E09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48" y="3751483"/>
            <a:ext cx="5575484" cy="16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475116D-45A1-EA0E-5530-4DBAB41C2DC4}"/>
              </a:ext>
            </a:extLst>
          </p:cNvPr>
          <p:cNvSpPr txBox="1"/>
          <p:nvPr/>
        </p:nvSpPr>
        <p:spPr>
          <a:xfrm>
            <a:off x="1416205" y="471244"/>
            <a:ext cx="100137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Nazwa "D3" jest skrótem od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Data-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Driven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err="1">
                <a:solidFill>
                  <a:srgbClr val="292929"/>
                </a:solidFill>
                <a:effectLst/>
                <a:latin typeface="source-serif-pro"/>
              </a:rPr>
              <a:t>Documents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która jest </a:t>
            </a:r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biblioteką JavaScript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do tworzenia dynamicznych, interaktywnych wizualizacji danych, jest szybka, piękna do zobaczenia i możesz dodać całą swoją kreatywność. Co więcej, nie potrzebujesz żadnej innej technologii niż przeglądarka do wykreślania wykresów.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266D3B-A874-41D9-DC40-0327D1583E8D}"/>
              </a:ext>
            </a:extLst>
          </p:cNvPr>
          <p:cNvSpPr txBox="1"/>
          <p:nvPr/>
        </p:nvSpPr>
        <p:spPr>
          <a:xfrm>
            <a:off x="1416205" y="2110473"/>
            <a:ext cx="10147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1">
                <a:solidFill>
                  <a:srgbClr val="292929"/>
                </a:solidFill>
                <a:effectLst/>
                <a:latin typeface="source-serif-pro"/>
              </a:rPr>
              <a:t>"</a:t>
            </a:r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D3 pomaga ożywić dane za pomocą HTML, SVG i CSS</a:t>
            </a:r>
            <a:r>
              <a:rPr lang="pl-PL" b="0" i="1">
                <a:solidFill>
                  <a:srgbClr val="292929"/>
                </a:solidFill>
                <a:effectLst/>
                <a:latin typeface="source-serif-pro"/>
              </a:rPr>
              <a:t>. Nacisk D3 na standardy internetowe daje pełne możliwości nowoczesnych przeglądarek bez wiązania się z zastrzeżoną strukturą, łącząc potężne komponenty wizualizacji i oparte na danych podejście do manipulacji DOM. " - d3js.org
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70D2DB6-6010-5477-72D2-C93FCEA662F0}"/>
              </a:ext>
            </a:extLst>
          </p:cNvPr>
          <p:cNvSpPr txBox="1"/>
          <p:nvPr/>
        </p:nvSpPr>
        <p:spPr>
          <a:xfrm>
            <a:off x="3047071" y="3244334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1">
                <a:solidFill>
                  <a:srgbClr val="292929"/>
                </a:solidFill>
                <a:effectLst/>
                <a:latin typeface="source-serif-pro"/>
              </a:rPr>
              <a:t>D3 jest również nazywany D3.js lub d3js.
</a:t>
            </a:r>
            <a:endParaRPr lang="en-GB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68B5E65-7E30-6DAF-6021-9E9158A2839D}"/>
              </a:ext>
            </a:extLst>
          </p:cNvPr>
          <p:cNvSpPr txBox="1"/>
          <p:nvPr/>
        </p:nvSpPr>
        <p:spPr>
          <a:xfrm>
            <a:off x="1416205" y="4121497"/>
            <a:ext cx="101476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i="0">
                <a:solidFill>
                  <a:srgbClr val="757575"/>
                </a:solidFill>
                <a:effectLst/>
                <a:latin typeface="sohne"/>
              </a:rPr>
              <a:t>Każdy wykres utworzony przez D3Blocks jest całkowicie zamknięty w jednym pliku HTML, który umożliwia udostępnianie i publikowanie, do którego nie potrzebujesz żadnej innej technologii niż przeglądarka.
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5274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65D8FE5-6497-20CA-E799-0FC0FBAB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0" y="1977048"/>
            <a:ext cx="3752850" cy="6953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11027ED-F89D-01EF-D739-A95F8794A544}"/>
              </a:ext>
            </a:extLst>
          </p:cNvPr>
          <p:cNvSpPr txBox="1"/>
          <p:nvPr/>
        </p:nvSpPr>
        <p:spPr>
          <a:xfrm>
            <a:off x="1326995" y="301083"/>
            <a:ext cx="999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ZADANIE</a:t>
            </a:r>
            <a:endParaRPr lang="en-GB" sz="3200" b="1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F0B4EA7-366E-530E-37CE-72DE18E49489}"/>
              </a:ext>
            </a:extLst>
          </p:cNvPr>
          <p:cNvSpPr txBox="1"/>
          <p:nvPr/>
        </p:nvSpPr>
        <p:spPr>
          <a:xfrm>
            <a:off x="966439" y="943035"/>
            <a:ext cx="5129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Zainstaluj D3Blocks i wykonaj 10 wizualizacji. Prześlij do TEAMS inną wersję wykresu niż wyjściowa (tam, gdzie będzie to możliwe).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F6B084C-A74E-0041-D7A6-A4802512D76A}"/>
              </a:ext>
            </a:extLst>
          </p:cNvPr>
          <p:cNvSpPr txBox="1"/>
          <p:nvPr/>
        </p:nvSpPr>
        <p:spPr>
          <a:xfrm>
            <a:off x="709961" y="28468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00B0F0"/>
                </a:solidFill>
                <a:effectLst/>
                <a:latin typeface="sohne"/>
              </a:rPr>
              <a:t>Network graph.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BDF0009-45AA-05BE-38D8-2E4A773FF5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868" t="559" r="-1313" b="-11317"/>
          <a:stretch/>
        </p:blipFill>
        <p:spPr>
          <a:xfrm>
            <a:off x="4013295" y="0"/>
            <a:ext cx="7285918" cy="759577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2C4412A-9907-684B-72D8-3F5C659DE04C}"/>
              </a:ext>
            </a:extLst>
          </p:cNvPr>
          <p:cNvSpPr txBox="1"/>
          <p:nvPr/>
        </p:nvSpPr>
        <p:spPr>
          <a:xfrm>
            <a:off x="226741" y="339070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Za pomocą bloku D3Graph możemy wykreślić interakcje sieciowe za pomocą wykresów D3 skierowanych na siłę W sekcji kodu 1 ładujemy zbiór danych energetycznych [1], a następnie analizujemy dane za pomocą bloku d3graph. Węzły są pokolorowane heurystyką grupowania Louvain, a szerokość krawędzi zależy od wag. Sieć można teraz eksplorować w sposób interaktywny, w którym krawędzie można łamać na podstawie wytrzymałości krawędzi (za pomocą suwaka umieszczonego u góry). Dzięki temu najsilniejsze połączone węzły pozostają nienaruszone.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62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80C2E2C-881C-9305-465D-9E0BCDB1A6AA}"/>
              </a:ext>
            </a:extLst>
          </p:cNvPr>
          <p:cNvSpPr txBox="1"/>
          <p:nvPr/>
        </p:nvSpPr>
        <p:spPr>
          <a:xfrm>
            <a:off x="1021977" y="683602"/>
            <a:ext cx="87780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Wykres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Sankeya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to wizualizacja przedstawiająca przepływ z jednego zestawu wartości do drugiego. Prostokąty reprezentują węzły, a szerokość strzałek jest proporcjonalna do natężenia przepływu.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Sankeye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 są najlepiej używane, gdy chcesz pokazać relacje wiele-do-wielu lub odkryć wiele ścieżek za pomocą zestawu etapów. Na przykład, jak ruch przepływa ze stron (początkowych) do innych stron w Twojej witrynie. W celu demonstracji wykorzystuje się zbiór danych dotyczących energii .
</a:t>
            </a:r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48C9F9-3441-D932-529D-5DA072AACAB1}"/>
              </a:ext>
            </a:extLst>
          </p:cNvPr>
          <p:cNvSpPr txBox="1"/>
          <p:nvPr/>
        </p:nvSpPr>
        <p:spPr>
          <a:xfrm>
            <a:off x="573741" y="1470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urce-serif-pro"/>
              </a:rPr>
              <a:t>Wykres </a:t>
            </a:r>
            <a:r>
              <a:rPr lang="pl-PL" sz="2400" b="1" i="0" err="1">
                <a:solidFill>
                  <a:srgbClr val="00B0F0"/>
                </a:solidFill>
                <a:effectLst/>
                <a:latin typeface="source-serif-pro"/>
              </a:rPr>
              <a:t>Sankeya</a:t>
            </a:r>
            <a:r>
              <a:rPr lang="pl-PL" sz="2400" b="1" i="0">
                <a:solidFill>
                  <a:srgbClr val="00B0F0"/>
                </a:solidFill>
                <a:effectLst/>
                <a:latin typeface="source-serif-pro"/>
              </a:rPr>
              <a:t> </a:t>
            </a:r>
            <a:endParaRPr lang="en-GB" sz="2400" b="1">
              <a:solidFill>
                <a:srgbClr val="00B0F0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0EEA0F-A18C-C6AC-5850-6F7836C5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670854"/>
            <a:ext cx="4257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FB0ADAE-9300-3986-B5C4-71284A1B6B31}"/>
              </a:ext>
            </a:extLst>
          </p:cNvPr>
          <p:cNvSpPr txBox="1"/>
          <p:nvPr/>
        </p:nvSpPr>
        <p:spPr>
          <a:xfrm>
            <a:off x="1165412" y="5056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>
                <a:solidFill>
                  <a:srgbClr val="00B0F0"/>
                </a:solidFill>
                <a:effectLst/>
                <a:latin typeface="sohne"/>
              </a:rPr>
              <a:t>Chord graph.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2652746-EB9D-6650-2E35-F464AFCA628E}"/>
              </a:ext>
            </a:extLst>
          </p:cNvPr>
          <p:cNvSpPr txBox="1"/>
          <p:nvPr/>
        </p:nvSpPr>
        <p:spPr>
          <a:xfrm>
            <a:off x="412377" y="1298138"/>
            <a:ext cx="48588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>
                <a:solidFill>
                  <a:srgbClr val="292929"/>
                </a:solidFill>
                <a:effectLst/>
                <a:latin typeface="source-serif-pro"/>
              </a:rPr>
              <a:t>Wykres akordowy 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przedstawia przepływy lub połączenia między kilkoma jednostkami lub węzłami. Każda jednostka jest reprezentowana przez fragment w zewnętrznej części okrągłego układu. Następnie między poszczególnymi jednostkami rysowane są łuki. Rozmiar łuku jest proporcjonalny do znaczenia przepływu. W celu demonstracji zestaw danych energetycznych jest używany jako wejście dla bloku akordów (sekcja kodu 3). Jako punkt wyjścia do rozwoju bloku Chord, kod d3js jest rozwidlony od Mike'a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Bostocka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, a następnie </a:t>
            </a:r>
            <a:r>
              <a:rPr lang="pl-PL" b="0" i="0" err="1">
                <a:solidFill>
                  <a:srgbClr val="292929"/>
                </a:solidFill>
                <a:effectLst/>
                <a:latin typeface="source-serif-pro"/>
              </a:rPr>
              <a:t>Pythonized</a:t>
            </a:r>
            <a:r>
              <a:rPr lang="pl-PL" b="0" i="0">
                <a:solidFill>
                  <a:srgbClr val="292929"/>
                </a:solidFill>
                <a:effectLst/>
                <a:latin typeface="source-serif-pro"/>
              </a:rPr>
              <a:t>.
</a:t>
            </a:r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A4DBC1C-4953-E947-83A2-8E64D698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67" y="2727512"/>
            <a:ext cx="5781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67B7EF1-C532-45FE-2008-D1428213FB77}"/>
              </a:ext>
            </a:extLst>
          </p:cNvPr>
          <p:cNvSpPr txBox="1"/>
          <p:nvPr/>
        </p:nvSpPr>
        <p:spPr>
          <a:xfrm>
            <a:off x="484094" y="40166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Wykresy do wykreślania danych szeregów czasowych.
</a:t>
            </a:r>
            <a:r>
              <a:rPr lang="pl-PL" i="0">
                <a:effectLst/>
                <a:latin typeface="sohne"/>
              </a:rPr>
              <a:t>W danych szeregów czasowych musi istnieć element </a:t>
            </a:r>
            <a:r>
              <a:rPr lang="pl-PL" i="0" err="1">
                <a:effectLst/>
                <a:latin typeface="sohne"/>
              </a:rPr>
              <a:t>DateTime</a:t>
            </a:r>
            <a:r>
              <a:rPr lang="pl-PL" i="0">
                <a:effectLst/>
                <a:latin typeface="sohne"/>
              </a:rPr>
              <a:t> wraz ze stanem w danym momencie. Najprostszym przykładem szeregów czasowych są dane giełdowe, które można wizualizować za pomocą bloku szeregów czasowych. Alternatywnie mogą również istnieć zależności czasowe, w których jedno działanie następuje po drugim (np. Jak proces). W takich przypadkach wykres </a:t>
            </a:r>
            <a:r>
              <a:rPr lang="pl-PL" i="0" err="1">
                <a:effectLst/>
                <a:latin typeface="sohne"/>
              </a:rPr>
              <a:t>Moving</a:t>
            </a:r>
            <a:r>
              <a:rPr lang="pl-PL" i="0">
                <a:effectLst/>
                <a:latin typeface="sohne"/>
              </a:rPr>
              <a:t> </a:t>
            </a:r>
            <a:r>
              <a:rPr lang="pl-PL" i="0" err="1">
                <a:effectLst/>
                <a:latin typeface="sohne"/>
              </a:rPr>
              <a:t>Bubbles</a:t>
            </a:r>
            <a:r>
              <a:rPr lang="pl-PL" i="0">
                <a:effectLst/>
                <a:latin typeface="sohne"/>
              </a:rPr>
              <a:t> jest bardziej wnikliwy, aby zrozumieć ruchy i to, czy klastry występują w określonych punktach czasowych.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CCCBDE-ED57-5D6F-B0BF-3C9BA00FC8E2}"/>
              </a:ext>
            </a:extLst>
          </p:cNvPr>
          <p:cNvSpPr txBox="1"/>
          <p:nvPr/>
        </p:nvSpPr>
        <p:spPr>
          <a:xfrm>
            <a:off x="484094" y="387100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>
                <a:solidFill>
                  <a:srgbClr val="292929"/>
                </a:solidFill>
                <a:effectLst/>
                <a:latin typeface="sohne"/>
              </a:rPr>
              <a:t>Time Series.</a:t>
            </a:r>
          </a:p>
          <a:p>
            <a:pPr algn="l"/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The </a:t>
            </a:r>
            <a:r>
              <a:rPr lang="en-GB" b="0" i="1" err="1">
                <a:solidFill>
                  <a:srgbClr val="292929"/>
                </a:solidFill>
                <a:effectLst/>
                <a:latin typeface="source-serif-pro"/>
              </a:rPr>
              <a:t>TimeSeries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graph can be used in case a date-time element is available, and where the values directly follow up with each other. With the </a:t>
            </a:r>
            <a:r>
              <a:rPr lang="en-GB" b="0" i="1" err="1">
                <a:solidFill>
                  <a:srgbClr val="292929"/>
                </a:solidFill>
                <a:effectLst/>
                <a:latin typeface="source-serif-pro"/>
              </a:rPr>
              <a:t>TimeSeries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block, you can enable/disable columns of interest, and perform brushing and zooming to quickly focus on regions of interest. An example in 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code section 5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is shown where various </a:t>
            </a:r>
            <a:r>
              <a:rPr lang="en-GB" b="0" i="0" u="sng">
                <a:solidFill>
                  <a:srgbClr val="292929"/>
                </a:solidFill>
                <a:effectLst/>
                <a:latin typeface="source-serif-pro"/>
                <a:hlinkClick r:id="rId2"/>
              </a:rPr>
              <a:t>climate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variables are visualized (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Figure 5)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. As a starting point to develop the </a:t>
            </a:r>
            <a:r>
              <a:rPr lang="en-GB" b="0" i="1">
                <a:solidFill>
                  <a:srgbClr val="292929"/>
                </a:solidFill>
                <a:effectLst/>
                <a:latin typeface="source-serif-pro"/>
              </a:rPr>
              <a:t>Timeseries 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block, the d3js code is forked from </a:t>
            </a:r>
            <a:r>
              <a:rPr lang="en-GB" b="0" i="0" u="sng">
                <a:solidFill>
                  <a:srgbClr val="292929"/>
                </a:solidFill>
                <a:effectLst/>
                <a:latin typeface="source-serif-pro"/>
                <a:hlinkClick r:id="rId3"/>
              </a:rPr>
              <a:t>Mike Bostock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 and then </a:t>
            </a:r>
            <a:r>
              <a:rPr lang="en-GB" b="0" i="0" err="1">
                <a:solidFill>
                  <a:srgbClr val="292929"/>
                </a:solidFill>
                <a:effectLst/>
                <a:latin typeface="source-serif-pro"/>
              </a:rPr>
              <a:t>Pythonized</a:t>
            </a:r>
            <a:r>
              <a:rPr lang="en-GB" b="0" i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DD4A8DC-2715-E0A4-B64A-1EBDD7EEB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93" y="709612"/>
            <a:ext cx="5587467" cy="57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4EDD216-7E8C-7551-E1A6-24386CDFC29F}"/>
              </a:ext>
            </a:extLst>
          </p:cNvPr>
          <p:cNvSpPr txBox="1"/>
          <p:nvPr/>
        </p:nvSpPr>
        <p:spPr>
          <a:xfrm>
            <a:off x="161365" y="151179"/>
            <a:ext cx="383129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Ruchome bąbelki.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Wykres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MovingBubbles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zapewnia wgląd w to, jak działania następują po sobie w czasie. Może pomóc w zrozumieniu ruchów jednostek oraz tego, czy klastry występują w określonych punktach czasowych i stanach. Chociaż metoda wizualizacji nie jest najbardziej wydajna, świetnie sprawdza się w przypadku węzłów skierowanych na siłę i zderzających się. Wykres statyczny jest rozwidlony z postu o nazwie "Dzień z życia Amerykanów", a następnie mocno zmieniony, aby upewnić się, że wykres może uogólniać się na różne typy zestawów danych, liczbę stanów, orientację, formatowanie, kolorowanie itp. Stworzyliśmy funkcję do generowania losowego zestawu danych z różnymi stanami i w losowych punktach czasowych.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C6957A-3CF3-8C1F-E7C2-84A8DA7E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56" y="713254"/>
            <a:ext cx="8020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A20EBE4-C19E-D312-4B59-B3AEC3B7FD24}"/>
              </a:ext>
            </a:extLst>
          </p:cNvPr>
          <p:cNvSpPr txBox="1"/>
          <p:nvPr/>
        </p:nvSpPr>
        <p:spPr>
          <a:xfrm>
            <a:off x="717177" y="43259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 err="1">
                <a:solidFill>
                  <a:srgbClr val="00B0F0"/>
                </a:solidFill>
                <a:effectLst/>
                <a:latin typeface="sohne"/>
              </a:rPr>
              <a:t>ImageSlider</a:t>
            </a:r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ImageSlider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jest świetny, gdy chcesz porównać dwa obrazy. Jest to najbardziej przydatne w przypadku stanu przed i po. Do celów demonstracyjnych użyłem zdjęcia Markusa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Spiske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z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Unsplash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. Dwa obrazy można teraz łatwo porównać (sekcja kodu 7, rysunek 7). Kod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javascript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 jest rozwidlony z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JohnEdChristensen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, a następnie </a:t>
            </a:r>
            <a:r>
              <a:rPr lang="pl-PL" i="0" err="1">
                <a:solidFill>
                  <a:srgbClr val="292929"/>
                </a:solidFill>
                <a:effectLst/>
                <a:latin typeface="sohne"/>
              </a:rPr>
              <a:t>Pythonized</a:t>
            </a:r>
            <a:r>
              <a:rPr lang="pl-PL" i="0">
                <a:solidFill>
                  <a:srgbClr val="292929"/>
                </a:solidFill>
                <a:effectLst/>
                <a:latin typeface="sohne"/>
              </a:rPr>
              <a:t>, aby łatwo porównywać obrazy.
</a:t>
            </a:r>
            <a:endParaRPr lang="en-GB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EF974A3-62DD-6558-4F12-E13D595A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60" y="2881872"/>
            <a:ext cx="5495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597DFEC-9458-E414-8309-D4FE3B6FC295}"/>
              </a:ext>
            </a:extLst>
          </p:cNvPr>
          <p:cNvSpPr txBox="1"/>
          <p:nvPr/>
        </p:nvSpPr>
        <p:spPr>
          <a:xfrm>
            <a:off x="377983" y="119865"/>
            <a:ext cx="4556155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i="0">
                <a:solidFill>
                  <a:srgbClr val="00B0F0"/>
                </a:solidFill>
                <a:effectLst/>
                <a:latin typeface="sohne"/>
              </a:rPr>
              <a:t>Wykres punktowy.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r>
              <a:rPr lang="pl-PL" sz="1600" i="0">
                <a:solidFill>
                  <a:srgbClr val="292929"/>
                </a:solidFill>
                <a:effectLst/>
                <a:latin typeface="sohne"/>
              </a:rPr>
              <a:t>Wykres punktowy jest prawdopodobnie najbardziej znanym wykresem do wykreślania współrzędnych (x, y). Takie podstawowe wykresy są przydatne, szczególnie w przypadku możliwości szczotkowania i powiększania. Wykresy punktowe mogą być pokolorowane próbkami i używane do wykrywania relacji między próbkami (grupami). Danymi wejściowymi są współrzędne x i y, ale można ustawić różne inne parametry, takie jak etykieta klasy, rozmiar, kolory (krawędzi), informacje o podpowiedzi itp. Wykres punktowy może również tworzyć przejścia między dwoma lub trzema zestawami współrzędnych. Może to być pomocne podczas porównywania różnych zestawów mapowań, jak opisano w poprzednim poście. Do demonstracji wykorzystam zestaw danych dotyczących raka z projektu </a:t>
            </a:r>
            <a:r>
              <a:rPr lang="pl-PL" sz="1600" i="0" err="1">
                <a:solidFill>
                  <a:srgbClr val="292929"/>
                </a:solidFill>
                <a:effectLst/>
                <a:latin typeface="sohne"/>
              </a:rPr>
              <a:t>Cancer</a:t>
            </a:r>
            <a:r>
              <a:rPr lang="pl-PL" sz="1600" i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pl-PL" sz="1600" i="0" err="1">
                <a:solidFill>
                  <a:srgbClr val="292929"/>
                </a:solidFill>
                <a:effectLst/>
                <a:latin typeface="sohne"/>
              </a:rPr>
              <a:t>Genome</a:t>
            </a:r>
            <a:r>
              <a:rPr lang="pl-PL" sz="1600" i="0">
                <a:solidFill>
                  <a:srgbClr val="292929"/>
                </a:solidFill>
                <a:effectLst/>
                <a:latin typeface="sohne"/>
              </a:rPr>
              <a:t> Atlas (TCGA), który dostarcza wielu rodzajów danych molekularnych dla 34 różnych tkanek nowotworowych. Dane molekularne są przetwarzane i wyprowadzane są współrzędne t-SNE wraz z głównymi składnikami, które reprezentują podobieństwo między pacjentami. Dzięki wykresowi punktowemu możemy wizualizować oba zestawy współrzędnych (t-SNE i PC) i głębiej analizować wyniki.</a:t>
            </a:r>
            <a:r>
              <a:rPr lang="pl-PL" b="1" i="0">
                <a:solidFill>
                  <a:srgbClr val="292929"/>
                </a:solidFill>
                <a:effectLst/>
                <a:latin typeface="sohne"/>
              </a:rPr>
              <a:t>
</a:t>
            </a:r>
            <a:endParaRPr lang="en-GB" b="0" i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A1B921-8814-896C-4F24-A3AE9271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72" y="336906"/>
            <a:ext cx="70008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15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04E6B7-945E-49FB-A207-FBB46580F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7CF049-6477-4A43-A515-DC9F504E923A}">
  <ds:schemaRefs>
    <ds:schemaRef ds:uri="0921c7d5-0a13-416d-a9db-61f5316f22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3CAC4E7-8721-4861-B833-6BA661E132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2023-04-30T16:16:41Z</dcterms:created>
  <dcterms:modified xsi:type="dcterms:W3CDTF">2024-05-14T17:39:27Z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