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57" r:id="rId4"/>
    <p:sldId id="256" r:id="rId5"/>
    <p:sldId id="262" r:id="rId6"/>
    <p:sldId id="263" r:id="rId7"/>
    <p:sldId id="264" r:id="rId8"/>
    <p:sldId id="266" r:id="rId9"/>
    <p:sldId id="265" r:id="rId10"/>
    <p:sldId id="267" r:id="rId11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6785215-1722-4E33-8E1C-E437A26160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155DBF99-DB93-4FAB-AFB1-0895D8E344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DDD40E08-F023-4576-87CE-1DE5328AF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70A40-6A49-4327-8BE5-E4C7C479B3E6}" type="datetimeFigureOut">
              <a:rPr lang="pl-PL" smtClean="0"/>
              <a:t>17.04.2024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C61120B-8907-4A05-913F-12782013B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2AC8957-C26D-48FE-A324-15C259FA9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1DE86-5156-4817-8088-2DF460F9AEB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65689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0D7B47A-C57E-4BA7-8FB2-915DC7F0F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139D2547-727F-43BE-86E4-9C98879125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B3A1906-F95D-46A3-B9B3-F58EA0EF1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70A40-6A49-4327-8BE5-E4C7C479B3E6}" type="datetimeFigureOut">
              <a:rPr lang="pl-PL" smtClean="0"/>
              <a:t>17.04.2024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852F6D6-270D-4FEE-9AE5-61F514CB4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B278E54-EF7D-4F5C-BF0E-7CA304177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1DE86-5156-4817-8088-2DF460F9AEB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73590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EF46599E-B02D-4BD4-82AE-F7057047F7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3FF29A48-576A-40F8-89CD-D2AC211EBE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F5718F3-1075-4543-9E5F-BA73D656A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70A40-6A49-4327-8BE5-E4C7C479B3E6}" type="datetimeFigureOut">
              <a:rPr lang="pl-PL" smtClean="0"/>
              <a:t>17.04.2024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341075B-0DDF-4C0F-BAC0-4DF326233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11F2C10-7432-4130-99E6-2B20BD31B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1DE86-5156-4817-8088-2DF460F9AEB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80575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9226816-E05D-4106-AC0A-5CA397CBA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D15773C-C572-4C73-A58A-7E89359FD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A9D56AA-A28D-4D14-9493-5B3CD4CE7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70A40-6A49-4327-8BE5-E4C7C479B3E6}" type="datetimeFigureOut">
              <a:rPr lang="pl-PL" smtClean="0"/>
              <a:t>17.04.2024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4B8E336-DC29-4C7F-9293-1644EF5A4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50BD9D5-A83A-4D60-952C-733FACDFC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1DE86-5156-4817-8088-2DF460F9AEB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40509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5C3395C-C3AB-4763-87A3-D1A351177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2AE3690A-CC60-4409-BCB0-C641A4B23A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A408F7E-1989-494D-9552-0100D0AF6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70A40-6A49-4327-8BE5-E4C7C479B3E6}" type="datetimeFigureOut">
              <a:rPr lang="pl-PL" smtClean="0"/>
              <a:t>17.04.2024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680C6DD9-DFC0-4F23-B466-A39D13C73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730F8FA-84C0-4F59-AFA8-8539A7910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1DE86-5156-4817-8088-2DF460F9AEB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95418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0CB58F2-C289-4D3A-8990-DFE67E271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ABEC42B-8E2F-4F98-8BB8-ACA0E70F33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DE5DCFD1-C26B-405C-9998-CF8B950812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3F5F64BB-DD47-494C-99D2-4FBD24CD9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70A40-6A49-4327-8BE5-E4C7C479B3E6}" type="datetimeFigureOut">
              <a:rPr lang="pl-PL" smtClean="0"/>
              <a:t>17.04.2024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350E4860-C3DF-49F9-971A-4A379327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287DA464-DCE0-482E-B8E7-F88856373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1DE86-5156-4817-8088-2DF460F9AEB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12133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AEA6041-18BA-430E-99B0-0D1AF7632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B6700B91-150F-4F6B-BFFA-5C7CAD5896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BB24ED19-BFC1-418B-A5FC-AF19807B6C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7CDCCC62-5634-4081-887B-BA34FA877C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A5F545EA-09EF-44BE-89F8-D2B3F77082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1534A036-5ED6-473E-82F2-B19801D44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70A40-6A49-4327-8BE5-E4C7C479B3E6}" type="datetimeFigureOut">
              <a:rPr lang="pl-PL" smtClean="0"/>
              <a:t>17.04.2024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3FA0DCAE-6B44-4D43-8065-4CC261BEF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C3158CD1-D0FF-4DF7-A708-5F1830647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1DE86-5156-4817-8088-2DF460F9AEB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15947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0321FBC-92F1-401E-8D3F-BF4810C42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67BD048B-029E-4CF6-AA94-333C626CB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70A40-6A49-4327-8BE5-E4C7C479B3E6}" type="datetimeFigureOut">
              <a:rPr lang="pl-PL" smtClean="0"/>
              <a:t>17.04.2024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806BBC75-3F71-449E-BE71-F4EE40100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A9F2D31D-DF1F-4AEB-8B48-36CDAAEBC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1DE86-5156-4817-8088-2DF460F9AEB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52669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DFDD33F9-E4B6-44D5-B4C2-DB93EB7F5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70A40-6A49-4327-8BE5-E4C7C479B3E6}" type="datetimeFigureOut">
              <a:rPr lang="pl-PL" smtClean="0"/>
              <a:t>17.04.2024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6A462CAB-48FE-43E9-B413-399C89641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8DC7618F-9C8A-4748-A4AF-4AF2C65C3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1DE86-5156-4817-8088-2DF460F9AEB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65637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0B7558A-5CBE-4BDC-B999-10FA5B84B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860B8B4-09DA-4C49-961C-74991FDF62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C7B7D8A7-B582-47EC-9280-8090C1C66F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E2D226FC-714B-47E1-B6FE-369A99FE3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70A40-6A49-4327-8BE5-E4C7C479B3E6}" type="datetimeFigureOut">
              <a:rPr lang="pl-PL" smtClean="0"/>
              <a:t>17.04.2024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CB4ED3F7-0DE4-43A5-BCEC-DF04AE122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56474C60-3E33-40AF-8354-49869F2CE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1DE86-5156-4817-8088-2DF460F9AEB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85472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628D83A-E3CC-484B-B056-8B8A1C0FB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7A5BBD56-AB41-4060-8182-94941CFB67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DB59EBF9-14D6-41DD-A303-1115043C1A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907EB6CF-8F36-4C94-9CB3-A7FB5F30B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70A40-6A49-4327-8BE5-E4C7C479B3E6}" type="datetimeFigureOut">
              <a:rPr lang="pl-PL" smtClean="0"/>
              <a:t>17.04.2024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1BAC2525-8CA1-4497-A65E-C482E4FCD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45284226-DFA5-47B1-A26F-DB1F6BCDA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1DE86-5156-4817-8088-2DF460F9AEB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77273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493B36BF-18AC-48D6-A303-917906F50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D1F4B631-C808-4856-BBBF-4BF9B0CA9E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1533545-E1D7-4ECE-9DE9-BD00415A32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70A40-6A49-4327-8BE5-E4C7C479B3E6}" type="datetimeFigureOut">
              <a:rPr lang="pl-PL" smtClean="0"/>
              <a:t>17.04.2024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C13B0CF-DB86-46E8-9892-7838D31BA9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EC769B4-5622-4160-9926-513924F0E3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11DE86-5156-4817-8088-2DF460F9AEB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69290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pypi.org/project/plotly/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8050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ole tekstowe 4">
            <a:extLst>
              <a:ext uri="{FF2B5EF4-FFF2-40B4-BE49-F238E27FC236}">
                <a16:creationId xmlns:a16="http://schemas.microsoft.com/office/drawing/2014/main" id="{7FEE35AA-1A52-4950-AAF0-878AEBFC1F1D}"/>
              </a:ext>
            </a:extLst>
          </p:cNvPr>
          <p:cNvSpPr txBox="1"/>
          <p:nvPr/>
        </p:nvSpPr>
        <p:spPr>
          <a:xfrm>
            <a:off x="1012054" y="1589102"/>
            <a:ext cx="1026875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b="1" dirty="0" err="1">
                <a:solidFill>
                  <a:srgbClr val="202122"/>
                </a:solidFill>
                <a:latin typeface="Arial" panose="020B0604020202020204" pitchFamily="34" charset="0"/>
              </a:rPr>
              <a:t>Plotly</a:t>
            </a:r>
            <a:r>
              <a:rPr lang="pl-PL" b="1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pl-PL" dirty="0">
                <a:solidFill>
                  <a:srgbClr val="202122"/>
                </a:solidFill>
                <a:latin typeface="Arial" panose="020B0604020202020204" pitchFamily="34" charset="0"/>
              </a:rPr>
              <a:t>to firma zajmująca się informatyką techniczną z siedzibą w Montrealu w </a:t>
            </a:r>
            <a:r>
              <a:rPr lang="pl-PL" dirty="0" err="1">
                <a:solidFill>
                  <a:srgbClr val="202122"/>
                </a:solidFill>
                <a:latin typeface="Arial" panose="020B0604020202020204" pitchFamily="34" charset="0"/>
              </a:rPr>
              <a:t>Quebecu</a:t>
            </a:r>
            <a:r>
              <a:rPr lang="pl-PL" dirty="0">
                <a:solidFill>
                  <a:srgbClr val="202122"/>
                </a:solidFill>
                <a:latin typeface="Arial" panose="020B0604020202020204" pitchFamily="34" charset="0"/>
              </a:rPr>
              <a:t>, która opracowuje narzędzia do analizy i wizualizacji danych online. </a:t>
            </a:r>
            <a:r>
              <a:rPr lang="pl-PL" b="1" dirty="0">
                <a:solidFill>
                  <a:srgbClr val="202122"/>
                </a:solidFill>
                <a:latin typeface="Arial" panose="020B0604020202020204" pitchFamily="34" charset="0"/>
              </a:rPr>
              <a:t>
</a:t>
            </a:r>
            <a:endParaRPr lang="pl-PL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pl-PL" dirty="0" err="1">
                <a:solidFill>
                  <a:srgbClr val="202122"/>
                </a:solidFill>
                <a:latin typeface="Arial" panose="020B0604020202020204" pitchFamily="34" charset="0"/>
              </a:rPr>
              <a:t>Plotly</a:t>
            </a:r>
            <a:r>
              <a:rPr lang="pl-PL" dirty="0">
                <a:solidFill>
                  <a:srgbClr val="202122"/>
                </a:solidFill>
                <a:latin typeface="Arial" panose="020B0604020202020204" pitchFamily="34" charset="0"/>
              </a:rPr>
              <a:t> zapewnia narzędzia do tworzenia wykresów, analiz i statystyk online dla osób fizycznych i współpracy, a także naukowe biblioteki graficzne dla </a:t>
            </a:r>
            <a:r>
              <a:rPr 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</a:rPr>
              <a:t>R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</a:rPr>
              <a:t>MATLAB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</a:rPr>
              <a:t>Perl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</a:rPr>
              <a:t>Julia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</a:rPr>
              <a:t>Arduino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and </a:t>
            </a:r>
            <a:r>
              <a:rPr 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</a:rPr>
              <a:t>REST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  <a:endParaRPr lang="pl-PL" dirty="0"/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1BC99CE3-8E7B-4663-9703-066500B812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8248" y="338914"/>
            <a:ext cx="3403290" cy="1250188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8FFA3A5A-43CF-4B0E-8331-346C9AAE6D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3169" y="3302216"/>
            <a:ext cx="3352800" cy="268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92219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B690D0C7-4F80-E54C-C497-0DE3AB598417}"/>
              </a:ext>
            </a:extLst>
          </p:cNvPr>
          <p:cNvSpPr txBox="1"/>
          <p:nvPr/>
        </p:nvSpPr>
        <p:spPr>
          <a:xfrm>
            <a:off x="627707" y="906740"/>
            <a:ext cx="10936586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l-PL" b="0" i="0" dirty="0">
                <a:solidFill>
                  <a:srgbClr val="292929"/>
                </a:solidFill>
                <a:effectLst/>
                <a:latin typeface="source-serif-pro"/>
              </a:rPr>
              <a:t>Rzućmy okiem na argumenty w funkcji wywołania zwrotnego:</a:t>
            </a:r>
          </a:p>
          <a:p>
            <a:pPr algn="l"/>
            <a:endParaRPr lang="pl-PL" b="0" i="0" dirty="0">
              <a:solidFill>
                <a:srgbClr val="292929"/>
              </a:solidFill>
              <a:effectLst/>
              <a:latin typeface="source-serif-pro"/>
            </a:endParaRPr>
          </a:p>
          <a:p>
            <a:pPr algn="l">
              <a:buFont typeface="+mj-lt"/>
              <a:buAutoNum type="arabicPeriod"/>
            </a:pPr>
            <a:r>
              <a:rPr lang="pl-PL" b="1" dirty="0" err="1">
                <a:solidFill>
                  <a:srgbClr val="292929"/>
                </a:solidFill>
                <a:latin typeface="source-serif-pro"/>
              </a:rPr>
              <a:t>Output</a:t>
            </a:r>
            <a:r>
              <a:rPr lang="pl-PL" b="0" i="0" dirty="0">
                <a:solidFill>
                  <a:srgbClr val="292929"/>
                </a:solidFill>
                <a:effectLst/>
                <a:latin typeface="source-serif-pro"/>
              </a:rPr>
              <a:t> : Służy do zdefiniowania komponentów w układzie, które zostaną zaktualizowane, gdy funkcja pod wywołaniem zwrotnym (</a:t>
            </a:r>
            <a:r>
              <a:rPr lang="pl-PL" b="1" i="0" dirty="0" err="1">
                <a:solidFill>
                  <a:srgbClr val="292929"/>
                </a:solidFill>
                <a:effectLst/>
                <a:latin typeface="source-serif-pro"/>
              </a:rPr>
              <a:t>graph_update</a:t>
            </a:r>
            <a:r>
              <a:rPr lang="pl-PL" b="1" i="0" dirty="0">
                <a:solidFill>
                  <a:srgbClr val="292929"/>
                </a:solidFill>
                <a:effectLst/>
                <a:latin typeface="source-serif-pro"/>
              </a:rPr>
              <a:t>()) </a:t>
            </a:r>
            <a:r>
              <a:rPr lang="pl-PL" b="0" i="0" dirty="0">
                <a:solidFill>
                  <a:srgbClr val="292929"/>
                </a:solidFill>
                <a:effectLst/>
                <a:latin typeface="source-serif-pro"/>
              </a:rPr>
              <a:t>zwróci jakiś obiekt. Funkcja wyjściowa przyjmuje 2 argumenty — 1) </a:t>
            </a:r>
            <a:r>
              <a:rPr lang="pl-PL" b="0" i="0" dirty="0" err="1">
                <a:solidFill>
                  <a:srgbClr val="00B050"/>
                </a:solidFill>
                <a:effectLst/>
                <a:latin typeface="source-serif-pro"/>
              </a:rPr>
              <a:t>component_id</a:t>
            </a:r>
            <a:r>
              <a:rPr lang="pl-PL" b="0" i="0" dirty="0">
                <a:solidFill>
                  <a:srgbClr val="00B050"/>
                </a:solidFill>
                <a:effectLst/>
                <a:latin typeface="source-serif-pro"/>
              </a:rPr>
              <a:t> </a:t>
            </a:r>
            <a:r>
              <a:rPr lang="pl-PL" b="0" i="0" dirty="0">
                <a:solidFill>
                  <a:srgbClr val="292929"/>
                </a:solidFill>
                <a:effectLst/>
                <a:latin typeface="source-serif-pro"/>
              </a:rPr>
              <a:t>określa id komponentu, który chcemy zaktualizować za pomocą naszej funkcji </a:t>
            </a:r>
            <a:r>
              <a:rPr lang="pl-PL" b="1" i="0" dirty="0" err="1">
                <a:solidFill>
                  <a:srgbClr val="292929"/>
                </a:solidFill>
                <a:effectLst/>
                <a:latin typeface="source-serif-pro"/>
              </a:rPr>
              <a:t>graph_update</a:t>
            </a:r>
            <a:r>
              <a:rPr lang="pl-PL" b="0" i="0" dirty="0">
                <a:solidFill>
                  <a:srgbClr val="292929"/>
                </a:solidFill>
                <a:effectLst/>
                <a:latin typeface="source-serif-pro"/>
              </a:rPr>
              <a:t>. Chcemy zaktualizować wykres cen akcji w </a:t>
            </a:r>
            <a:r>
              <a:rPr lang="pl-PL" b="1" i="0" dirty="0" err="1">
                <a:solidFill>
                  <a:srgbClr val="292929"/>
                </a:solidFill>
                <a:effectLst/>
                <a:latin typeface="source-serif-pro"/>
              </a:rPr>
              <a:t>dcc.Graph</a:t>
            </a:r>
            <a:r>
              <a:rPr lang="pl-PL" b="0" i="0" dirty="0">
                <a:solidFill>
                  <a:srgbClr val="292929"/>
                </a:solidFill>
                <a:effectLst/>
                <a:latin typeface="source-serif-pro"/>
              </a:rPr>
              <a:t>, więc ustawimy identyfikator komponentu na „</a:t>
            </a:r>
            <a:r>
              <a:rPr lang="pl-PL" b="1" i="0" dirty="0" err="1">
                <a:solidFill>
                  <a:srgbClr val="292929"/>
                </a:solidFill>
                <a:effectLst/>
                <a:latin typeface="source-serif-pro"/>
              </a:rPr>
              <a:t>line_plot</a:t>
            </a:r>
            <a:r>
              <a:rPr lang="pl-PL" b="0" i="0" dirty="0">
                <a:solidFill>
                  <a:srgbClr val="292929"/>
                </a:solidFill>
                <a:effectLst/>
                <a:latin typeface="source-serif-pro"/>
              </a:rPr>
              <a:t>”, który jest identyfikatorem naszego komponentu wykresu. 2) Właściwość </a:t>
            </a:r>
            <a:r>
              <a:rPr lang="pl-PL" b="0" i="0" dirty="0">
                <a:solidFill>
                  <a:srgbClr val="00B050"/>
                </a:solidFill>
                <a:effectLst/>
                <a:latin typeface="source-serif-pro"/>
              </a:rPr>
              <a:t>Component</a:t>
            </a:r>
            <a:r>
              <a:rPr lang="pl-PL" b="0" i="0" dirty="0">
                <a:solidFill>
                  <a:srgbClr val="292929"/>
                </a:solidFill>
                <a:effectLst/>
                <a:latin typeface="source-serif-pro"/>
              </a:rPr>
              <a:t> definiuje właściwość aktualizowanego komponentu, czyli właściwość </a:t>
            </a:r>
            <a:r>
              <a:rPr lang="pl-PL" b="0" i="0" dirty="0" err="1">
                <a:solidFill>
                  <a:srgbClr val="292929"/>
                </a:solidFill>
                <a:effectLst/>
                <a:latin typeface="source-serif-pro"/>
              </a:rPr>
              <a:t>figure</a:t>
            </a:r>
            <a:r>
              <a:rPr lang="pl-PL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pl-PL" b="1" i="0" dirty="0" err="1">
                <a:solidFill>
                  <a:srgbClr val="292929"/>
                </a:solidFill>
                <a:effectLst/>
                <a:latin typeface="source-serif-pro"/>
              </a:rPr>
              <a:t>dcc.Graph</a:t>
            </a:r>
            <a:r>
              <a:rPr lang="pl-PL" b="1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pl-PL" b="0" i="0" dirty="0">
                <a:solidFill>
                  <a:srgbClr val="292929"/>
                </a:solidFill>
                <a:effectLst/>
                <a:latin typeface="source-serif-pro"/>
              </a:rPr>
              <a:t>w naszym układzie.</a:t>
            </a:r>
          </a:p>
          <a:p>
            <a:pPr algn="l">
              <a:buFont typeface="+mj-lt"/>
              <a:buAutoNum type="arabicPeriod"/>
            </a:pPr>
            <a:endParaRPr lang="pl-PL" b="0" i="0" dirty="0">
              <a:solidFill>
                <a:srgbClr val="292929"/>
              </a:solidFill>
              <a:effectLst/>
              <a:latin typeface="source-serif-pro"/>
            </a:endParaRPr>
          </a:p>
          <a:p>
            <a:pPr algn="l">
              <a:buFont typeface="+mj-lt"/>
              <a:buAutoNum type="arabicPeriod"/>
            </a:pPr>
            <a:r>
              <a:rPr lang="pl-PL" b="1" dirty="0">
                <a:solidFill>
                  <a:srgbClr val="292929"/>
                </a:solidFill>
                <a:latin typeface="source-serif-pro"/>
              </a:rPr>
              <a:t>Input</a:t>
            </a:r>
            <a:r>
              <a:rPr lang="pl-PL" b="0" i="0" dirty="0">
                <a:solidFill>
                  <a:srgbClr val="292929"/>
                </a:solidFill>
                <a:effectLst/>
                <a:latin typeface="source-serif-pro"/>
              </a:rPr>
              <a:t> : Służy do definiowania komponentów, których zmiana wartości wywoła wywołanie zwrotne. Funkcja wejściowa przyjmuje również </a:t>
            </a:r>
            <a:r>
              <a:rPr lang="pl-PL" b="0" i="0" dirty="0" err="1">
                <a:solidFill>
                  <a:srgbClr val="292929"/>
                </a:solidFill>
                <a:effectLst/>
                <a:latin typeface="source-serif-pro"/>
              </a:rPr>
              <a:t>identyfikator_komponentu</a:t>
            </a:r>
            <a:r>
              <a:rPr lang="pl-PL" b="0" i="0" dirty="0">
                <a:solidFill>
                  <a:srgbClr val="292929"/>
                </a:solidFill>
                <a:effectLst/>
                <a:latin typeface="source-serif-pro"/>
              </a:rPr>
              <a:t> i </a:t>
            </a:r>
            <a:r>
              <a:rPr lang="pl-PL" b="0" i="0" dirty="0" err="1">
                <a:solidFill>
                  <a:srgbClr val="292929"/>
                </a:solidFill>
                <a:effectLst/>
                <a:latin typeface="source-serif-pro"/>
              </a:rPr>
              <a:t>właściwość_składnika</a:t>
            </a:r>
            <a:r>
              <a:rPr lang="pl-PL" b="0" i="0" dirty="0">
                <a:solidFill>
                  <a:srgbClr val="292929"/>
                </a:solidFill>
                <a:effectLst/>
                <a:latin typeface="source-serif-pro"/>
              </a:rPr>
              <a:t> jako argument. Chcemy, aby wywołanie zwrotne było uruchamiane w oparciu o zmianę wartości naszego menu rozwijanego, dlatego ustawiliśmy właściwość </a:t>
            </a:r>
            <a:r>
              <a:rPr lang="pl-PL" b="0" i="0" dirty="0" err="1">
                <a:solidFill>
                  <a:srgbClr val="292929"/>
                </a:solidFill>
                <a:effectLst/>
                <a:latin typeface="source-serif-pro"/>
              </a:rPr>
              <a:t>component_property</a:t>
            </a:r>
            <a:r>
              <a:rPr lang="pl-PL" b="0" i="0" dirty="0">
                <a:solidFill>
                  <a:srgbClr val="292929"/>
                </a:solidFill>
                <a:effectLst/>
                <a:latin typeface="source-serif-pro"/>
              </a:rPr>
              <a:t> na „</a:t>
            </a:r>
            <a:r>
              <a:rPr lang="pl-PL" b="0" i="0" dirty="0" err="1">
                <a:solidFill>
                  <a:srgbClr val="292929"/>
                </a:solidFill>
                <a:effectLst/>
                <a:latin typeface="source-serif-pro"/>
              </a:rPr>
              <a:t>value</a:t>
            </a:r>
            <a:r>
              <a:rPr lang="pl-PL" b="0" i="0" dirty="0">
                <a:solidFill>
                  <a:srgbClr val="292929"/>
                </a:solidFill>
                <a:effectLst/>
                <a:latin typeface="source-serif-pro"/>
              </a:rPr>
              <a:t>” menu rozwijanego. Należy pamiętać, że dane wejściowe są definiowane na liście.</a:t>
            </a:r>
          </a:p>
          <a:p>
            <a:pPr algn="l">
              <a:buFont typeface="+mj-lt"/>
              <a:buAutoNum type="arabicPeriod"/>
            </a:pPr>
            <a:endParaRPr lang="pl-PL" b="0" i="0" dirty="0">
              <a:solidFill>
                <a:srgbClr val="292929"/>
              </a:solidFill>
              <a:effectLst/>
              <a:latin typeface="source-serif-pro"/>
            </a:endParaRPr>
          </a:p>
          <a:p>
            <a:pPr algn="l"/>
            <a:r>
              <a:rPr lang="pl-PL" b="0" i="0" dirty="0">
                <a:solidFill>
                  <a:srgbClr val="292929"/>
                </a:solidFill>
                <a:effectLst/>
                <a:latin typeface="source-serif-pro"/>
              </a:rPr>
              <a:t>Właściwość komponentu funkcji Input, która jest „</a:t>
            </a:r>
            <a:r>
              <a:rPr lang="pl-PL" dirty="0" err="1">
                <a:solidFill>
                  <a:srgbClr val="292929"/>
                </a:solidFill>
                <a:latin typeface="source-serif-pro"/>
              </a:rPr>
              <a:t>value</a:t>
            </a:r>
            <a:r>
              <a:rPr lang="pl-PL" b="0" i="0" dirty="0">
                <a:solidFill>
                  <a:srgbClr val="292929"/>
                </a:solidFill>
                <a:effectLst/>
                <a:latin typeface="source-serif-pro"/>
              </a:rPr>
              <a:t>” listy rozwijanej, jest argumentem w funkcji </a:t>
            </a:r>
            <a:r>
              <a:rPr lang="pl-PL" b="1" i="0" dirty="0" err="1">
                <a:solidFill>
                  <a:srgbClr val="292929"/>
                </a:solidFill>
                <a:effectLst/>
                <a:latin typeface="source-serif-pro"/>
              </a:rPr>
              <a:t>graph_update</a:t>
            </a:r>
            <a:r>
              <a:rPr lang="pl-PL" b="0" i="0" dirty="0">
                <a:solidFill>
                  <a:srgbClr val="292929"/>
                </a:solidFill>
                <a:effectLst/>
                <a:latin typeface="source-serif-pro"/>
              </a:rPr>
              <a:t>. Wewnątrz funkcji tworzymy wykres punktowy i zwracamy obiekt </a:t>
            </a:r>
            <a:r>
              <a:rPr lang="pl-PL" b="1" i="0" dirty="0" err="1">
                <a:solidFill>
                  <a:srgbClr val="292929"/>
                </a:solidFill>
                <a:effectLst/>
                <a:latin typeface="source-serif-pro"/>
              </a:rPr>
              <a:t>figure</a:t>
            </a:r>
            <a:r>
              <a:rPr lang="pl-PL" b="1" i="0" dirty="0">
                <a:solidFill>
                  <a:srgbClr val="292929"/>
                </a:solidFill>
                <a:effectLst/>
                <a:latin typeface="source-serif-pro"/>
              </a:rPr>
              <a:t> fig</a:t>
            </a:r>
            <a:r>
              <a:rPr lang="pl-PL" b="0" i="0" dirty="0">
                <a:solidFill>
                  <a:srgbClr val="292929"/>
                </a:solidFill>
                <a:effectLst/>
                <a:latin typeface="source-serif-pro"/>
              </a:rPr>
              <a:t>, który jest przekazywany do właściwości </a:t>
            </a:r>
            <a:r>
              <a:rPr lang="pl-PL" b="1" i="0" dirty="0" err="1">
                <a:solidFill>
                  <a:srgbClr val="292929"/>
                </a:solidFill>
                <a:effectLst/>
                <a:latin typeface="source-serif-pro"/>
              </a:rPr>
              <a:t>figure</a:t>
            </a:r>
            <a:r>
              <a:rPr lang="pl-PL" b="1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pl-PL" b="1" i="0" dirty="0" err="1">
                <a:solidFill>
                  <a:srgbClr val="292929"/>
                </a:solidFill>
                <a:effectLst/>
                <a:latin typeface="source-serif-pro"/>
              </a:rPr>
              <a:t>dcc.Graph</a:t>
            </a:r>
            <a:r>
              <a:rPr lang="pl-PL" b="1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pl-PL" b="0" i="0" dirty="0">
                <a:solidFill>
                  <a:srgbClr val="292929"/>
                </a:solidFill>
                <a:effectLst/>
                <a:latin typeface="source-serif-pro"/>
              </a:rPr>
              <a:t>za pomocą funkcji </a:t>
            </a:r>
            <a:r>
              <a:rPr lang="pl-PL" b="1" i="0" dirty="0" err="1">
                <a:solidFill>
                  <a:srgbClr val="292929"/>
                </a:solidFill>
                <a:effectLst/>
                <a:latin typeface="source-serif-pro"/>
              </a:rPr>
              <a:t>Output</a:t>
            </a:r>
            <a:r>
              <a:rPr lang="pl-PL" b="0" i="0" dirty="0">
                <a:solidFill>
                  <a:srgbClr val="292929"/>
                </a:solidFill>
                <a:effectLst/>
                <a:latin typeface="source-serif-pro"/>
              </a:rPr>
              <a:t> wywołania zwrotnego.</a:t>
            </a:r>
          </a:p>
        </p:txBody>
      </p:sp>
    </p:spTree>
    <p:extLst>
      <p:ext uri="{BB962C8B-B14F-4D97-AF65-F5344CB8AC3E}">
        <p14:creationId xmlns:p14="http://schemas.microsoft.com/office/powerpoint/2010/main" val="2200446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8B1E8151-CEAE-4BC7-9CE7-288970CC2BFB}"/>
              </a:ext>
            </a:extLst>
          </p:cNvPr>
          <p:cNvSpPr txBox="1"/>
          <p:nvPr/>
        </p:nvSpPr>
        <p:spPr>
          <a:xfrm>
            <a:off x="547457" y="520511"/>
            <a:ext cx="11097087" cy="6247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600" dirty="0" err="1">
                <a:latin typeface="Arial" panose="020B0604020202020204" pitchFamily="34" charset="0"/>
              </a:rPr>
              <a:t>Plotly</a:t>
            </a:r>
            <a:r>
              <a:rPr lang="pl-PL" sz="1600" dirty="0">
                <a:latin typeface="Arial" panose="020B0604020202020204" pitchFamily="34" charset="0"/>
              </a:rPr>
              <a:t> oferuje produkty open </a:t>
            </a:r>
            <a:r>
              <a:rPr lang="pl-PL" sz="1600" dirty="0" err="1">
                <a:latin typeface="Arial" panose="020B0604020202020204" pitchFamily="34" charset="0"/>
              </a:rPr>
              <a:t>source</a:t>
            </a:r>
            <a:r>
              <a:rPr lang="pl-PL" sz="1600" dirty="0">
                <a:latin typeface="Arial" panose="020B0604020202020204" pitchFamily="34" charset="0"/>
              </a:rPr>
              <a:t> i dla przedsiębiorstw.
</a:t>
            </a:r>
            <a:endParaRPr lang="en-US" sz="1600" b="0" i="0" dirty="0">
              <a:effectLst/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l-PL" sz="1600" b="1" dirty="0" err="1">
                <a:latin typeface="Arial" panose="020B0604020202020204" pitchFamily="34" charset="0"/>
              </a:rPr>
              <a:t>Dash</a:t>
            </a:r>
            <a:r>
              <a:rPr lang="pl-PL" sz="1600" b="1" dirty="0">
                <a:latin typeface="Arial" panose="020B0604020202020204" pitchFamily="34" charset="0"/>
              </a:rPr>
              <a:t> </a:t>
            </a:r>
            <a:r>
              <a:rPr lang="pl-PL" sz="1600" dirty="0">
                <a:latin typeface="Arial" panose="020B0604020202020204" pitchFamily="34" charset="0"/>
              </a:rPr>
              <a:t>to platforma open </a:t>
            </a:r>
            <a:r>
              <a:rPr lang="pl-PL" sz="1600" dirty="0" err="1">
                <a:latin typeface="Arial" panose="020B0604020202020204" pitchFamily="34" charset="0"/>
              </a:rPr>
              <a:t>source</a:t>
            </a:r>
            <a:r>
              <a:rPr lang="pl-PL" sz="1600" dirty="0">
                <a:latin typeface="Arial" panose="020B0604020202020204" pitchFamily="34" charset="0"/>
              </a:rPr>
              <a:t> </a:t>
            </a:r>
            <a:r>
              <a:rPr lang="pl-PL" sz="1600" dirty="0" err="1">
                <a:latin typeface="Arial" panose="020B0604020202020204" pitchFamily="34" charset="0"/>
              </a:rPr>
              <a:t>Python</a:t>
            </a:r>
            <a:r>
              <a:rPr lang="pl-PL" sz="1600" dirty="0">
                <a:latin typeface="Arial" panose="020B0604020202020204" pitchFamily="34" charset="0"/>
              </a:rPr>
              <a:t>, R i Julia do tworzenia internetowych aplikacji analitycznych. Istnieje wiele wyspecjalizowanych bibliotek </a:t>
            </a:r>
            <a:r>
              <a:rPr lang="pl-PL" sz="1600" dirty="0" err="1">
                <a:latin typeface="Arial" panose="020B0604020202020204" pitchFamily="34" charset="0"/>
              </a:rPr>
              <a:t>Dash</a:t>
            </a:r>
            <a:r>
              <a:rPr lang="pl-PL" sz="1600" dirty="0">
                <a:latin typeface="Arial" panose="020B0604020202020204" pitchFamily="34" charset="0"/>
              </a:rPr>
              <a:t> typu open </a:t>
            </a:r>
            <a:r>
              <a:rPr lang="pl-PL" sz="1600" dirty="0" err="1">
                <a:latin typeface="Arial" panose="020B0604020202020204" pitchFamily="34" charset="0"/>
              </a:rPr>
              <a:t>source</a:t>
            </a:r>
            <a:r>
              <a:rPr lang="pl-PL" sz="1600" dirty="0">
                <a:latin typeface="Arial" panose="020B0604020202020204" pitchFamily="34" charset="0"/>
              </a:rPr>
              <a:t>, które są dostosowane do tworzenia komponentów i aplikacji </a:t>
            </a:r>
            <a:r>
              <a:rPr lang="pl-PL" sz="1600" dirty="0" err="1">
                <a:latin typeface="Arial" panose="020B0604020202020204" pitchFamily="34" charset="0"/>
              </a:rPr>
              <a:t>Dash</a:t>
            </a:r>
            <a:r>
              <a:rPr lang="pl-PL" sz="1600" dirty="0">
                <a:latin typeface="Arial" panose="020B0604020202020204" pitchFamily="34" charset="0"/>
              </a:rPr>
              <a:t> specyficznych dla domeny. Niektóre przykłady to </a:t>
            </a:r>
            <a:r>
              <a:rPr lang="pl-PL" sz="1600" dirty="0" err="1">
                <a:latin typeface="Arial" panose="020B0604020202020204" pitchFamily="34" charset="0"/>
              </a:rPr>
              <a:t>Dash</a:t>
            </a:r>
            <a:r>
              <a:rPr lang="pl-PL" sz="1600" dirty="0">
                <a:latin typeface="Arial" panose="020B0604020202020204" pitchFamily="34" charset="0"/>
              </a:rPr>
              <a:t> DAQ, do budowania interfejsów graficznych do akwizycji danych do wykorzystania z instrumentami naukowymi, oraz </a:t>
            </a:r>
            <a:r>
              <a:rPr lang="pl-PL" sz="1600" dirty="0" err="1">
                <a:latin typeface="Arial" panose="020B0604020202020204" pitchFamily="34" charset="0"/>
              </a:rPr>
              <a:t>Dash</a:t>
            </a:r>
            <a:r>
              <a:rPr lang="pl-PL" sz="1600" dirty="0">
                <a:latin typeface="Arial" panose="020B0604020202020204" pitchFamily="34" charset="0"/>
              </a:rPr>
              <a:t> </a:t>
            </a:r>
            <a:r>
              <a:rPr lang="pl-PL" sz="1600" dirty="0" err="1">
                <a:latin typeface="Arial" panose="020B0604020202020204" pitchFamily="34" charset="0"/>
              </a:rPr>
              <a:t>Bio</a:t>
            </a:r>
            <a:r>
              <a:rPr lang="pl-PL" sz="1600" dirty="0">
                <a:latin typeface="Arial" panose="020B0604020202020204" pitchFamily="34" charset="0"/>
              </a:rPr>
              <a:t>, który umożliwia użytkownikom tworzenie niestandardowych typów wykresów, narzędzi do analizy sekwencji i narzędzi do </a:t>
            </a:r>
            <a:r>
              <a:rPr lang="pl-PL" sz="1600" dirty="0" err="1">
                <a:latin typeface="Arial" panose="020B0604020202020204" pitchFamily="34" charset="0"/>
              </a:rPr>
              <a:t>renderowania</a:t>
            </a:r>
            <a:r>
              <a:rPr lang="pl-PL" sz="1600" dirty="0">
                <a:latin typeface="Arial" panose="020B0604020202020204" pitchFamily="34" charset="0"/>
              </a:rPr>
              <a:t> 3D dla aplikacji </a:t>
            </a:r>
            <a:r>
              <a:rPr lang="pl-PL" sz="1600" dirty="0" err="1">
                <a:latin typeface="Arial" panose="020B0604020202020204" pitchFamily="34" charset="0"/>
              </a:rPr>
              <a:t>bioinformatycznych</a:t>
            </a:r>
            <a:r>
              <a:rPr lang="pl-PL" sz="1600" dirty="0">
                <a:latin typeface="Arial" panose="020B0604020202020204" pitchFamily="34" charset="0"/>
              </a:rPr>
              <a:t>.</a:t>
            </a:r>
            <a:r>
              <a:rPr lang="pl-PL" sz="1600" b="1" dirty="0">
                <a:latin typeface="Arial" panose="020B0604020202020204" pitchFamily="34" charset="0"/>
              </a:rPr>
              <a:t>
</a:t>
            </a:r>
            <a:endParaRPr lang="en-US" sz="1600" b="0" i="0" dirty="0">
              <a:effectLst/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l-PL" sz="1600" b="1" dirty="0" err="1">
                <a:latin typeface="Arial" panose="020B0604020202020204" pitchFamily="34" charset="0"/>
              </a:rPr>
              <a:t>Dash</a:t>
            </a:r>
            <a:r>
              <a:rPr lang="pl-PL" sz="1600" b="1" dirty="0">
                <a:latin typeface="Arial" panose="020B0604020202020204" pitchFamily="34" charset="0"/>
              </a:rPr>
              <a:t> Enterprise </a:t>
            </a:r>
            <a:r>
              <a:rPr lang="pl-PL" sz="1600" dirty="0">
                <a:latin typeface="Arial" panose="020B0604020202020204" pitchFamily="34" charset="0"/>
              </a:rPr>
              <a:t>to płatny produkt </a:t>
            </a:r>
            <a:r>
              <a:rPr lang="pl-PL" sz="1600" dirty="0" err="1">
                <a:latin typeface="Arial" panose="020B0604020202020204" pitchFamily="34" charset="0"/>
              </a:rPr>
              <a:t>Plotly</a:t>
            </a:r>
            <a:r>
              <a:rPr lang="pl-PL" sz="1600" dirty="0">
                <a:latin typeface="Arial" panose="020B0604020202020204" pitchFamily="34" charset="0"/>
              </a:rPr>
              <a:t> do tworzenia, testowania, wdrażania, zarządzania i skalowania aplikacji </a:t>
            </a:r>
            <a:r>
              <a:rPr lang="pl-PL" sz="1600" dirty="0" err="1">
                <a:latin typeface="Arial" panose="020B0604020202020204" pitchFamily="34" charset="0"/>
              </a:rPr>
              <a:t>Dash</a:t>
            </a:r>
            <a:r>
              <a:rPr lang="pl-PL" sz="1600" dirty="0">
                <a:latin typeface="Arial" panose="020B0604020202020204" pitchFamily="34" charset="0"/>
              </a:rPr>
              <a:t> w całej organizacji</a:t>
            </a:r>
            <a:r>
              <a:rPr lang="pl-PL" sz="1600" b="1" dirty="0">
                <a:latin typeface="Arial" panose="020B0604020202020204" pitchFamily="34" charset="0"/>
              </a:rPr>
              <a:t>.</a:t>
            </a:r>
            <a:r>
              <a:rPr lang="en-US" sz="1600" b="0" i="0" dirty="0">
                <a:effectLst/>
                <a:latin typeface="Arial" panose="020B0604020202020204" pitchFamily="34" charset="0"/>
              </a:rPr>
              <a:t>.</a:t>
            </a:r>
            <a:endParaRPr lang="pl-PL" sz="1600" b="0" i="0" baseline="30000" dirty="0"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1600" b="0" i="0" dirty="0">
              <a:effectLst/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l-PL" sz="1600" b="1" dirty="0">
                <a:latin typeface="Arial" panose="020B0604020202020204" pitchFamily="34" charset="0"/>
              </a:rPr>
              <a:t>Chart Studio </a:t>
            </a:r>
            <a:r>
              <a:rPr lang="pl-PL" sz="1600" b="1" dirty="0" err="1">
                <a:latin typeface="Arial" panose="020B0604020202020204" pitchFamily="34" charset="0"/>
              </a:rPr>
              <a:t>Cloud</a:t>
            </a:r>
            <a:r>
              <a:rPr lang="pl-PL" sz="1600" b="1" dirty="0">
                <a:latin typeface="Arial" panose="020B0604020202020204" pitchFamily="34" charset="0"/>
              </a:rPr>
              <a:t> </a:t>
            </a:r>
            <a:r>
              <a:rPr lang="pl-PL" sz="1600" dirty="0">
                <a:latin typeface="Arial" panose="020B0604020202020204" pitchFamily="34" charset="0"/>
              </a:rPr>
              <a:t>to darmowe, internetowe narzędzie do tworzenia interaktywnych wykresów. Posiada graficzny interfejs użytkownika typu wskaż i kliknij do importowania i analizowania danych do siatki oraz korzystania z narzędzi statystyk. Wykresy można osadzać lub pobierać</a:t>
            </a:r>
            <a:r>
              <a:rPr lang="en-US" sz="1600" i="0" dirty="0">
                <a:effectLst/>
                <a:latin typeface="Arial" panose="020B0604020202020204" pitchFamily="34" charset="0"/>
              </a:rPr>
              <a:t>.</a:t>
            </a:r>
            <a:endParaRPr lang="pl-PL" sz="1600" i="0" dirty="0"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1600" b="0" i="0" dirty="0">
              <a:effectLst/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l-PL" sz="1600" b="1" dirty="0">
                <a:latin typeface="Arial" panose="020B0604020202020204" pitchFamily="34" charset="0"/>
              </a:rPr>
              <a:t>Chart Studio Enterprise </a:t>
            </a:r>
            <a:r>
              <a:rPr lang="pl-PL" sz="1600" dirty="0">
                <a:latin typeface="Arial" panose="020B0604020202020204" pitchFamily="34" charset="0"/>
              </a:rPr>
              <a:t>to płatny produkt, który umożliwia zespołom tworzenie, stylizowanie i udostępnianie interaktywnych wykresów na jednej platformie. Oferuje rozszerzone opcje uwierzytelniania i eksportu plików i nie ogranicza udostępniania i przeglądania.</a:t>
            </a:r>
            <a:r>
              <a:rPr lang="pl-PL" sz="1600" b="1" dirty="0">
                <a:latin typeface="Arial" panose="020B0604020202020204" pitchFamily="34" charset="0"/>
              </a:rPr>
              <a:t>
</a:t>
            </a:r>
            <a:endParaRPr lang="en-US" sz="1600" b="0" i="0" dirty="0">
              <a:effectLst/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i="0" dirty="0">
                <a:effectLst/>
                <a:latin typeface="Arial" panose="020B0604020202020204" pitchFamily="34" charset="0"/>
              </a:rPr>
              <a:t>Data visualization libraries</a:t>
            </a:r>
            <a:r>
              <a:rPr lang="en-US" sz="1600" b="0" i="0" dirty="0">
                <a:effectLst/>
                <a:latin typeface="Arial" panose="020B0604020202020204" pitchFamily="34" charset="0"/>
              </a:rPr>
              <a:t> </a:t>
            </a:r>
            <a:r>
              <a:rPr lang="en-US" sz="1600" dirty="0">
                <a:latin typeface="Arial" panose="020B0604020202020204" pitchFamily="34" charset="0"/>
              </a:rPr>
              <a:t>Plotly.js to </a:t>
            </a:r>
            <a:r>
              <a:rPr lang="en-US" sz="1600" dirty="0" err="1">
                <a:latin typeface="Arial" panose="020B0604020202020204" pitchFamily="34" charset="0"/>
              </a:rPr>
              <a:t>biblioteka</a:t>
            </a:r>
            <a:r>
              <a:rPr lang="en-US" sz="1600" dirty="0">
                <a:latin typeface="Arial" panose="020B0604020202020204" pitchFamily="34" charset="0"/>
              </a:rPr>
              <a:t> JavaScript </a:t>
            </a:r>
            <a:r>
              <a:rPr lang="en-US" sz="1600" dirty="0" err="1">
                <a:latin typeface="Arial" panose="020B0604020202020204" pitchFamily="34" charset="0"/>
              </a:rPr>
              <a:t>typu</a:t>
            </a:r>
            <a:r>
              <a:rPr lang="en-US" sz="1600" dirty="0">
                <a:latin typeface="Arial" panose="020B0604020202020204" pitchFamily="34" charset="0"/>
              </a:rPr>
              <a:t> open source do </a:t>
            </a:r>
            <a:r>
              <a:rPr lang="en-US" sz="1600" dirty="0" err="1">
                <a:latin typeface="Arial" panose="020B0604020202020204" pitchFamily="34" charset="0"/>
              </a:rPr>
              <a:t>tworzenia</a:t>
            </a:r>
            <a:r>
              <a:rPr lang="en-US" sz="1600" dirty="0">
                <a:latin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</a:rPr>
              <a:t>wykresów</a:t>
            </a:r>
            <a:r>
              <a:rPr lang="en-US" sz="1600" dirty="0">
                <a:latin typeface="Arial" panose="020B0604020202020204" pitchFamily="34" charset="0"/>
              </a:rPr>
              <a:t> i </a:t>
            </a:r>
            <a:r>
              <a:rPr lang="en-US" sz="1600" dirty="0" err="1">
                <a:latin typeface="Arial" panose="020B0604020202020204" pitchFamily="34" charset="0"/>
              </a:rPr>
              <a:t>mocy</a:t>
            </a:r>
            <a:r>
              <a:rPr lang="en-US" sz="1600" dirty="0">
                <a:latin typeface="Arial" panose="020B0604020202020204" pitchFamily="34" charset="0"/>
              </a:rPr>
              <a:t> Plotly.py </a:t>
            </a:r>
            <a:r>
              <a:rPr lang="en-US" sz="1600" dirty="0" err="1">
                <a:latin typeface="Arial" panose="020B0604020202020204" pitchFamily="34" charset="0"/>
              </a:rPr>
              <a:t>dla</a:t>
            </a:r>
            <a:r>
              <a:rPr lang="en-US" sz="1600" dirty="0">
                <a:latin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</a:rPr>
              <a:t>Pythona</a:t>
            </a:r>
            <a:r>
              <a:rPr lang="en-US" sz="1600" dirty="0">
                <a:latin typeface="Arial" panose="020B0604020202020204" pitchFamily="34" charset="0"/>
              </a:rPr>
              <a:t>, a </a:t>
            </a:r>
            <a:r>
              <a:rPr lang="en-US" sz="1600" dirty="0" err="1">
                <a:latin typeface="Arial" panose="020B0604020202020204" pitchFamily="34" charset="0"/>
              </a:rPr>
              <a:t>także</a:t>
            </a:r>
            <a:r>
              <a:rPr lang="en-US" sz="1600" dirty="0">
                <a:latin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</a:rPr>
              <a:t>Plotly.R</a:t>
            </a:r>
            <a:r>
              <a:rPr lang="en-US" sz="1600" dirty="0">
                <a:latin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</a:rPr>
              <a:t>dla</a:t>
            </a:r>
            <a:r>
              <a:rPr lang="en-US" sz="1600" dirty="0">
                <a:latin typeface="Arial" panose="020B0604020202020204" pitchFamily="34" charset="0"/>
              </a:rPr>
              <a:t> R, MATLAB, Node.js, Julia i Arduino </a:t>
            </a:r>
            <a:r>
              <a:rPr lang="en-US" sz="1600" dirty="0" err="1">
                <a:latin typeface="Arial" panose="020B0604020202020204" pitchFamily="34" charset="0"/>
              </a:rPr>
              <a:t>oraz</a:t>
            </a:r>
            <a:r>
              <a:rPr lang="en-US" sz="1600" dirty="0">
                <a:latin typeface="Arial" panose="020B0604020202020204" pitchFamily="34" charset="0"/>
              </a:rPr>
              <a:t> REST API. </a:t>
            </a:r>
            <a:r>
              <a:rPr lang="en-US" sz="1600" dirty="0" err="1">
                <a:latin typeface="Arial" panose="020B0604020202020204" pitchFamily="34" charset="0"/>
              </a:rPr>
              <a:t>Plotly</a:t>
            </a:r>
            <a:r>
              <a:rPr lang="en-US" sz="1600" dirty="0">
                <a:latin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</a:rPr>
              <a:t>może</a:t>
            </a:r>
            <a:r>
              <a:rPr lang="en-US" sz="1600" dirty="0">
                <a:latin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</a:rPr>
              <a:t>być</a:t>
            </a:r>
            <a:r>
              <a:rPr lang="en-US" sz="1600" dirty="0">
                <a:latin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</a:rPr>
              <a:t>również</a:t>
            </a:r>
            <a:r>
              <a:rPr lang="en-US" sz="1600" dirty="0">
                <a:latin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</a:rPr>
              <a:t>używany</a:t>
            </a:r>
            <a:r>
              <a:rPr lang="en-US" sz="1600" dirty="0">
                <a:latin typeface="Arial" panose="020B0604020202020204" pitchFamily="34" charset="0"/>
              </a:rPr>
              <a:t> do </a:t>
            </a:r>
            <a:r>
              <a:rPr lang="en-US" sz="1600" dirty="0" err="1">
                <a:latin typeface="Arial" panose="020B0604020202020204" pitchFamily="34" charset="0"/>
              </a:rPr>
              <a:t>stylizacji</a:t>
            </a:r>
            <a:r>
              <a:rPr lang="en-US" sz="1600" dirty="0">
                <a:latin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</a:rPr>
              <a:t>interaktywnych</a:t>
            </a:r>
            <a:r>
              <a:rPr lang="en-US" sz="1600" dirty="0">
                <a:latin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</a:rPr>
              <a:t>wykresów</a:t>
            </a:r>
            <a:r>
              <a:rPr lang="en-US" sz="1600" dirty="0">
                <a:latin typeface="Arial" panose="020B0604020202020204" pitchFamily="34" charset="0"/>
              </a:rPr>
              <a:t> za </a:t>
            </a:r>
            <a:r>
              <a:rPr lang="en-US" sz="1600" dirty="0" err="1">
                <a:latin typeface="Arial" panose="020B0604020202020204" pitchFamily="34" charset="0"/>
              </a:rPr>
              <a:t>pomocą</a:t>
            </a:r>
            <a:r>
              <a:rPr lang="en-US" sz="1600" dirty="0">
                <a:latin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</a:rPr>
              <a:t>notatnika</a:t>
            </a:r>
            <a:r>
              <a:rPr lang="en-US" sz="1600" dirty="0">
                <a:latin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</a:rPr>
              <a:t>Jupyter</a:t>
            </a:r>
            <a:r>
              <a:rPr lang="en-US" sz="1600" dirty="0">
                <a:latin typeface="Arial" panose="020B0604020202020204" pitchFamily="34" charset="0"/>
              </a:rPr>
              <a:t>.
</a:t>
            </a:r>
            <a:endParaRPr lang="en-US" sz="1600" b="0" i="0" dirty="0">
              <a:effectLst/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i="0" dirty="0">
                <a:effectLst/>
                <a:latin typeface="Arial" panose="020B0604020202020204" pitchFamily="34" charset="0"/>
              </a:rPr>
              <a:t>Figure Converters</a:t>
            </a:r>
            <a:r>
              <a:rPr lang="en-US" sz="1600" b="0" i="0" dirty="0">
                <a:effectLst/>
                <a:latin typeface="Arial" panose="020B0604020202020204" pitchFamily="34" charset="0"/>
              </a:rPr>
              <a:t> </a:t>
            </a:r>
            <a:r>
              <a:rPr lang="pl-PL" sz="1600" dirty="0">
                <a:latin typeface="Arial" panose="020B0604020202020204" pitchFamily="34" charset="0"/>
              </a:rPr>
              <a:t>które konwertują wykresy </a:t>
            </a:r>
            <a:r>
              <a:rPr lang="pl-PL" sz="1600" dirty="0" err="1">
                <a:latin typeface="Arial" panose="020B0604020202020204" pitchFamily="34" charset="0"/>
              </a:rPr>
              <a:t>matplotlib</a:t>
            </a:r>
            <a:r>
              <a:rPr lang="pl-PL" sz="1600" dirty="0">
                <a:latin typeface="Arial" panose="020B0604020202020204" pitchFamily="34" charset="0"/>
              </a:rPr>
              <a:t>, ggplot2 i IGOR Pro na interaktywne wykresy online.</a:t>
            </a:r>
            <a:endParaRPr lang="en-US" sz="1600" b="0" i="0" dirty="0">
              <a:effectLst/>
              <a:latin typeface="Arial" panose="020B0604020202020204" pitchFamily="34" charset="0"/>
            </a:endParaRP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D251DE69-6FE3-44EF-8E19-A1245EB1BA25}"/>
              </a:ext>
            </a:extLst>
          </p:cNvPr>
          <p:cNvSpPr txBox="1"/>
          <p:nvPr/>
        </p:nvSpPr>
        <p:spPr>
          <a:xfrm>
            <a:off x="3793008" y="89625"/>
            <a:ext cx="36842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b="1" dirty="0">
                <a:solidFill>
                  <a:srgbClr val="FF0000"/>
                </a:solidFill>
              </a:rPr>
              <a:t>PLOTLY produkty</a:t>
            </a:r>
          </a:p>
        </p:txBody>
      </p:sp>
    </p:spTree>
    <p:extLst>
      <p:ext uri="{BB962C8B-B14F-4D97-AF65-F5344CB8AC3E}">
        <p14:creationId xmlns:p14="http://schemas.microsoft.com/office/powerpoint/2010/main" val="2900009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4DA3D849-45F5-46C2-AA9A-DF19E9543606}"/>
              </a:ext>
            </a:extLst>
          </p:cNvPr>
          <p:cNvSpPr txBox="1"/>
          <p:nvPr/>
        </p:nvSpPr>
        <p:spPr>
          <a:xfrm>
            <a:off x="639191" y="338065"/>
            <a:ext cx="10573305" cy="55399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rgbClr val="0070C0"/>
                </a:solidFill>
                <a:latin typeface="jubilat"/>
              </a:rPr>
              <a:t>Wprowadzenie</a:t>
            </a:r>
            <a:r>
              <a:rPr lang="en-US" sz="2400" b="1" dirty="0">
                <a:solidFill>
                  <a:srgbClr val="0070C0"/>
                </a:solidFill>
                <a:latin typeface="jubilat"/>
              </a:rPr>
              <a:t> do Dash
</a:t>
            </a:r>
            <a:endParaRPr lang="en-US" b="0" i="0" dirty="0">
              <a:solidFill>
                <a:srgbClr val="20293D"/>
              </a:solidFill>
              <a:effectLst/>
              <a:latin typeface="jubilat"/>
            </a:endParaRPr>
          </a:p>
          <a:p>
            <a:r>
              <a:rPr lang="pl-PL" dirty="0" err="1">
                <a:solidFill>
                  <a:srgbClr val="3F4F75"/>
                </a:solidFill>
                <a:latin typeface="open-sans"/>
              </a:rPr>
              <a:t>Dash</a:t>
            </a:r>
            <a:r>
              <a:rPr lang="pl-PL" dirty="0">
                <a:solidFill>
                  <a:srgbClr val="3F4F75"/>
                </a:solidFill>
                <a:latin typeface="open-sans"/>
              </a:rPr>
              <a:t> to produktywny </a:t>
            </a:r>
            <a:r>
              <a:rPr lang="pl-PL" dirty="0" err="1">
                <a:solidFill>
                  <a:srgbClr val="3F4F75"/>
                </a:solidFill>
                <a:latin typeface="open-sans"/>
              </a:rPr>
              <a:t>framework</a:t>
            </a:r>
            <a:r>
              <a:rPr lang="pl-PL" dirty="0">
                <a:solidFill>
                  <a:srgbClr val="3F4F75"/>
                </a:solidFill>
                <a:latin typeface="open-sans"/>
              </a:rPr>
              <a:t> </a:t>
            </a:r>
            <a:r>
              <a:rPr lang="pl-PL" dirty="0" err="1">
                <a:solidFill>
                  <a:srgbClr val="3F4F75"/>
                </a:solidFill>
                <a:latin typeface="open-sans"/>
              </a:rPr>
              <a:t>Python</a:t>
            </a:r>
            <a:r>
              <a:rPr lang="pl-PL" dirty="0">
                <a:solidFill>
                  <a:srgbClr val="3F4F75"/>
                </a:solidFill>
                <a:latin typeface="open-sans"/>
              </a:rPr>
              <a:t> do tworzenia internetowych aplikacji analitycznych.
</a:t>
            </a:r>
            <a:endParaRPr lang="en-US" b="0" i="0" dirty="0">
              <a:solidFill>
                <a:srgbClr val="3F4F75"/>
              </a:solidFill>
              <a:effectLst/>
              <a:latin typeface="open-sans"/>
            </a:endParaRPr>
          </a:p>
          <a:p>
            <a:r>
              <a:rPr lang="pl-PL" dirty="0">
                <a:solidFill>
                  <a:srgbClr val="3F4F75"/>
                </a:solidFill>
                <a:latin typeface="open-sans"/>
              </a:rPr>
              <a:t>Napisany na bazie </a:t>
            </a:r>
            <a:r>
              <a:rPr lang="pl-PL" dirty="0" err="1">
                <a:solidFill>
                  <a:srgbClr val="3F4F75"/>
                </a:solidFill>
                <a:latin typeface="open-sans"/>
              </a:rPr>
              <a:t>Flask</a:t>
            </a:r>
            <a:r>
              <a:rPr lang="pl-PL" dirty="0">
                <a:solidFill>
                  <a:srgbClr val="3F4F75"/>
                </a:solidFill>
                <a:latin typeface="open-sans"/>
              </a:rPr>
              <a:t>, Plotly.js i React.js, </a:t>
            </a:r>
            <a:r>
              <a:rPr lang="pl-PL" dirty="0" err="1">
                <a:solidFill>
                  <a:srgbClr val="3F4F75"/>
                </a:solidFill>
                <a:latin typeface="open-sans"/>
              </a:rPr>
              <a:t>Dash</a:t>
            </a:r>
            <a:r>
              <a:rPr lang="pl-PL" dirty="0">
                <a:solidFill>
                  <a:srgbClr val="3F4F75"/>
                </a:solidFill>
                <a:latin typeface="open-sans"/>
              </a:rPr>
              <a:t> jest idealny do tworzenia aplikacji do wizualizacji danych z wysoce niestandardowymi interfejsami użytkownika w czystym </a:t>
            </a:r>
            <a:r>
              <a:rPr lang="pl-PL" dirty="0" err="1">
                <a:solidFill>
                  <a:srgbClr val="3F4F75"/>
                </a:solidFill>
                <a:latin typeface="open-sans"/>
              </a:rPr>
              <a:t>Pythonie</a:t>
            </a:r>
            <a:r>
              <a:rPr lang="pl-PL" dirty="0">
                <a:solidFill>
                  <a:srgbClr val="3F4F75"/>
                </a:solidFill>
                <a:latin typeface="open-sans"/>
              </a:rPr>
              <a:t>. Jest szczególnie odpowiedni dla każdego, kto pracuje z danymi w </a:t>
            </a:r>
            <a:r>
              <a:rPr lang="pl-PL" dirty="0" err="1">
                <a:solidFill>
                  <a:srgbClr val="3F4F75"/>
                </a:solidFill>
                <a:latin typeface="open-sans"/>
              </a:rPr>
              <a:t>Pythonie</a:t>
            </a:r>
            <a:r>
              <a:rPr lang="pl-PL" dirty="0">
                <a:solidFill>
                  <a:srgbClr val="3F4F75"/>
                </a:solidFill>
                <a:latin typeface="open-sans"/>
              </a:rPr>
              <a:t>.</a:t>
            </a:r>
          </a:p>
          <a:p>
            <a:r>
              <a:rPr lang="pl-PL" dirty="0">
                <a:solidFill>
                  <a:srgbClr val="3F4F75"/>
                </a:solidFill>
                <a:latin typeface="open-sans"/>
              </a:rPr>
              <a:t>
Dzięki kilku prostym wzorcom </a:t>
            </a:r>
            <a:r>
              <a:rPr lang="pl-PL" dirty="0" err="1">
                <a:solidFill>
                  <a:srgbClr val="3F4F75"/>
                </a:solidFill>
                <a:latin typeface="open-sans"/>
              </a:rPr>
              <a:t>Dash</a:t>
            </a:r>
            <a:r>
              <a:rPr lang="pl-PL" dirty="0">
                <a:solidFill>
                  <a:srgbClr val="3F4F75"/>
                </a:solidFill>
                <a:latin typeface="open-sans"/>
              </a:rPr>
              <a:t> abstrahuje od wszystkich technologii i protokołów, które są wymagane do zbudowania interaktywnej aplikacji internetowej. </a:t>
            </a:r>
            <a:r>
              <a:rPr lang="pl-PL" dirty="0" err="1">
                <a:solidFill>
                  <a:srgbClr val="3F4F75"/>
                </a:solidFill>
                <a:latin typeface="open-sans"/>
              </a:rPr>
              <a:t>Dash</a:t>
            </a:r>
            <a:r>
              <a:rPr lang="pl-PL" dirty="0">
                <a:solidFill>
                  <a:srgbClr val="3F4F75"/>
                </a:solidFill>
                <a:latin typeface="open-sans"/>
              </a:rPr>
              <a:t> jest na tyle prosty, że możesz powiązać interfejs użytkownika wokół kodu </a:t>
            </a:r>
            <a:r>
              <a:rPr lang="pl-PL" dirty="0" err="1">
                <a:solidFill>
                  <a:srgbClr val="3F4F75"/>
                </a:solidFill>
                <a:latin typeface="open-sans"/>
              </a:rPr>
              <a:t>Pythona</a:t>
            </a:r>
            <a:r>
              <a:rPr lang="pl-PL" dirty="0">
                <a:solidFill>
                  <a:srgbClr val="3F4F75"/>
                </a:solidFill>
                <a:latin typeface="open-sans"/>
              </a:rPr>
              <a:t> po południu.
</a:t>
            </a:r>
            <a:endParaRPr lang="en-US" b="0" i="0" dirty="0">
              <a:solidFill>
                <a:srgbClr val="3F4F75"/>
              </a:solidFill>
              <a:effectLst/>
              <a:latin typeface="open-sans"/>
            </a:endParaRPr>
          </a:p>
          <a:p>
            <a:r>
              <a:rPr lang="pl-PL" dirty="0">
                <a:solidFill>
                  <a:srgbClr val="3F4F75"/>
                </a:solidFill>
                <a:latin typeface="open-sans"/>
              </a:rPr>
              <a:t>Aplikacje </a:t>
            </a:r>
            <a:r>
              <a:rPr lang="pl-PL" dirty="0" err="1">
                <a:solidFill>
                  <a:srgbClr val="3F4F75"/>
                </a:solidFill>
                <a:latin typeface="open-sans"/>
              </a:rPr>
              <a:t>Dash</a:t>
            </a:r>
            <a:r>
              <a:rPr lang="pl-PL" dirty="0">
                <a:solidFill>
                  <a:srgbClr val="3F4F75"/>
                </a:solidFill>
                <a:latin typeface="open-sans"/>
              </a:rPr>
              <a:t> są </a:t>
            </a:r>
            <a:r>
              <a:rPr lang="pl-PL" dirty="0" err="1">
                <a:solidFill>
                  <a:srgbClr val="3F4F75"/>
                </a:solidFill>
                <a:latin typeface="open-sans"/>
              </a:rPr>
              <a:t>renderowane</a:t>
            </a:r>
            <a:r>
              <a:rPr lang="pl-PL" dirty="0">
                <a:solidFill>
                  <a:srgbClr val="3F4F75"/>
                </a:solidFill>
                <a:latin typeface="open-sans"/>
              </a:rPr>
              <a:t> w przeglądarce internetowej. Możesz wdrożyć aplikacje na serwerach, a następnie udostępnić je za pomocą adresów URL. Ponieważ aplikacje </a:t>
            </a:r>
            <a:r>
              <a:rPr lang="pl-PL" dirty="0" err="1">
                <a:solidFill>
                  <a:srgbClr val="3F4F75"/>
                </a:solidFill>
                <a:latin typeface="open-sans"/>
              </a:rPr>
              <a:t>Dash</a:t>
            </a:r>
            <a:r>
              <a:rPr lang="pl-PL" dirty="0">
                <a:solidFill>
                  <a:srgbClr val="3F4F75"/>
                </a:solidFill>
                <a:latin typeface="open-sans"/>
              </a:rPr>
              <a:t> są wyświetlane w przeglądarce internetowej, </a:t>
            </a:r>
            <a:r>
              <a:rPr lang="pl-PL" dirty="0" err="1">
                <a:solidFill>
                  <a:srgbClr val="3F4F75"/>
                </a:solidFill>
                <a:latin typeface="open-sans"/>
              </a:rPr>
              <a:t>Dash</a:t>
            </a:r>
            <a:r>
              <a:rPr lang="pl-PL" dirty="0">
                <a:solidFill>
                  <a:srgbClr val="3F4F75"/>
                </a:solidFill>
                <a:latin typeface="open-sans"/>
              </a:rPr>
              <a:t> jest z natury wieloplatformowy i mobilny.
</a:t>
            </a:r>
            <a:endParaRPr lang="en-US" b="0" i="0" dirty="0">
              <a:solidFill>
                <a:srgbClr val="3F4F75"/>
              </a:solidFill>
              <a:effectLst/>
              <a:latin typeface="open-sans"/>
            </a:endParaRPr>
          </a:p>
          <a:p>
            <a:r>
              <a:rPr lang="pl-PL" dirty="0" err="1">
                <a:solidFill>
                  <a:srgbClr val="3F4F75"/>
                </a:solidFill>
                <a:latin typeface="open-sans"/>
              </a:rPr>
              <a:t>Dash</a:t>
            </a:r>
            <a:r>
              <a:rPr lang="pl-PL" dirty="0">
                <a:solidFill>
                  <a:srgbClr val="3F4F75"/>
                </a:solidFill>
                <a:latin typeface="open-sans"/>
              </a:rPr>
              <a:t> to biblioteka open </a:t>
            </a:r>
            <a:r>
              <a:rPr lang="pl-PL" dirty="0" err="1">
                <a:solidFill>
                  <a:srgbClr val="3F4F75"/>
                </a:solidFill>
                <a:latin typeface="open-sans"/>
              </a:rPr>
              <a:t>source</a:t>
            </a:r>
            <a:r>
              <a:rPr lang="pl-PL" dirty="0">
                <a:solidFill>
                  <a:srgbClr val="3F4F75"/>
                </a:solidFill>
                <a:latin typeface="open-sans"/>
              </a:rPr>
              <a:t>, wydana na liberalnej licencji MIT. </a:t>
            </a:r>
            <a:r>
              <a:rPr lang="pl-PL" dirty="0" err="1">
                <a:solidFill>
                  <a:srgbClr val="3F4F75"/>
                </a:solidFill>
                <a:latin typeface="open-sans"/>
              </a:rPr>
              <a:t>Plotly</a:t>
            </a:r>
            <a:r>
              <a:rPr lang="pl-PL" dirty="0">
                <a:solidFill>
                  <a:srgbClr val="3F4F75"/>
                </a:solidFill>
                <a:latin typeface="open-sans"/>
              </a:rPr>
              <a:t> rozwija </a:t>
            </a:r>
            <a:r>
              <a:rPr lang="pl-PL" dirty="0" err="1">
                <a:solidFill>
                  <a:srgbClr val="3F4F75"/>
                </a:solidFill>
                <a:latin typeface="open-sans"/>
              </a:rPr>
              <a:t>Dash</a:t>
            </a:r>
            <a:r>
              <a:rPr lang="pl-PL" dirty="0">
                <a:solidFill>
                  <a:srgbClr val="3F4F75"/>
                </a:solidFill>
                <a:latin typeface="open-sans"/>
              </a:rPr>
              <a:t> i oferuje platformę do zarządzania aplikacjami </a:t>
            </a:r>
            <a:r>
              <a:rPr lang="pl-PL" dirty="0" err="1">
                <a:solidFill>
                  <a:srgbClr val="3F4F75"/>
                </a:solidFill>
                <a:latin typeface="open-sans"/>
              </a:rPr>
              <a:t>Dash</a:t>
            </a:r>
            <a:r>
              <a:rPr lang="pl-PL" dirty="0">
                <a:solidFill>
                  <a:srgbClr val="3F4F75"/>
                </a:solidFill>
                <a:latin typeface="open-sans"/>
              </a:rPr>
              <a:t> w środowisku korporacyjnym.
</a:t>
            </a:r>
            <a:endParaRPr lang="en-US" b="0" i="0" dirty="0">
              <a:solidFill>
                <a:srgbClr val="3F4F75"/>
              </a:solidFill>
              <a:effectLst/>
              <a:latin typeface="open-sans"/>
            </a:endParaRPr>
          </a:p>
        </p:txBody>
      </p:sp>
    </p:spTree>
    <p:extLst>
      <p:ext uri="{BB962C8B-B14F-4D97-AF65-F5344CB8AC3E}">
        <p14:creationId xmlns:p14="http://schemas.microsoft.com/office/powerpoint/2010/main" val="3593193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ole tekstowe 4">
            <a:extLst>
              <a:ext uri="{FF2B5EF4-FFF2-40B4-BE49-F238E27FC236}">
                <a16:creationId xmlns:a16="http://schemas.microsoft.com/office/drawing/2014/main" id="{6D124DCF-AD04-441B-AFE0-E394879CD2DD}"/>
              </a:ext>
            </a:extLst>
          </p:cNvPr>
          <p:cNvSpPr txBox="1"/>
          <p:nvPr/>
        </p:nvSpPr>
        <p:spPr>
          <a:xfrm>
            <a:off x="1643111" y="1159932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0070C0"/>
                </a:solidFill>
                <a:hlinkClick r:id="rId2"/>
              </a:rPr>
              <a:t>https://pypi.org/project/plotly/</a:t>
            </a:r>
            <a:r>
              <a:rPr lang="pl-PL" dirty="0">
                <a:solidFill>
                  <a:srgbClr val="0070C0"/>
                </a:solidFill>
              </a:rPr>
              <a:t>  </a:t>
            </a:r>
            <a:r>
              <a:rPr lang="pl-PL" dirty="0"/>
              <a:t>(przejrzyj ta stronę )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61E12708-CC19-4489-A6B3-F527B65FA081}"/>
              </a:ext>
            </a:extLst>
          </p:cNvPr>
          <p:cNvSpPr txBox="1"/>
          <p:nvPr/>
        </p:nvSpPr>
        <p:spPr>
          <a:xfrm>
            <a:off x="2743200" y="470517"/>
            <a:ext cx="76713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>
                <a:solidFill>
                  <a:srgbClr val="FF0000"/>
                </a:solidFill>
              </a:rPr>
              <a:t>PLOTLY – interaktywna wizualizacja w </a:t>
            </a:r>
            <a:r>
              <a:rPr lang="pl-PL" sz="2800" b="1" dirty="0" err="1">
                <a:solidFill>
                  <a:srgbClr val="FF0000"/>
                </a:solidFill>
              </a:rPr>
              <a:t>Pythonie</a:t>
            </a:r>
            <a:endParaRPr lang="pl-PL" sz="2800" b="1" dirty="0">
              <a:solidFill>
                <a:srgbClr val="FF0000"/>
              </a:solidFill>
            </a:endParaRP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8DBFDB8B-38AB-46CB-B079-69D29C07BE79}"/>
              </a:ext>
            </a:extLst>
          </p:cNvPr>
          <p:cNvSpPr txBox="1"/>
          <p:nvPr/>
        </p:nvSpPr>
        <p:spPr>
          <a:xfrm>
            <a:off x="2494622" y="1641836"/>
            <a:ext cx="74551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pl-PL" dirty="0"/>
              <a:t>Otwórz Jupiter Notebook,</a:t>
            </a:r>
          </a:p>
          <a:p>
            <a:pPr marL="342900" indent="-342900">
              <a:buAutoNum type="arabicPeriod"/>
            </a:pPr>
            <a:r>
              <a:rPr lang="pl-PL" dirty="0"/>
              <a:t>Otwórz </a:t>
            </a:r>
            <a:r>
              <a:rPr lang="pl-PL" dirty="0" err="1"/>
              <a:t>JupNot</a:t>
            </a:r>
            <a:r>
              <a:rPr lang="pl-PL" dirty="0"/>
              <a:t> </a:t>
            </a:r>
            <a:r>
              <a:rPr lang="pl-PL" dirty="0" err="1"/>
              <a:t>Prompt</a:t>
            </a:r>
            <a:r>
              <a:rPr lang="pl-PL" dirty="0"/>
              <a:t> </a:t>
            </a:r>
          </a:p>
          <a:p>
            <a:pPr marL="342900" indent="-342900">
              <a:buAutoNum type="arabicPeriod" startAt="3"/>
            </a:pPr>
            <a:r>
              <a:rPr lang="pl-PL" dirty="0"/>
              <a:t>Zainstaluj </a:t>
            </a:r>
            <a:r>
              <a:rPr lang="pl-PL" dirty="0" err="1"/>
              <a:t>Plotly</a:t>
            </a:r>
            <a:r>
              <a:rPr lang="pl-PL" dirty="0"/>
              <a:t>: </a:t>
            </a:r>
          </a:p>
          <a:p>
            <a:pPr marL="342900" indent="-342900">
              <a:buAutoNum type="arabicPeriod" startAt="3"/>
            </a:pPr>
            <a:r>
              <a:rPr lang="pl-PL" dirty="0"/>
              <a:t>Wybierz z galerii </a:t>
            </a:r>
            <a:r>
              <a:rPr lang="pl-PL" dirty="0" err="1"/>
              <a:t>plotly</a:t>
            </a:r>
            <a:r>
              <a:rPr lang="pl-PL" dirty="0"/>
              <a:t>                                                          6 przykładów wykresów zmieniając bazę danych ze strony:</a:t>
            </a:r>
          </a:p>
          <a:p>
            <a:pPr marL="342900" indent="-342900">
              <a:buAutoNum type="arabicPeriod" startAt="3"/>
            </a:pPr>
            <a:endParaRPr lang="pl-PL" dirty="0"/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46D4FFB8-B711-49BC-AF0A-5FE2017673B7}"/>
              </a:ext>
            </a:extLst>
          </p:cNvPr>
          <p:cNvSpPr txBox="1"/>
          <p:nvPr/>
        </p:nvSpPr>
        <p:spPr>
          <a:xfrm>
            <a:off x="3048740" y="3244334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0070C0"/>
                </a:solidFill>
              </a:rPr>
              <a:t>https://scikit-learn.org/stable/datasets/toy_dataset.html</a:t>
            </a:r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72A41AC0-336F-443D-85BD-19281111D096}"/>
              </a:ext>
            </a:extLst>
          </p:cNvPr>
          <p:cNvSpPr txBox="1"/>
          <p:nvPr/>
        </p:nvSpPr>
        <p:spPr>
          <a:xfrm>
            <a:off x="5123444" y="2457097"/>
            <a:ext cx="28345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70C0"/>
                </a:solidFill>
              </a:rPr>
              <a:t>https://plotly.com/python/</a:t>
            </a:r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B2EB0CCF-C7B1-4FC0-8480-86365D2E1705}"/>
              </a:ext>
            </a:extLst>
          </p:cNvPr>
          <p:cNvSpPr txBox="1"/>
          <p:nvPr/>
        </p:nvSpPr>
        <p:spPr>
          <a:xfrm>
            <a:off x="4906478" y="2177363"/>
            <a:ext cx="60976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B050"/>
                </a:solidFill>
              </a:rPr>
              <a:t>pip install </a:t>
            </a:r>
            <a:r>
              <a:rPr lang="en-GB" dirty="0" err="1">
                <a:solidFill>
                  <a:srgbClr val="00B050"/>
                </a:solidFill>
              </a:rPr>
              <a:t>plotly</a:t>
            </a:r>
            <a:endParaRPr lang="en-GB" dirty="0">
              <a:solidFill>
                <a:srgbClr val="00B050"/>
              </a:solidFill>
            </a:endParaRPr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27BE91EE-67AE-46E4-BC5F-B653DEFCE5A4}"/>
              </a:ext>
            </a:extLst>
          </p:cNvPr>
          <p:cNvSpPr txBox="1"/>
          <p:nvPr/>
        </p:nvSpPr>
        <p:spPr>
          <a:xfrm>
            <a:off x="2192593" y="3828762"/>
            <a:ext cx="866251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1. Zapoznaj się z tworzeniem </a:t>
            </a:r>
            <a:r>
              <a:rPr lang="pl-PL" b="1" dirty="0">
                <a:solidFill>
                  <a:srgbClr val="FF0000"/>
                </a:solidFill>
              </a:rPr>
              <a:t>Dashboard z </a:t>
            </a:r>
            <a:r>
              <a:rPr lang="pl-PL" b="1" dirty="0" err="1">
                <a:solidFill>
                  <a:srgbClr val="FF0000"/>
                </a:solidFill>
              </a:rPr>
              <a:t>plotly</a:t>
            </a:r>
            <a:r>
              <a:rPr lang="pl-PL" dirty="0"/>
              <a:t>:</a:t>
            </a:r>
          </a:p>
          <a:p>
            <a:endParaRPr lang="pl-PL" dirty="0"/>
          </a:p>
          <a:p>
            <a:r>
              <a:rPr lang="pl-PL" b="0" i="0" dirty="0">
                <a:solidFill>
                  <a:srgbClr val="292929"/>
                </a:solidFill>
                <a:effectLst/>
                <a:latin typeface="source-serif-pro"/>
              </a:rPr>
              <a:t> Jak możemy tworzyć interaktywne pulpity nawigacyjne za pomocą </a:t>
            </a:r>
            <a:r>
              <a:rPr lang="pl-PL" b="0" i="0" dirty="0" err="1">
                <a:solidFill>
                  <a:srgbClr val="292929"/>
                </a:solidFill>
                <a:effectLst/>
                <a:latin typeface="source-serif-pro"/>
              </a:rPr>
              <a:t>plotly</a:t>
            </a:r>
            <a:r>
              <a:rPr lang="pl-PL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pl-PL" b="0" i="0" dirty="0" err="1">
                <a:solidFill>
                  <a:srgbClr val="292929"/>
                </a:solidFill>
                <a:effectLst/>
                <a:latin typeface="source-serif-pro"/>
              </a:rPr>
              <a:t>Dash</a:t>
            </a:r>
            <a:r>
              <a:rPr lang="pl-PL" b="0" i="0" dirty="0">
                <a:solidFill>
                  <a:srgbClr val="292929"/>
                </a:solidFill>
                <a:effectLst/>
                <a:latin typeface="source-serif-pro"/>
              </a:rPr>
              <a:t>. Po pierwsze, stworzymy układ przy użyciu komponentów </a:t>
            </a:r>
            <a:r>
              <a:rPr lang="pl-PL" b="0" i="0" dirty="0" err="1">
                <a:solidFill>
                  <a:srgbClr val="292929"/>
                </a:solidFill>
                <a:effectLst/>
                <a:latin typeface="source-serif-pro"/>
              </a:rPr>
              <a:t>html</a:t>
            </a:r>
            <a:r>
              <a:rPr lang="pl-PL" b="0" i="0" dirty="0">
                <a:solidFill>
                  <a:srgbClr val="292929"/>
                </a:solidFill>
                <a:effectLst/>
                <a:latin typeface="source-serif-pro"/>
              </a:rPr>
              <a:t> i komponentów </a:t>
            </a:r>
            <a:r>
              <a:rPr lang="pl-PL" b="0" i="0" dirty="0" err="1">
                <a:solidFill>
                  <a:srgbClr val="292929"/>
                </a:solidFill>
                <a:effectLst/>
                <a:latin typeface="source-serif-pro"/>
              </a:rPr>
              <a:t>core</a:t>
            </a:r>
            <a:r>
              <a:rPr lang="pl-PL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pl-PL" b="0" i="0" dirty="0" err="1">
                <a:solidFill>
                  <a:srgbClr val="292929"/>
                </a:solidFill>
                <a:effectLst/>
                <a:latin typeface="source-serif-pro"/>
              </a:rPr>
              <a:t>dash</a:t>
            </a:r>
            <a:r>
              <a:rPr lang="pl-PL" b="0" i="0" dirty="0">
                <a:solidFill>
                  <a:srgbClr val="292929"/>
                </a:solidFill>
                <a:effectLst/>
                <a:latin typeface="source-serif-pro"/>
              </a:rPr>
              <a:t>. Następnie dodamy listę rozwijaną i połączymy ją z wykresem liniowym cen akcji za pomocą wywołania zwrotnego.</a:t>
            </a:r>
            <a:endParaRPr lang="pl-PL" dirty="0"/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F66E133F-D45F-4C50-9890-30D62ED363FC}"/>
              </a:ext>
            </a:extLst>
          </p:cNvPr>
          <p:cNvSpPr txBox="1"/>
          <p:nvPr/>
        </p:nvSpPr>
        <p:spPr>
          <a:xfrm>
            <a:off x="1337912" y="5553777"/>
            <a:ext cx="81044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>
                <a:solidFill>
                  <a:srgbClr val="FF0000"/>
                </a:solidFill>
              </a:rPr>
              <a:t>Uwaga</a:t>
            </a:r>
            <a:r>
              <a:rPr lang="pl-PL" dirty="0"/>
              <a:t>. W Jupiter Notebook, aby odtworzyć wizualizacje </a:t>
            </a:r>
            <a:r>
              <a:rPr lang="pl-PL" dirty="0" err="1"/>
              <a:t>plotly</a:t>
            </a:r>
            <a:r>
              <a:rPr lang="pl-PL" dirty="0"/>
              <a:t> we wcześniej utworzonym kodzie należy uruchomić cały kod (w Cell: „run </a:t>
            </a:r>
            <a:r>
              <a:rPr lang="pl-PL" dirty="0" err="1"/>
              <a:t>all</a:t>
            </a:r>
            <a:r>
              <a:rPr lang="pl-PL" dirty="0"/>
              <a:t>”)</a:t>
            </a:r>
            <a:endParaRPr lang="en-GB" dirty="0"/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14019E39-5519-D1CA-287A-AC6F956D2C4F}"/>
              </a:ext>
            </a:extLst>
          </p:cNvPr>
          <p:cNvSpPr txBox="1"/>
          <p:nvPr/>
        </p:nvSpPr>
        <p:spPr>
          <a:xfrm>
            <a:off x="914400" y="2015613"/>
            <a:ext cx="10422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dirty="0"/>
              <a:t>1.</a:t>
            </a: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39DEF0F5-BFA9-AC00-A126-905FA9ECBFF9}"/>
              </a:ext>
            </a:extLst>
          </p:cNvPr>
          <p:cNvSpPr txBox="1"/>
          <p:nvPr/>
        </p:nvSpPr>
        <p:spPr>
          <a:xfrm>
            <a:off x="807317" y="4093454"/>
            <a:ext cx="16873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dirty="0"/>
              <a:t>2.</a:t>
            </a:r>
            <a:r>
              <a:rPr lang="pl-PL" dirty="0"/>
              <a:t>Po 1.</a:t>
            </a:r>
            <a:endParaRPr lang="pl-PL" sz="3200" dirty="0"/>
          </a:p>
        </p:txBody>
      </p:sp>
      <p:cxnSp>
        <p:nvCxnSpPr>
          <p:cNvPr id="13" name="Łącznik prosty 12">
            <a:extLst>
              <a:ext uri="{FF2B5EF4-FFF2-40B4-BE49-F238E27FC236}">
                <a16:creationId xmlns:a16="http://schemas.microsoft.com/office/drawing/2014/main" id="{DAAC3FC6-55BD-F571-660E-1A064B5D82FA}"/>
              </a:ext>
            </a:extLst>
          </p:cNvPr>
          <p:cNvCxnSpPr/>
          <p:nvPr/>
        </p:nvCxnSpPr>
        <p:spPr>
          <a:xfrm>
            <a:off x="353961" y="3613666"/>
            <a:ext cx="114250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8509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934446AA-E678-CAD7-17D3-9F35077589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9312" y="1599530"/>
            <a:ext cx="7953375" cy="1143000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55F5AE6F-6FEF-0DBB-8F13-63337011D2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9312" y="4452970"/>
            <a:ext cx="6896100" cy="1323975"/>
          </a:xfrm>
          <a:prstGeom prst="rect">
            <a:avLst/>
          </a:prstGeom>
        </p:spPr>
      </p:pic>
      <p:sp>
        <p:nvSpPr>
          <p:cNvPr id="7" name="pole tekstowe 6">
            <a:extLst>
              <a:ext uri="{FF2B5EF4-FFF2-40B4-BE49-F238E27FC236}">
                <a16:creationId xmlns:a16="http://schemas.microsoft.com/office/drawing/2014/main" id="{FB969F31-EDBB-E811-D247-A029FFC6A2C0}"/>
              </a:ext>
            </a:extLst>
          </p:cNvPr>
          <p:cNvSpPr txBox="1"/>
          <p:nvPr/>
        </p:nvSpPr>
        <p:spPr>
          <a:xfrm>
            <a:off x="325925" y="0"/>
            <a:ext cx="11144816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l-PL" sz="2800" b="1" i="0" dirty="0" err="1">
                <a:solidFill>
                  <a:srgbClr val="00B050"/>
                </a:solidFill>
                <a:effectLst/>
                <a:latin typeface="sohne"/>
              </a:rPr>
              <a:t>Dash</a:t>
            </a:r>
            <a:endParaRPr lang="pl-PL" sz="2800" b="1" i="0" dirty="0">
              <a:solidFill>
                <a:srgbClr val="00B050"/>
              </a:solidFill>
              <a:effectLst/>
              <a:latin typeface="sohne"/>
            </a:endParaRPr>
          </a:p>
          <a:p>
            <a:pPr algn="l"/>
            <a:r>
              <a:rPr lang="pl-PL" b="0" i="0" dirty="0">
                <a:solidFill>
                  <a:srgbClr val="292929"/>
                </a:solidFill>
                <a:effectLst/>
                <a:latin typeface="source-serif-pro"/>
              </a:rPr>
              <a:t>Teraz przyjrzyjmy się, jak możemy tworzyć układy oparte na sieci Web za pomocą </a:t>
            </a:r>
            <a:r>
              <a:rPr lang="pl-PL" b="0" i="0" dirty="0" err="1">
                <a:solidFill>
                  <a:srgbClr val="292929"/>
                </a:solidFill>
                <a:effectLst/>
                <a:latin typeface="source-serif-pro"/>
              </a:rPr>
              <a:t>plotly</a:t>
            </a:r>
            <a:r>
              <a:rPr lang="pl-PL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pl-PL" b="0" i="0" dirty="0" err="1">
                <a:solidFill>
                  <a:srgbClr val="292929"/>
                </a:solidFill>
                <a:effectLst/>
                <a:latin typeface="source-serif-pro"/>
              </a:rPr>
              <a:t>Dash</a:t>
            </a:r>
            <a:r>
              <a:rPr lang="pl-PL" b="0" i="0" dirty="0">
                <a:solidFill>
                  <a:srgbClr val="292929"/>
                </a:solidFill>
                <a:effectLst/>
                <a:latin typeface="source-serif-pro"/>
              </a:rPr>
              <a:t>. Zanim zaczniemy od układu, zainstalujmy kilka wymaganych pakietów. ( Do uruchomienia kodów możesz użyć </a:t>
            </a:r>
            <a:r>
              <a:rPr lang="pl-PL" b="0" i="0" dirty="0" err="1">
                <a:solidFill>
                  <a:srgbClr val="292929"/>
                </a:solidFill>
                <a:effectLst/>
                <a:latin typeface="source-serif-pro"/>
              </a:rPr>
              <a:t>Anaconda</a:t>
            </a:r>
            <a:r>
              <a:rPr lang="pl-PL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pl-PL" b="0" i="0" dirty="0" err="1">
                <a:solidFill>
                  <a:srgbClr val="292929"/>
                </a:solidFill>
                <a:effectLst/>
                <a:latin typeface="source-serif-pro"/>
              </a:rPr>
              <a:t>Spyder</a:t>
            </a:r>
            <a:r>
              <a:rPr lang="pl-PL" b="0" i="0" dirty="0">
                <a:solidFill>
                  <a:srgbClr val="292929"/>
                </a:solidFill>
                <a:effectLst/>
                <a:latin typeface="source-serif-pro"/>
              </a:rPr>
              <a:t>, środowiska programistycznego </a:t>
            </a:r>
            <a:r>
              <a:rPr lang="pl-PL" b="0" i="0" dirty="0" err="1">
                <a:solidFill>
                  <a:srgbClr val="292929"/>
                </a:solidFill>
                <a:effectLst/>
                <a:latin typeface="source-serif-pro"/>
              </a:rPr>
              <a:t>Pythona</a:t>
            </a:r>
            <a:r>
              <a:rPr lang="pl-PL" b="0" i="0" dirty="0">
                <a:solidFill>
                  <a:srgbClr val="292929"/>
                </a:solidFill>
                <a:effectLst/>
                <a:latin typeface="source-serif-pro"/>
              </a:rPr>
              <a:t> </a:t>
            </a:r>
            <a:r>
              <a:rPr lang="pl-PL" b="1" i="0" dirty="0">
                <a:solidFill>
                  <a:srgbClr val="292929"/>
                </a:solidFill>
                <a:effectLst/>
                <a:latin typeface="source-serif-pro"/>
              </a:rPr>
              <a:t>) .</a:t>
            </a:r>
            <a:endParaRPr lang="pl-PL" b="0" i="0" dirty="0">
              <a:solidFill>
                <a:srgbClr val="292929"/>
              </a:solidFill>
              <a:effectLst/>
              <a:latin typeface="source-serif-pro"/>
            </a:endParaRPr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3DFA5C5D-EA14-74D4-4273-257D1DBB1930}"/>
              </a:ext>
            </a:extLst>
          </p:cNvPr>
          <p:cNvSpPr txBox="1"/>
          <p:nvPr/>
        </p:nvSpPr>
        <p:spPr>
          <a:xfrm>
            <a:off x="477571" y="3215871"/>
            <a:ext cx="972568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 err="1">
                <a:solidFill>
                  <a:srgbClr val="292929"/>
                </a:solidFill>
                <a:effectLst/>
                <a:latin typeface="source-serif-pro"/>
              </a:rPr>
              <a:t>Teraz</a:t>
            </a:r>
            <a:r>
              <a:rPr lang="en-GB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GB" b="0" i="0" dirty="0" err="1">
                <a:solidFill>
                  <a:srgbClr val="292929"/>
                </a:solidFill>
                <a:effectLst/>
                <a:latin typeface="source-serif-pro"/>
              </a:rPr>
              <a:t>zaimportujemy</a:t>
            </a:r>
            <a:r>
              <a:rPr lang="en-GB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GB" b="0" i="0" dirty="0" err="1">
                <a:solidFill>
                  <a:srgbClr val="292929"/>
                </a:solidFill>
                <a:effectLst/>
                <a:latin typeface="source-serif-pro"/>
              </a:rPr>
              <a:t>pakiet</a:t>
            </a:r>
            <a:r>
              <a:rPr lang="en-GB" b="0" i="0" dirty="0">
                <a:solidFill>
                  <a:srgbClr val="292929"/>
                </a:solidFill>
                <a:effectLst/>
                <a:latin typeface="source-serif-pro"/>
              </a:rPr>
              <a:t> dash, </a:t>
            </a:r>
            <a:r>
              <a:rPr lang="en-GB" b="0" i="0" dirty="0" err="1">
                <a:solidFill>
                  <a:srgbClr val="292929"/>
                </a:solidFill>
                <a:effectLst/>
                <a:latin typeface="source-serif-pro"/>
              </a:rPr>
              <a:t>dash_html_components</a:t>
            </a:r>
            <a:r>
              <a:rPr lang="en-GB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GB" b="0" i="0" dirty="0" err="1">
                <a:solidFill>
                  <a:srgbClr val="292929"/>
                </a:solidFill>
                <a:effectLst/>
                <a:latin typeface="source-serif-pro"/>
              </a:rPr>
              <a:t>dla</a:t>
            </a:r>
            <a:r>
              <a:rPr lang="en-GB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GB" b="0" i="0" dirty="0" err="1">
                <a:solidFill>
                  <a:srgbClr val="292929"/>
                </a:solidFill>
                <a:effectLst/>
                <a:latin typeface="source-serif-pro"/>
              </a:rPr>
              <a:t>klas</a:t>
            </a:r>
            <a:r>
              <a:rPr lang="en-GB" b="0" i="0" dirty="0">
                <a:solidFill>
                  <a:srgbClr val="292929"/>
                </a:solidFill>
                <a:effectLst/>
                <a:latin typeface="source-serif-pro"/>
              </a:rPr>
              <a:t> HTML, </a:t>
            </a:r>
            <a:r>
              <a:rPr lang="en-GB" b="0" i="0" dirty="0" err="1">
                <a:solidFill>
                  <a:srgbClr val="292929"/>
                </a:solidFill>
                <a:effectLst/>
                <a:latin typeface="source-serif-pro"/>
              </a:rPr>
              <a:t>dash_core_components</a:t>
            </a:r>
            <a:r>
              <a:rPr lang="en-GB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GB" b="0" i="0" dirty="0" err="1">
                <a:solidFill>
                  <a:srgbClr val="292929"/>
                </a:solidFill>
                <a:effectLst/>
                <a:latin typeface="source-serif-pro"/>
              </a:rPr>
              <a:t>dla</a:t>
            </a:r>
            <a:r>
              <a:rPr lang="en-GB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GB" b="0" i="0" dirty="0" err="1">
                <a:solidFill>
                  <a:srgbClr val="292929"/>
                </a:solidFill>
                <a:effectLst/>
                <a:latin typeface="source-serif-pro"/>
              </a:rPr>
              <a:t>elementów</a:t>
            </a:r>
            <a:r>
              <a:rPr lang="en-GB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GB" b="0" i="0" dirty="0" err="1">
                <a:solidFill>
                  <a:srgbClr val="292929"/>
                </a:solidFill>
                <a:effectLst/>
                <a:latin typeface="source-serif-pro"/>
              </a:rPr>
              <a:t>takich</a:t>
            </a:r>
            <a:r>
              <a:rPr lang="en-GB" b="0" i="0" dirty="0">
                <a:solidFill>
                  <a:srgbClr val="292929"/>
                </a:solidFill>
                <a:effectLst/>
                <a:latin typeface="source-serif-pro"/>
              </a:rPr>
              <a:t> jak graph, dropdown </a:t>
            </a:r>
            <a:r>
              <a:rPr lang="en-GB" b="0" i="0" dirty="0" err="1">
                <a:solidFill>
                  <a:srgbClr val="292929"/>
                </a:solidFill>
                <a:effectLst/>
                <a:latin typeface="source-serif-pro"/>
              </a:rPr>
              <a:t>itp</a:t>
            </a:r>
            <a:r>
              <a:rPr lang="en-GB" b="0" i="0" dirty="0">
                <a:solidFill>
                  <a:srgbClr val="292929"/>
                </a:solidFill>
                <a:effectLst/>
                <a:latin typeface="source-serif-pro"/>
              </a:rPr>
              <a:t>. </a:t>
            </a:r>
            <a:r>
              <a:rPr lang="en-GB" b="0" i="0" dirty="0" err="1">
                <a:solidFill>
                  <a:srgbClr val="292929"/>
                </a:solidFill>
                <a:effectLst/>
                <a:latin typeface="source-serif-pro"/>
              </a:rPr>
              <a:t>oraz</a:t>
            </a:r>
            <a:r>
              <a:rPr lang="en-GB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GB" b="0" i="0" dirty="0" err="1">
                <a:solidFill>
                  <a:srgbClr val="292929"/>
                </a:solidFill>
                <a:effectLst/>
                <a:latin typeface="source-serif-pro"/>
              </a:rPr>
              <a:t>pakiety</a:t>
            </a:r>
            <a:r>
              <a:rPr lang="en-GB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GB" b="0" i="0" dirty="0" err="1">
                <a:solidFill>
                  <a:srgbClr val="292929"/>
                </a:solidFill>
                <a:effectLst/>
                <a:latin typeface="source-serif-pro"/>
              </a:rPr>
              <a:t>plotly</a:t>
            </a:r>
            <a:r>
              <a:rPr lang="en-GB" b="0" i="0" dirty="0">
                <a:solidFill>
                  <a:srgbClr val="292929"/>
                </a:solidFill>
                <a:effectLst/>
                <a:latin typeface="source-serif-pro"/>
              </a:rPr>
              <a:t> do </a:t>
            </a:r>
            <a:r>
              <a:rPr lang="en-GB" b="0" i="0" dirty="0" err="1">
                <a:solidFill>
                  <a:srgbClr val="292929"/>
                </a:solidFill>
                <a:effectLst/>
                <a:latin typeface="source-serif-pro"/>
              </a:rPr>
              <a:t>tworzenia</a:t>
            </a:r>
            <a:r>
              <a:rPr lang="en-GB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GB" b="0" i="0" dirty="0" err="1">
                <a:solidFill>
                  <a:srgbClr val="292929"/>
                </a:solidFill>
                <a:effectLst/>
                <a:latin typeface="source-serif-pro"/>
              </a:rPr>
              <a:t>wykresów</a:t>
            </a:r>
            <a:r>
              <a:rPr lang="en-GB" b="0" i="0" dirty="0">
                <a:solidFill>
                  <a:srgbClr val="292929"/>
                </a:solidFill>
                <a:effectLst/>
                <a:latin typeface="source-serif-pro"/>
              </a:rPr>
              <a:t> i </a:t>
            </a:r>
            <a:r>
              <a:rPr lang="en-GB" b="0" i="0" dirty="0" err="1">
                <a:solidFill>
                  <a:srgbClr val="292929"/>
                </a:solidFill>
                <a:effectLst/>
                <a:latin typeface="source-serif-pro"/>
              </a:rPr>
              <a:t>odczytywania</a:t>
            </a:r>
            <a:r>
              <a:rPr lang="en-GB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GB" b="0" i="0" dirty="0" err="1">
                <a:solidFill>
                  <a:srgbClr val="292929"/>
                </a:solidFill>
                <a:effectLst/>
                <a:latin typeface="source-serif-pro"/>
              </a:rPr>
              <a:t>zestawu</a:t>
            </a:r>
            <a:r>
              <a:rPr lang="en-GB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GB" b="0" i="0" dirty="0" err="1">
                <a:solidFill>
                  <a:srgbClr val="292929"/>
                </a:solidFill>
                <a:effectLst/>
                <a:latin typeface="source-serif-pro"/>
              </a:rPr>
              <a:t>danych</a:t>
            </a:r>
            <a:r>
              <a:rPr lang="en-GB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GB" b="0" i="0" dirty="0" err="1">
                <a:solidFill>
                  <a:srgbClr val="292929"/>
                </a:solidFill>
                <a:effectLst/>
                <a:latin typeface="source-serif-pro"/>
              </a:rPr>
              <a:t>cen</a:t>
            </a:r>
            <a:r>
              <a:rPr lang="en-GB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GB" b="0" i="0" dirty="0" err="1">
                <a:solidFill>
                  <a:srgbClr val="292929"/>
                </a:solidFill>
                <a:effectLst/>
                <a:latin typeface="source-serif-pro"/>
              </a:rPr>
              <a:t>akcji</a:t>
            </a:r>
            <a:r>
              <a:rPr lang="en-GB" b="0" i="0" dirty="0">
                <a:solidFill>
                  <a:srgbClr val="292929"/>
                </a:solidFill>
                <a:effectLst/>
                <a:latin typeface="source-serif-pro"/>
              </a:rPr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8381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D928FF62-2280-33C5-CD7A-E6B7E3A1BB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455" y="1150027"/>
            <a:ext cx="7238846" cy="5286988"/>
          </a:xfrm>
          <a:prstGeom prst="rect">
            <a:avLst/>
          </a:prstGeom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7E350ECE-87BF-F65B-68AE-86FB7E576601}"/>
              </a:ext>
            </a:extLst>
          </p:cNvPr>
          <p:cNvSpPr txBox="1"/>
          <p:nvPr/>
        </p:nvSpPr>
        <p:spPr>
          <a:xfrm>
            <a:off x="593455" y="99948"/>
            <a:ext cx="870671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b="0" i="0" dirty="0">
                <a:solidFill>
                  <a:srgbClr val="292929"/>
                </a:solidFill>
                <a:effectLst/>
                <a:latin typeface="source-serif-pro"/>
              </a:rPr>
              <a:t>(W poniższym kodzie) Inicjujemy naszą aplikację </a:t>
            </a:r>
            <a:r>
              <a:rPr lang="pl-PL" b="0" i="0" dirty="0" err="1">
                <a:solidFill>
                  <a:srgbClr val="292929"/>
                </a:solidFill>
                <a:effectLst/>
                <a:latin typeface="source-serif-pro"/>
              </a:rPr>
              <a:t>dash</a:t>
            </a:r>
            <a:r>
              <a:rPr lang="pl-PL" b="0" i="0" dirty="0">
                <a:solidFill>
                  <a:srgbClr val="292929"/>
                </a:solidFill>
                <a:effectLst/>
                <a:latin typeface="source-serif-pro"/>
              </a:rPr>
              <a:t> za pomocą pakietu </a:t>
            </a:r>
            <a:r>
              <a:rPr lang="pl-PL" b="0" i="0" dirty="0" err="1">
                <a:solidFill>
                  <a:srgbClr val="292929"/>
                </a:solidFill>
                <a:effectLst/>
                <a:latin typeface="source-serif-pro"/>
              </a:rPr>
              <a:t>dash</a:t>
            </a:r>
            <a:r>
              <a:rPr lang="pl-PL" b="0" i="0" dirty="0">
                <a:solidFill>
                  <a:srgbClr val="292929"/>
                </a:solidFill>
                <a:effectLst/>
                <a:latin typeface="source-serif-pro"/>
              </a:rPr>
              <a:t>. Następnie odczytujemy dane cen akcji dla różnych spółek z lat 2018-2019. Tworzymy funkcję </a:t>
            </a:r>
            <a:r>
              <a:rPr lang="pl-PL" b="0" i="0" dirty="0" err="1">
                <a:solidFill>
                  <a:srgbClr val="292929"/>
                </a:solidFill>
                <a:effectLst/>
                <a:latin typeface="source-serif-pro"/>
              </a:rPr>
              <a:t>stock_prices</a:t>
            </a:r>
            <a:r>
              <a:rPr lang="pl-PL" b="0" i="0" dirty="0">
                <a:solidFill>
                  <a:srgbClr val="292929"/>
                </a:solidFill>
                <a:effectLst/>
                <a:latin typeface="source-serif-pro"/>
              </a:rPr>
              <a:t>, która zwraca wykres liniowy dla cen akcji Google.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0982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F9437E46-4E9F-D16D-4A68-69B2999E66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456" y="5035895"/>
            <a:ext cx="4962525" cy="552450"/>
          </a:xfrm>
          <a:prstGeom prst="rect">
            <a:avLst/>
          </a:prstGeom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900EC8A8-8CCB-F995-519F-370BB489D694}"/>
              </a:ext>
            </a:extLst>
          </p:cNvPr>
          <p:cNvSpPr txBox="1"/>
          <p:nvPr/>
        </p:nvSpPr>
        <p:spPr>
          <a:xfrm>
            <a:off x="532645" y="123530"/>
            <a:ext cx="11126709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l-PL" b="0" i="0" dirty="0">
                <a:solidFill>
                  <a:srgbClr val="292929"/>
                </a:solidFill>
                <a:effectLst/>
                <a:latin typeface="source-serif-pro"/>
              </a:rPr>
              <a:t>(W powyższym kodzie) W linii 16 ustawiamy nasz układ za pomocą komponentu </a:t>
            </a:r>
            <a:r>
              <a:rPr lang="pl-PL" b="1" i="0" dirty="0" err="1">
                <a:solidFill>
                  <a:srgbClr val="292929"/>
                </a:solidFill>
                <a:effectLst/>
                <a:latin typeface="source-serif-pro"/>
              </a:rPr>
              <a:t>html</a:t>
            </a:r>
            <a:r>
              <a:rPr lang="pl-PL" b="1" i="0" dirty="0">
                <a:solidFill>
                  <a:srgbClr val="292929"/>
                </a:solidFill>
                <a:effectLst/>
                <a:latin typeface="source-serif-pro"/>
              </a:rPr>
              <a:t> Div</a:t>
            </a:r>
            <a:r>
              <a:rPr lang="pl-PL" b="0" i="0" dirty="0">
                <a:solidFill>
                  <a:srgbClr val="292929"/>
                </a:solidFill>
                <a:effectLst/>
                <a:latin typeface="source-serif-pro"/>
              </a:rPr>
              <a:t>, który jest swego rodzaju opakowaniem, w którym zostaną utworzone elementy (nagłówek, wykres) układu. Komponent Div zawiera argumenty takie jak </a:t>
            </a:r>
            <a:r>
              <a:rPr lang="pl-PL" b="1" i="0" dirty="0">
                <a:solidFill>
                  <a:srgbClr val="292929"/>
                </a:solidFill>
                <a:effectLst/>
                <a:latin typeface="source-serif-pro"/>
              </a:rPr>
              <a:t>id</a:t>
            </a:r>
            <a:r>
              <a:rPr lang="pl-PL" b="0" i="0" dirty="0">
                <a:solidFill>
                  <a:srgbClr val="292929"/>
                </a:solidFill>
                <a:effectLst/>
                <a:latin typeface="source-serif-pro"/>
              </a:rPr>
              <a:t> (unikatowy identyfikator elementu), style (do ustawiania szerokości, wysokości, koloru itp.) oraz dzieci (równe nawiasowi kwadratowemu, w obrębie którego inicjowane są elementy układu).</a:t>
            </a:r>
          </a:p>
          <a:p>
            <a:pPr algn="l"/>
            <a:endParaRPr lang="pl-PL" b="0" i="0" dirty="0">
              <a:solidFill>
                <a:srgbClr val="292929"/>
              </a:solidFill>
              <a:effectLst/>
              <a:latin typeface="source-serif-pro"/>
            </a:endParaRPr>
          </a:p>
          <a:p>
            <a:pPr algn="l"/>
            <a:r>
              <a:rPr lang="pl-PL" b="0" i="0" dirty="0">
                <a:solidFill>
                  <a:srgbClr val="292929"/>
                </a:solidFill>
                <a:effectLst/>
                <a:latin typeface="source-serif-pro"/>
              </a:rPr>
              <a:t>Wewnątrz komponentu </a:t>
            </a:r>
            <a:r>
              <a:rPr lang="pl-PL" b="1" i="0" dirty="0" err="1">
                <a:solidFill>
                  <a:srgbClr val="292929"/>
                </a:solidFill>
                <a:effectLst/>
                <a:latin typeface="source-serif-pro"/>
              </a:rPr>
              <a:t>children</a:t>
            </a:r>
            <a:r>
              <a:rPr lang="pl-PL" b="1" i="0" dirty="0">
                <a:solidFill>
                  <a:srgbClr val="292929"/>
                </a:solidFill>
                <a:effectLst/>
                <a:latin typeface="source-serif-pro"/>
              </a:rPr>
              <a:t> (</a:t>
            </a:r>
            <a:r>
              <a:rPr lang="pl-PL" b="1" i="0" dirty="0" err="1">
                <a:solidFill>
                  <a:srgbClr val="292929"/>
                </a:solidFill>
                <a:effectLst/>
                <a:latin typeface="source-serif-pro"/>
              </a:rPr>
              <a:t>html.Div</a:t>
            </a:r>
            <a:r>
              <a:rPr lang="pl-PL" b="1" i="0" dirty="0">
                <a:solidFill>
                  <a:srgbClr val="292929"/>
                </a:solidFill>
                <a:effectLst/>
                <a:latin typeface="source-serif-pro"/>
              </a:rPr>
              <a:t>) </a:t>
            </a:r>
            <a:r>
              <a:rPr lang="pl-PL" b="0" i="0" dirty="0">
                <a:solidFill>
                  <a:srgbClr val="292929"/>
                </a:solidFill>
                <a:effectLst/>
                <a:latin typeface="source-serif-pro"/>
              </a:rPr>
              <a:t>tworzymy nagłówek </a:t>
            </a:r>
            <a:r>
              <a:rPr lang="pl-PL" b="1" i="0" dirty="0" err="1">
                <a:solidFill>
                  <a:srgbClr val="292929"/>
                </a:solidFill>
                <a:effectLst/>
                <a:latin typeface="source-serif-pro"/>
              </a:rPr>
              <a:t>html</a:t>
            </a:r>
            <a:r>
              <a:rPr lang="pl-PL" b="1" i="0" dirty="0">
                <a:solidFill>
                  <a:srgbClr val="292929"/>
                </a:solidFill>
                <a:effectLst/>
                <a:latin typeface="source-serif-pro"/>
              </a:rPr>
              <a:t> H1 </a:t>
            </a:r>
            <a:r>
              <a:rPr lang="pl-PL" b="0" i="0" dirty="0">
                <a:solidFill>
                  <a:srgbClr val="292929"/>
                </a:solidFill>
                <a:effectLst/>
                <a:latin typeface="source-serif-pro"/>
              </a:rPr>
              <a:t>w linii 17 za pomocą funkcji </a:t>
            </a:r>
            <a:r>
              <a:rPr lang="pl-PL" b="1" i="0" dirty="0">
                <a:solidFill>
                  <a:srgbClr val="292929"/>
                </a:solidFill>
                <a:effectLst/>
                <a:latin typeface="source-serif-pro"/>
              </a:rPr>
              <a:t>H1</a:t>
            </a:r>
            <a:r>
              <a:rPr lang="pl-PL" b="0" i="0" dirty="0">
                <a:solidFill>
                  <a:srgbClr val="292929"/>
                </a:solidFill>
                <a:effectLst/>
                <a:latin typeface="source-serif-pro"/>
              </a:rPr>
              <a:t>. Wewnątrz funkcji ustawiamy unikalny identyfikator funkcji (id = „H1”), właściwość </a:t>
            </a:r>
            <a:r>
              <a:rPr lang="pl-PL" b="0" i="0" dirty="0" err="1">
                <a:solidFill>
                  <a:srgbClr val="292929"/>
                </a:solidFill>
                <a:effectLst/>
                <a:latin typeface="source-serif-pro"/>
              </a:rPr>
              <a:t>children</a:t>
            </a:r>
            <a:r>
              <a:rPr lang="pl-PL" b="0" i="0" dirty="0">
                <a:solidFill>
                  <a:srgbClr val="292929"/>
                </a:solidFill>
                <a:effectLst/>
                <a:latin typeface="source-serif-pro"/>
              </a:rPr>
              <a:t>, za pomocą której ustawiamy tekst nagłówka, oraz właściwość style jako słownik, w którym ustawiamy style, takie jak wyśrodkowanie tekstu , ustawiając górny i dolny margines na 40 pikseli. W wierszu 21 używamy komponentu </a:t>
            </a:r>
            <a:r>
              <a:rPr lang="pl-PL" b="1" i="0" dirty="0" err="1">
                <a:solidFill>
                  <a:srgbClr val="292929"/>
                </a:solidFill>
                <a:effectLst/>
                <a:latin typeface="source-serif-pro"/>
              </a:rPr>
              <a:t>dash</a:t>
            </a:r>
            <a:r>
              <a:rPr lang="pl-PL" b="1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pl-PL" b="1" i="0" dirty="0" err="1">
                <a:solidFill>
                  <a:srgbClr val="292929"/>
                </a:solidFill>
                <a:effectLst/>
                <a:latin typeface="source-serif-pro"/>
              </a:rPr>
              <a:t>core</a:t>
            </a:r>
            <a:r>
              <a:rPr lang="pl-PL" b="1" i="0" dirty="0">
                <a:solidFill>
                  <a:srgbClr val="292929"/>
                </a:solidFill>
                <a:effectLst/>
                <a:latin typeface="source-serif-pro"/>
              </a:rPr>
              <a:t> (dcc) </a:t>
            </a:r>
            <a:r>
              <a:rPr lang="pl-PL" b="0" i="0" dirty="0">
                <a:solidFill>
                  <a:srgbClr val="292929"/>
                </a:solidFill>
                <a:effectLst/>
                <a:latin typeface="source-serif-pro"/>
              </a:rPr>
              <a:t>do utworzenia </a:t>
            </a:r>
            <a:r>
              <a:rPr lang="pl-PL" b="1" i="0" dirty="0" err="1">
                <a:solidFill>
                  <a:srgbClr val="292929"/>
                </a:solidFill>
                <a:effectLst/>
                <a:latin typeface="source-serif-pro"/>
              </a:rPr>
              <a:t>graph</a:t>
            </a:r>
            <a:r>
              <a:rPr lang="pl-PL" b="0" i="0" dirty="0">
                <a:solidFill>
                  <a:srgbClr val="292929"/>
                </a:solidFill>
                <a:effectLst/>
                <a:latin typeface="source-serif-pro"/>
              </a:rPr>
              <a:t> , gdzie ustawiamy identyfikator wykresu i argument </a:t>
            </a:r>
            <a:r>
              <a:rPr lang="pl-PL" b="1" i="0" dirty="0" err="1">
                <a:solidFill>
                  <a:srgbClr val="292929"/>
                </a:solidFill>
                <a:effectLst/>
                <a:latin typeface="source-serif-pro"/>
              </a:rPr>
              <a:t>figure</a:t>
            </a:r>
            <a:r>
              <a:rPr lang="pl-PL" b="1" i="0" dirty="0">
                <a:solidFill>
                  <a:srgbClr val="292929"/>
                </a:solidFill>
                <a:effectLst/>
                <a:latin typeface="source-serif-pro"/>
              </a:rPr>
              <a:t>,</a:t>
            </a:r>
            <a:r>
              <a:rPr lang="pl-PL" b="0" i="0" dirty="0">
                <a:solidFill>
                  <a:srgbClr val="292929"/>
                </a:solidFill>
                <a:effectLst/>
                <a:latin typeface="source-serif-pro"/>
              </a:rPr>
              <a:t> który jest równy wywołaniu funkcji </a:t>
            </a:r>
            <a:r>
              <a:rPr lang="pl-PL" b="1" i="0" dirty="0">
                <a:solidFill>
                  <a:srgbClr val="292929"/>
                </a:solidFill>
                <a:effectLst/>
                <a:latin typeface="source-serif-pro"/>
              </a:rPr>
              <a:t>(</a:t>
            </a:r>
            <a:r>
              <a:rPr lang="pl-PL" b="1" i="0" dirty="0" err="1">
                <a:solidFill>
                  <a:srgbClr val="292929"/>
                </a:solidFill>
                <a:effectLst/>
                <a:latin typeface="source-serif-pro"/>
              </a:rPr>
              <a:t>stock_pricest</a:t>
            </a:r>
            <a:r>
              <a:rPr lang="pl-PL" b="1" i="0" dirty="0">
                <a:solidFill>
                  <a:srgbClr val="292929"/>
                </a:solidFill>
                <a:effectLst/>
                <a:latin typeface="source-serif-pro"/>
              </a:rPr>
              <a:t>())</a:t>
            </a:r>
            <a:r>
              <a:rPr lang="pl-PL" b="0" i="0" dirty="0">
                <a:solidFill>
                  <a:srgbClr val="292929"/>
                </a:solidFill>
                <a:effectLst/>
                <a:latin typeface="source-serif-pro"/>
              </a:rPr>
              <a:t>, która zwraca obiekt figury.</a:t>
            </a: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DE8B1F9F-56C8-C058-9DCF-AEA0B2439EB0}"/>
              </a:ext>
            </a:extLst>
          </p:cNvPr>
          <p:cNvSpPr txBox="1"/>
          <p:nvPr/>
        </p:nvSpPr>
        <p:spPr>
          <a:xfrm>
            <a:off x="569472" y="3947372"/>
            <a:ext cx="1014077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b="0" i="0" dirty="0">
                <a:solidFill>
                  <a:srgbClr val="292929"/>
                </a:solidFill>
                <a:effectLst/>
                <a:latin typeface="source-serif-pro"/>
              </a:rPr>
              <a:t>Aby wyświetlić naszą aplikację, musimy uruchomić nasz serwer WWW, tak jak we </a:t>
            </a:r>
            <a:r>
              <a:rPr lang="pl-PL" b="0" i="0" dirty="0" err="1">
                <a:solidFill>
                  <a:srgbClr val="292929"/>
                </a:solidFill>
                <a:effectLst/>
                <a:latin typeface="source-serif-pro"/>
              </a:rPr>
              <a:t>Flasku</a:t>
            </a:r>
            <a:r>
              <a:rPr lang="pl-PL" b="0" i="0" dirty="0">
                <a:solidFill>
                  <a:srgbClr val="292929"/>
                </a:solidFill>
                <a:effectLst/>
                <a:latin typeface="source-serif-pro"/>
              </a:rPr>
              <a:t>. Pamiętaj, że </a:t>
            </a:r>
            <a:r>
              <a:rPr lang="pl-PL" b="0" i="0" dirty="0" err="1">
                <a:solidFill>
                  <a:srgbClr val="292929"/>
                </a:solidFill>
                <a:effectLst/>
                <a:latin typeface="source-serif-pro"/>
              </a:rPr>
              <a:t>Dash</a:t>
            </a:r>
            <a:r>
              <a:rPr lang="pl-PL" b="0" i="0" dirty="0">
                <a:solidFill>
                  <a:srgbClr val="292929"/>
                </a:solidFill>
                <a:effectLst/>
                <a:latin typeface="source-serif-pro"/>
              </a:rPr>
              <a:t> jest zbudowany na bazie </a:t>
            </a:r>
            <a:r>
              <a:rPr lang="pl-PL" b="0" i="0" dirty="0" err="1">
                <a:solidFill>
                  <a:srgbClr val="292929"/>
                </a:solidFill>
                <a:effectLst/>
                <a:latin typeface="source-serif-pro"/>
              </a:rPr>
              <a:t>Flaska</a:t>
            </a:r>
            <a:r>
              <a:rPr lang="pl-PL" b="0" i="0" dirty="0">
                <a:solidFill>
                  <a:srgbClr val="292929"/>
                </a:solidFill>
                <a:effectLst/>
                <a:latin typeface="source-serif-pro"/>
              </a:rPr>
              <a:t>.</a:t>
            </a:r>
            <a:endParaRPr lang="en-GB" dirty="0"/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1EBFBAB3-26B9-3B5A-C611-E6C8600F79ED}"/>
              </a:ext>
            </a:extLst>
          </p:cNvPr>
          <p:cNvSpPr txBox="1"/>
          <p:nvPr/>
        </p:nvSpPr>
        <p:spPr>
          <a:xfrm>
            <a:off x="721942" y="5878056"/>
            <a:ext cx="98358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b="0" i="0" dirty="0">
                <a:solidFill>
                  <a:srgbClr val="292929"/>
                </a:solidFill>
                <a:effectLst/>
                <a:latin typeface="source-serif-pro"/>
              </a:rPr>
              <a:t>Po uruchomieniu aplikacji zobaczysz, że aplikacja działa na </a:t>
            </a:r>
            <a:r>
              <a:rPr lang="pl-PL" b="0" i="0" u="sng" dirty="0">
                <a:effectLst/>
                <a:latin typeface="source-serif-pro"/>
                <a:hlinkClick r:id="rId3"/>
              </a:rPr>
              <a:t>http://127.0.0.1:8050/</a:t>
            </a:r>
            <a:r>
              <a:rPr lang="pl-PL" b="0" i="0" dirty="0">
                <a:solidFill>
                  <a:srgbClr val="292929"/>
                </a:solidFill>
                <a:effectLst/>
                <a:latin typeface="source-serif-pro"/>
              </a:rPr>
              <a:t> , który jest Twoim lokalnym serwerem. Skopiuj ten adres URL i wklej go w przeglądarce, a zobaczysz wizualizację.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92103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>
            <a:extLst>
              <a:ext uri="{FF2B5EF4-FFF2-40B4-BE49-F238E27FC236}">
                <a16:creationId xmlns:a16="http://schemas.microsoft.com/office/drawing/2014/main" id="{FA9389FF-88E2-8C2A-A6FB-E40CC0DBD7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476" y="1314450"/>
            <a:ext cx="6772275" cy="2114550"/>
          </a:xfrm>
          <a:prstGeom prst="rect">
            <a:avLst/>
          </a:prstGeo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24C7769F-0552-E806-F428-D34796AF34F0}"/>
              </a:ext>
            </a:extLst>
          </p:cNvPr>
          <p:cNvSpPr txBox="1"/>
          <p:nvPr/>
        </p:nvSpPr>
        <p:spPr>
          <a:xfrm>
            <a:off x="667693" y="416521"/>
            <a:ext cx="1001539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b="0" i="0" dirty="0">
                <a:solidFill>
                  <a:srgbClr val="292929"/>
                </a:solidFill>
                <a:effectLst/>
                <a:latin typeface="source-serif-pro"/>
              </a:rPr>
              <a:t>Teraz utworzymy listę rozwijaną przy użyciu podstawowych komponentów myślnika. Za pomocą rozwijanego menu będziemy mogli wybrać akcje Google, Apple lub Amazon.</a:t>
            </a:r>
            <a:endParaRPr lang="en-GB" dirty="0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17A9AF1A-B7F6-0D4A-A4AA-89E51038BA03}"/>
              </a:ext>
            </a:extLst>
          </p:cNvPr>
          <p:cNvSpPr txBox="1"/>
          <p:nvPr/>
        </p:nvSpPr>
        <p:spPr>
          <a:xfrm>
            <a:off x="667693" y="3773621"/>
            <a:ext cx="917342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l-PL" b="0" i="0" dirty="0">
                <a:solidFill>
                  <a:srgbClr val="292929"/>
                </a:solidFill>
                <a:effectLst/>
                <a:latin typeface="source-serif-pro"/>
              </a:rPr>
              <a:t>Listy rozwijane są tworzone za pomocą funkcji </a:t>
            </a:r>
            <a:r>
              <a:rPr lang="pl-PL" b="1" i="0" dirty="0" err="1">
                <a:solidFill>
                  <a:srgbClr val="292929"/>
                </a:solidFill>
                <a:effectLst/>
                <a:latin typeface="source-serif-pro"/>
              </a:rPr>
              <a:t>Dropdown</a:t>
            </a:r>
            <a:r>
              <a:rPr lang="pl-PL" b="1" i="0" dirty="0">
                <a:solidFill>
                  <a:srgbClr val="292929"/>
                </a:solidFill>
                <a:effectLst/>
                <a:latin typeface="source-serif-pro"/>
              </a:rPr>
              <a:t>()</a:t>
            </a:r>
            <a:r>
              <a:rPr lang="pl-PL" b="0" i="0" dirty="0">
                <a:solidFill>
                  <a:srgbClr val="292929"/>
                </a:solidFill>
                <a:effectLst/>
                <a:latin typeface="source-serif-pro"/>
              </a:rPr>
              <a:t>, która ma następujące argumenty:</a:t>
            </a:r>
          </a:p>
          <a:p>
            <a:pPr algn="l">
              <a:buFont typeface="+mj-lt"/>
              <a:buAutoNum type="arabicPeriod"/>
            </a:pPr>
            <a:r>
              <a:rPr lang="pl-PL" b="1" i="0" dirty="0">
                <a:solidFill>
                  <a:srgbClr val="292929"/>
                </a:solidFill>
                <a:effectLst/>
                <a:latin typeface="source-serif-pro"/>
              </a:rPr>
              <a:t>id</a:t>
            </a:r>
            <a:r>
              <a:rPr lang="pl-PL" b="0" i="0" dirty="0">
                <a:solidFill>
                  <a:srgbClr val="292929"/>
                </a:solidFill>
                <a:effectLst/>
                <a:latin typeface="source-serif-pro"/>
              </a:rPr>
              <a:t> — Unikalny identyfikator listy rozwijanej.</a:t>
            </a:r>
          </a:p>
          <a:p>
            <a:pPr algn="l">
              <a:buFont typeface="+mj-lt"/>
              <a:buAutoNum type="arabicPeriod"/>
            </a:pPr>
            <a:r>
              <a:rPr lang="pl-PL" b="1" i="0" dirty="0" err="1">
                <a:solidFill>
                  <a:srgbClr val="292929"/>
                </a:solidFill>
                <a:effectLst/>
                <a:latin typeface="source-serif-pro"/>
              </a:rPr>
              <a:t>options</a:t>
            </a:r>
            <a:r>
              <a:rPr lang="pl-PL" b="0" i="0" dirty="0">
                <a:solidFill>
                  <a:srgbClr val="292929"/>
                </a:solidFill>
                <a:effectLst/>
                <a:latin typeface="source-serif-pro"/>
              </a:rPr>
              <a:t> — Ustawia „etykietę” (tekst widoczny na liście rozwijanej) i „wartość” (używaną przez myślnik do komunikacji z </a:t>
            </a:r>
            <a:r>
              <a:rPr lang="pl-PL" b="0" i="0" dirty="0" err="1">
                <a:solidFill>
                  <a:srgbClr val="292929"/>
                </a:solidFill>
                <a:effectLst/>
                <a:latin typeface="source-serif-pro"/>
              </a:rPr>
              <a:t>wywołaniami</a:t>
            </a:r>
            <a:r>
              <a:rPr lang="pl-PL" b="0" i="0" dirty="0">
                <a:solidFill>
                  <a:srgbClr val="292929"/>
                </a:solidFill>
                <a:effectLst/>
                <a:latin typeface="source-serif-pro"/>
              </a:rPr>
              <a:t> zwrotnymi) jako parę </a:t>
            </a:r>
            <a:r>
              <a:rPr lang="pl-PL" b="0" i="0" dirty="0" err="1">
                <a:solidFill>
                  <a:srgbClr val="292929"/>
                </a:solidFill>
                <a:effectLst/>
                <a:latin typeface="source-serif-pro"/>
              </a:rPr>
              <a:t>key-value</a:t>
            </a:r>
            <a:r>
              <a:rPr lang="pl-PL" b="0" i="0" dirty="0">
                <a:solidFill>
                  <a:srgbClr val="292929"/>
                </a:solidFill>
                <a:effectLst/>
                <a:latin typeface="source-serif-pro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pl-PL" b="1" dirty="0" err="1">
                <a:solidFill>
                  <a:srgbClr val="292929"/>
                </a:solidFill>
                <a:latin typeface="source-serif-pro"/>
              </a:rPr>
              <a:t>value</a:t>
            </a:r>
            <a:r>
              <a:rPr lang="pl-PL" b="0" i="0" dirty="0">
                <a:solidFill>
                  <a:srgbClr val="292929"/>
                </a:solidFill>
                <a:effectLst/>
                <a:latin typeface="source-serif-pro"/>
              </a:rPr>
              <a:t> — domyślny wybór dla listy rozwijanej.</a:t>
            </a:r>
          </a:p>
        </p:txBody>
      </p:sp>
    </p:spTree>
    <p:extLst>
      <p:ext uri="{BB962C8B-B14F-4D97-AF65-F5344CB8AC3E}">
        <p14:creationId xmlns:p14="http://schemas.microsoft.com/office/powerpoint/2010/main" val="1831192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AC4B0EE8-BBC3-12DF-A11F-BE5C0C1DB4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359" y="2540276"/>
            <a:ext cx="8086725" cy="3924300"/>
          </a:xfrm>
          <a:prstGeom prst="rect">
            <a:avLst/>
          </a:prstGeom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A7626933-C0C5-A0D4-DEE5-69286AC1DDB9}"/>
              </a:ext>
            </a:extLst>
          </p:cNvPr>
          <p:cNvSpPr txBox="1"/>
          <p:nvPr/>
        </p:nvSpPr>
        <p:spPr>
          <a:xfrm>
            <a:off x="1002671" y="94659"/>
            <a:ext cx="1004255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l-PL" b="1" i="0" dirty="0">
                <a:solidFill>
                  <a:srgbClr val="292929"/>
                </a:solidFill>
                <a:effectLst/>
                <a:latin typeface="sohne"/>
              </a:rPr>
              <a:t>Wywołania zwrotne w </a:t>
            </a:r>
            <a:r>
              <a:rPr lang="pl-PL" b="1" i="0" dirty="0" err="1">
                <a:solidFill>
                  <a:srgbClr val="292929"/>
                </a:solidFill>
                <a:effectLst/>
                <a:latin typeface="sohne"/>
              </a:rPr>
              <a:t>Dash</a:t>
            </a:r>
            <a:r>
              <a:rPr lang="pl-PL" b="1" i="0" dirty="0">
                <a:solidFill>
                  <a:srgbClr val="292929"/>
                </a:solidFill>
                <a:effectLst/>
                <a:latin typeface="sohne"/>
              </a:rPr>
              <a:t>: uczynienie go interaktywnym</a:t>
            </a:r>
          </a:p>
          <a:p>
            <a:pPr algn="l"/>
            <a:endParaRPr lang="pl-PL" b="1" i="0" dirty="0">
              <a:solidFill>
                <a:srgbClr val="292929"/>
              </a:solidFill>
              <a:effectLst/>
              <a:latin typeface="sohne"/>
            </a:endParaRPr>
          </a:p>
          <a:p>
            <a:pPr algn="l"/>
            <a:r>
              <a:rPr lang="pl-PL" b="0" i="0" dirty="0">
                <a:solidFill>
                  <a:srgbClr val="292929"/>
                </a:solidFill>
                <a:effectLst/>
                <a:latin typeface="source-serif-pro"/>
              </a:rPr>
              <a:t>Teraz przyjrzyjmy się, jak możemy utworzyć wywołanie zwrotne, które połączy listę rozwijaną i wykres liniowy cen akcji.</a:t>
            </a:r>
          </a:p>
          <a:p>
            <a:pPr algn="l"/>
            <a:endParaRPr lang="pl-PL" b="0" i="0" dirty="0">
              <a:solidFill>
                <a:srgbClr val="292929"/>
              </a:solidFill>
              <a:effectLst/>
              <a:latin typeface="source-serif-pro"/>
            </a:endParaRPr>
          </a:p>
          <a:p>
            <a:pPr algn="l"/>
            <a:r>
              <a:rPr lang="pl-PL" b="0" i="0" dirty="0">
                <a:solidFill>
                  <a:srgbClr val="292929"/>
                </a:solidFill>
                <a:effectLst/>
                <a:latin typeface="source-serif-pro"/>
              </a:rPr>
              <a:t>Wywołanie zwrotne jest inicjowane za pomocą </a:t>
            </a:r>
            <a:r>
              <a:rPr lang="pl-PL" b="1" i="0" dirty="0">
                <a:solidFill>
                  <a:srgbClr val="292929"/>
                </a:solidFill>
                <a:effectLst/>
                <a:latin typeface="source-serif-pro"/>
              </a:rPr>
              <a:t>@app.callback()</a:t>
            </a:r>
            <a:r>
              <a:rPr lang="pl-PL" b="0" i="0" dirty="0">
                <a:solidFill>
                  <a:srgbClr val="292929"/>
                </a:solidFill>
                <a:effectLst/>
                <a:latin typeface="source-serif-pro"/>
              </a:rPr>
              <a:t>, po którym następuje definicja funkcji. W ramach tej funkcji określamy, co dzieje się po zmianie wartości rozwijanego menu.</a:t>
            </a:r>
          </a:p>
        </p:txBody>
      </p:sp>
    </p:spTree>
    <p:extLst>
      <p:ext uri="{BB962C8B-B14F-4D97-AF65-F5344CB8AC3E}">
        <p14:creationId xmlns:p14="http://schemas.microsoft.com/office/powerpoint/2010/main" val="4056792592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16CE3FFA2359B5418713BE7811A85643" ma:contentTypeVersion="4" ma:contentTypeDescription="Utwórz nowy dokument." ma:contentTypeScope="" ma:versionID="2871c884fbbfe447717f560dda26ad04">
  <xsd:schema xmlns:xsd="http://www.w3.org/2001/XMLSchema" xmlns:xs="http://www.w3.org/2001/XMLSchema" xmlns:p="http://schemas.microsoft.com/office/2006/metadata/properties" xmlns:ns2="0921c7d5-0a13-416d-a9db-61f5316f22b3" targetNamespace="http://schemas.microsoft.com/office/2006/metadata/properties" ma:root="true" ma:fieldsID="050517e50e97b9cbe34d7ff1ba5675cb" ns2:_="">
    <xsd:import namespace="0921c7d5-0a13-416d-a9db-61f5316f22b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921c7d5-0a13-416d-a9db-61f5316f22b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zawartości"/>
        <xsd:element ref="dc:title" minOccurs="0" maxOccurs="1" ma:index="4" ma:displayName="Tytu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9C83705-0215-498A-BBD6-114EB1E6F811}"/>
</file>

<file path=customXml/itemProps2.xml><?xml version="1.0" encoding="utf-8"?>
<ds:datastoreItem xmlns:ds="http://schemas.openxmlformats.org/officeDocument/2006/customXml" ds:itemID="{DDE511D2-3B3D-464B-B5D3-DF02E45663F6}"/>
</file>

<file path=customXml/itemProps3.xml><?xml version="1.0" encoding="utf-8"?>
<ds:datastoreItem xmlns:ds="http://schemas.openxmlformats.org/officeDocument/2006/customXml" ds:itemID="{463223FC-3AFD-4F36-94F6-D8CB4F4661A3}"/>
</file>

<file path=docProps/app.xml><?xml version="1.0" encoding="utf-8"?>
<Properties xmlns="http://schemas.openxmlformats.org/officeDocument/2006/extended-properties" xmlns:vt="http://schemas.openxmlformats.org/officeDocument/2006/docPropsVTypes">
  <TotalTime>424</TotalTime>
  <Words>1385</Words>
  <Application>Microsoft Office PowerPoint</Application>
  <PresentationFormat>Panoramiczny</PresentationFormat>
  <Paragraphs>59</Paragraphs>
  <Slides>10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7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jubilat</vt:lpstr>
      <vt:lpstr>open-sans</vt:lpstr>
      <vt:lpstr>sohne</vt:lpstr>
      <vt:lpstr>source-serif-pro</vt:lpstr>
      <vt:lpstr>Motyw pakietu Office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Marek Kruk</dc:creator>
  <cp:lastModifiedBy>Marek Kruk</cp:lastModifiedBy>
  <cp:revision>19</cp:revision>
  <dcterms:created xsi:type="dcterms:W3CDTF">2021-04-21T12:45:46Z</dcterms:created>
  <dcterms:modified xsi:type="dcterms:W3CDTF">2024-04-17T12:46:25Z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0x01010016CE3FFA2359B5418713BE7811A85643</vt:lpwstr>
  </property>
</Properties>
</file>