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E184EB-9706-6594-643A-0DEC0293C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8C23BAB-3C1A-F0A9-921D-891E50FA2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C274082-7AA1-32E5-C062-050B8DE45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980D-7FAE-4B35-A0EF-EFD5CCA0A4F9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4B323C9-3288-22C0-5FC7-69077B12C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4A5F2F0-6F26-0909-7FD6-89A05FE82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A456-BC44-4637-9538-3155C1DB7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192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931523-9F4A-5D9E-D07C-EFCA7CE0B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0BAE961-2916-CCA4-B7C2-10F9980C5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21B668B-5C59-F624-B9D8-D9AFCE7DE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980D-7FAE-4B35-A0EF-EFD5CCA0A4F9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E0055B2-919A-67D6-5E65-5A18F8C61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D10BAE0-AC8E-E485-E745-DE4A4B4BB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A456-BC44-4637-9538-3155C1DB7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91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B065E991-8AB2-8D54-BE4A-3D51BA392E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531E639-8EFA-4117-D878-6A959C23A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3F1AB4D-FE0F-D35A-6F4E-F09AA183D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980D-7FAE-4B35-A0EF-EFD5CCA0A4F9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5CF2D75-C950-A70E-6858-B6FA0A00E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6E73760-2D96-7DB2-7BB9-B9FE6E20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A456-BC44-4637-9538-3155C1DB7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17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20E529-7D4F-B1EA-2AF0-401F0637A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401346F-7274-59C5-C88C-6A3054E10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DF97675-3C83-3FA2-9BA6-A13534B39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980D-7FAE-4B35-A0EF-EFD5CCA0A4F9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4D97384-8F51-937F-10EF-31F442222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98D479D-DE2F-C57C-B0FA-15193968B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A456-BC44-4637-9538-3155C1DB7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202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618C160-4E9F-D4E0-16A6-D1811A021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5DACBB2-C0ED-909C-A82F-9B6FD2CD7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53F7155-BC21-293A-9ED1-E35F8AF4F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980D-7FAE-4B35-A0EF-EFD5CCA0A4F9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59F304B-C367-6C6B-9C84-1C979B8DC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63DF57A-6CDB-5BAC-6E6E-F4281B812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A456-BC44-4637-9538-3155C1DB7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39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29703B6-D002-F632-A893-FD8BBBC4A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62B5FE9-4A7B-75EE-1348-AB05719D56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8A32E0C-EFE5-209C-38D5-9088A4776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297169F-142F-6925-9CCB-C89604714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980D-7FAE-4B35-A0EF-EFD5CCA0A4F9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AC00BE7-AF38-A677-FF13-A007137EF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7C17B9C-AEDB-7191-C677-55BEDED68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A456-BC44-4637-9538-3155C1DB7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829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B8984E-8783-B1F3-3672-F868C9E3E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76AAEA1-2C46-2A96-649C-371A19A37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285ACFD-8DB5-5984-13BA-EB1534908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C2E4C27-8AB9-5502-BCAB-10A86DE93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DE53B509-0411-71B3-7C7B-E803470340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8F558C99-05BB-B14A-9EC7-1A40C4DA8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980D-7FAE-4B35-A0EF-EFD5CCA0A4F9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B96CEB7-6190-1501-D85E-470F6FD0E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71153734-7A73-FA87-0501-523D8DDAE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A456-BC44-4637-9538-3155C1DB7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307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FAC4FB-E034-4D15-480E-A6A88843F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1893EA45-B0D8-4DB7-9594-3011E9153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980D-7FAE-4B35-A0EF-EFD5CCA0A4F9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F8CBF1EB-C6DB-64EA-2901-9CD218364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2FAC19E5-0148-CDA3-7B03-6287FAE23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A456-BC44-4637-9538-3155C1DB7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4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8E298219-2AD3-D7E4-553A-661873E9F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980D-7FAE-4B35-A0EF-EFD5CCA0A4F9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BA1AB7F3-B104-FF02-A567-2F623A860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5B088A5-7245-9122-9F18-D22FC3046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A456-BC44-4637-9538-3155C1DB7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120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3BF807F-2EF1-2A14-1B30-02407A95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6C5ED3-0329-DFE2-22E1-599FEB3E5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28854A9-107E-B525-45F0-29D0D5F58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454C129-B2ED-F677-E981-66E9B1D6F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980D-7FAE-4B35-A0EF-EFD5CCA0A4F9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1F798DD-D4C6-FF95-D6AD-9097CCBB2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6148D59-5E0F-A072-DE30-8613BD2CD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A456-BC44-4637-9538-3155C1DB7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55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57F5AA-74B6-62CA-59B2-94856372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B79CDFF9-F918-48CB-F8FC-2F5F5EAF5A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A88C6F6-E7F4-81AB-F2E0-E62A862C9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3D28A84-DE46-7550-F739-3D27AECB0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980D-7FAE-4B35-A0EF-EFD5CCA0A4F9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40B2A78-E632-CA07-E479-6D46C88B7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411F468-CD56-BD8D-D855-20995871E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A456-BC44-4637-9538-3155C1DB7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19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1D54247A-F623-2709-B56C-E06A07FF3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08662F8-DCCC-AFC8-A308-FC6BFCACE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D78A69D-371A-1E08-E2F7-D0D7DA4BD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D980D-7FAE-4B35-A0EF-EFD5CCA0A4F9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7A5A238-935C-5256-69EC-EE5B095EF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A9876E6-FA52-AEBF-E2B4-32E671E56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EA456-BC44-4637-9538-3155C1DB7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658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AF6B9597-C274-C88F-1775-1667AB787F62}"/>
              </a:ext>
            </a:extLst>
          </p:cNvPr>
          <p:cNvSpPr txBox="1"/>
          <p:nvPr/>
        </p:nvSpPr>
        <p:spPr>
          <a:xfrm>
            <a:off x="1187147" y="1403143"/>
            <a:ext cx="10610661" cy="2434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spcBef>
                <a:spcPts val="2400"/>
              </a:spcBef>
              <a:spcAft>
                <a:spcPts val="800"/>
              </a:spcAft>
            </a:pPr>
            <a:r>
              <a:rPr lang="pl-PL" b="1" spc="-5" dirty="0">
                <a:solidFill>
                  <a:srgbClr val="3E3E3D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Drzewa decyzyjne </a:t>
            </a:r>
            <a:r>
              <a:rPr lang="en-GB" sz="1800" b="1" spc="-5" dirty="0">
                <a:solidFill>
                  <a:srgbClr val="3E3E3D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l-PL" b="1" spc="-5" dirty="0">
                <a:solidFill>
                  <a:srgbClr val="3E3E3D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lasy losowe </a:t>
            </a:r>
            <a:r>
              <a:rPr lang="pl-PL" spc="-5" dirty="0">
                <a:solidFill>
                  <a:srgbClr val="3E3E3D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są popularnymi metodami drzew stosowanymi w tym celu. </a:t>
            </a:r>
          </a:p>
          <a:p>
            <a:pPr>
              <a:lnSpc>
                <a:spcPts val="2400"/>
              </a:lnSpc>
              <a:spcBef>
                <a:spcPts val="2400"/>
              </a:spcBef>
              <a:spcAft>
                <a:spcPts val="800"/>
              </a:spcAft>
            </a:pPr>
            <a:r>
              <a:rPr lang="pl-PL" spc="-5" dirty="0">
                <a:solidFill>
                  <a:srgbClr val="3E3E3D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 tych metodach struktura drzewa jest tworzona w oparciu o zmienne, które są najważniejsze dla przewidywania zmiennej docelowej. </a:t>
            </a:r>
          </a:p>
          <a:p>
            <a:pPr>
              <a:lnSpc>
                <a:spcPts val="2400"/>
              </a:lnSpc>
              <a:spcBef>
                <a:spcPts val="2400"/>
              </a:spcBef>
              <a:spcAft>
                <a:spcPts val="800"/>
              </a:spcAft>
            </a:pPr>
            <a:r>
              <a:rPr lang="pl-PL" u="sng" spc="-5" dirty="0">
                <a:solidFill>
                  <a:srgbClr val="3E3E3D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Znaczenie każdej zmiennej jest obliczane na podstawie zmniejszenia</a:t>
            </a:r>
            <a:r>
              <a:rPr lang="pl-PL" b="1" u="sng" spc="-5" dirty="0">
                <a:solidFill>
                  <a:srgbClr val="3E3E3D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zanieczyszczeń (</a:t>
            </a:r>
            <a:r>
              <a:rPr lang="pl-PL" b="1" u="sng" spc="-5" dirty="0" err="1">
                <a:solidFill>
                  <a:srgbClr val="3E3E3D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impurity</a:t>
            </a:r>
            <a:r>
              <a:rPr lang="pl-PL" u="sng" spc="-5" dirty="0">
                <a:solidFill>
                  <a:srgbClr val="3E3E3D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wynikających z podziału danych na podstawie tej zmiennej</a:t>
            </a:r>
            <a:r>
              <a:rPr lang="pl-PL" spc="-5" dirty="0">
                <a:solidFill>
                  <a:srgbClr val="3E3E3D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AB70CC4E-091C-3614-782B-2F19EC0B9867}"/>
              </a:ext>
            </a:extLst>
          </p:cNvPr>
          <p:cNvSpPr txBox="1"/>
          <p:nvPr/>
        </p:nvSpPr>
        <p:spPr>
          <a:xfrm>
            <a:off x="2317687" y="229672"/>
            <a:ext cx="71703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>
                <a:solidFill>
                  <a:srgbClr val="FF0000"/>
                </a:solidFill>
              </a:rPr>
              <a:t>Selekcja zmiennych za pomocą modelu </a:t>
            </a:r>
            <a:r>
              <a:rPr lang="pl-PL" sz="3200" b="1" dirty="0" err="1">
                <a:solidFill>
                  <a:srgbClr val="FF0000"/>
                </a:solidFill>
              </a:rPr>
              <a:t>Random</a:t>
            </a:r>
            <a:r>
              <a:rPr lang="pl-PL" sz="3200" b="1" dirty="0">
                <a:solidFill>
                  <a:srgbClr val="FF0000"/>
                </a:solidFill>
              </a:rPr>
              <a:t> </a:t>
            </a:r>
            <a:r>
              <a:rPr lang="pl-PL" sz="3200" b="1" dirty="0" err="1">
                <a:solidFill>
                  <a:srgbClr val="FF0000"/>
                </a:solidFill>
              </a:rPr>
              <a:t>Forest</a:t>
            </a:r>
            <a:endParaRPr lang="en-GB" sz="3200" b="1" dirty="0">
              <a:solidFill>
                <a:srgbClr val="FF0000"/>
              </a:solidFill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0B769536-A237-B305-4F45-74B4948DCBCB}"/>
              </a:ext>
            </a:extLst>
          </p:cNvPr>
          <p:cNvSpPr txBox="1"/>
          <p:nvPr/>
        </p:nvSpPr>
        <p:spPr>
          <a:xfrm>
            <a:off x="1187148" y="4232034"/>
            <a:ext cx="6493812" cy="2331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spcBef>
                <a:spcPts val="2400"/>
              </a:spcBef>
              <a:spcAft>
                <a:spcPts val="800"/>
              </a:spcAft>
            </a:pPr>
            <a:r>
              <a:rPr lang="pl-PL" spc="-5" dirty="0">
                <a:solidFill>
                  <a:srgbClr val="3E3E3D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 drzewach decyzyjnych jako węzeł główny (</a:t>
            </a:r>
            <a:r>
              <a:rPr lang="pl-PL" spc="-5" dirty="0" err="1">
                <a:solidFill>
                  <a:srgbClr val="3E3E3D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pl-PL" spc="-5" dirty="0">
                <a:solidFill>
                  <a:srgbClr val="3E3E3D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pc="-5" dirty="0" err="1">
                <a:solidFill>
                  <a:srgbClr val="3E3E3D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pl-PL" spc="-5" dirty="0">
                <a:solidFill>
                  <a:srgbClr val="3E3E3D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wybierany jest obiekt o największym zysku informacji, a dane są dzielone na podstawie tego obiektu. </a:t>
            </a:r>
          </a:p>
          <a:p>
            <a:pPr>
              <a:lnSpc>
                <a:spcPts val="2400"/>
              </a:lnSpc>
              <a:spcBef>
                <a:spcPts val="2400"/>
              </a:spcBef>
              <a:spcAft>
                <a:spcPts val="800"/>
              </a:spcAft>
            </a:pPr>
            <a:r>
              <a:rPr lang="pl-PL" spc="-5" dirty="0">
                <a:solidFill>
                  <a:srgbClr val="3E3E3D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 ten powtarza się rekurencyjnie, aż do spełnienia kryterium zatrzymania, takiego jak maksymalna głębokość drzewa lub minimalna liczba próbek na liść (</a:t>
            </a:r>
            <a:r>
              <a:rPr lang="pl-PL" spc="-5" dirty="0" err="1">
                <a:solidFill>
                  <a:srgbClr val="3E3E3D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leaf</a:t>
            </a:r>
            <a:r>
              <a:rPr lang="pl-PL" spc="-5" dirty="0">
                <a:solidFill>
                  <a:srgbClr val="3E3E3D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29FDE74C-ECF5-9B94-A002-EB3F1CE62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60" y="4157572"/>
            <a:ext cx="4500441" cy="1848592"/>
          </a:xfrm>
          <a:prstGeom prst="rect">
            <a:avLst/>
          </a:prstGeom>
        </p:spPr>
      </p:pic>
      <p:cxnSp>
        <p:nvCxnSpPr>
          <p:cNvPr id="12" name="Łącznik prosty ze strzałką 11">
            <a:extLst>
              <a:ext uri="{FF2B5EF4-FFF2-40B4-BE49-F238E27FC236}">
                <a16:creationId xmlns:a16="http://schemas.microsoft.com/office/drawing/2014/main" id="{CA1B6CF6-1C0C-1695-99CB-95EE195BAC0E}"/>
              </a:ext>
            </a:extLst>
          </p:cNvPr>
          <p:cNvCxnSpPr/>
          <p:nvPr/>
        </p:nvCxnSpPr>
        <p:spPr>
          <a:xfrm>
            <a:off x="6910939" y="4417996"/>
            <a:ext cx="2454442" cy="96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FC0366C3-3E61-300C-11E1-112EE2508A67}"/>
              </a:ext>
            </a:extLst>
          </p:cNvPr>
          <p:cNvCxnSpPr/>
          <p:nvPr/>
        </p:nvCxnSpPr>
        <p:spPr>
          <a:xfrm flipV="1">
            <a:off x="6391175" y="6006164"/>
            <a:ext cx="2098307" cy="394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621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0250055F-31C1-3EA3-65DF-891778971A3B}"/>
              </a:ext>
            </a:extLst>
          </p:cNvPr>
          <p:cNvSpPr txBox="1"/>
          <p:nvPr/>
        </p:nvSpPr>
        <p:spPr>
          <a:xfrm>
            <a:off x="1605011" y="401180"/>
            <a:ext cx="8742145" cy="2743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spcBef>
                <a:spcPts val="2400"/>
              </a:spcBef>
              <a:spcAft>
                <a:spcPts val="800"/>
              </a:spcAft>
            </a:pPr>
            <a:r>
              <a:rPr lang="pl-PL" spc="-5" dirty="0">
                <a:solidFill>
                  <a:srgbClr val="3E3E3D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 lasach losowych wiele drzew decyzyjnych jest budowanych przy użyciu losowych podzbiorów obiektów i danych (</a:t>
            </a:r>
            <a:r>
              <a:rPr lang="pl-PL" b="1" spc="-5" dirty="0" err="1">
                <a:solidFill>
                  <a:srgbClr val="3E3E3D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bagging</a:t>
            </a:r>
            <a:r>
              <a:rPr lang="pl-PL" spc="-5" dirty="0">
                <a:solidFill>
                  <a:srgbClr val="3E3E3D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>
              <a:lnSpc>
                <a:spcPts val="2400"/>
              </a:lnSpc>
              <a:spcBef>
                <a:spcPts val="2400"/>
              </a:spcBef>
              <a:spcAft>
                <a:spcPts val="800"/>
              </a:spcAft>
            </a:pPr>
            <a:r>
              <a:rPr lang="pl-PL" b="1" spc="-5" dirty="0">
                <a:solidFill>
                  <a:srgbClr val="3E3E3D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Znaczenie (</a:t>
            </a:r>
            <a:r>
              <a:rPr lang="pl-PL" b="1" spc="-5" dirty="0" err="1">
                <a:solidFill>
                  <a:srgbClr val="3E3E3D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  <a:r>
              <a:rPr lang="pl-PL" b="1" spc="-5" dirty="0">
                <a:solidFill>
                  <a:srgbClr val="3E3E3D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każdej zmiennej jest obliczane jako średnia redukcja zanieczyszczeń we wszystkich drzewach. Pomaga to zmniejszyć wariancję modelu i poprawić jego uogólnianie.</a:t>
            </a:r>
            <a:r>
              <a:rPr lang="pl-PL" spc="-5" dirty="0">
                <a:solidFill>
                  <a:srgbClr val="3E3E3D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
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C26ED96-0C0B-D566-7371-CC1C4B8BF8FA}"/>
              </a:ext>
            </a:extLst>
          </p:cNvPr>
          <p:cNvSpPr txBox="1"/>
          <p:nvPr/>
        </p:nvSpPr>
        <p:spPr>
          <a:xfrm>
            <a:off x="1366788" y="3240747"/>
            <a:ext cx="9846644" cy="2435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spcBef>
                <a:spcPts val="2400"/>
              </a:spcBef>
              <a:spcAft>
                <a:spcPts val="800"/>
              </a:spcAft>
            </a:pPr>
            <a:r>
              <a:rPr lang="pl-PL" spc="-5" dirty="0">
                <a:solidFill>
                  <a:srgbClr val="3E3E3D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Metody oparte na drzewie mogą być również używane do wyodrębniania zmiennych. W takim przypadku możemy wyodrębnić nowe zmienne na podstawie </a:t>
            </a:r>
            <a:r>
              <a:rPr lang="pl-PL" b="1" spc="-5" dirty="0">
                <a:solidFill>
                  <a:srgbClr val="3E3E3D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granic decyzyjnych drzewa</a:t>
            </a:r>
            <a:r>
              <a:rPr lang="pl-PL" spc="-5" dirty="0">
                <a:solidFill>
                  <a:srgbClr val="3E3E3D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ts val="2400"/>
              </a:lnSpc>
              <a:spcBef>
                <a:spcPts val="2400"/>
              </a:spcBef>
              <a:spcAft>
                <a:spcPts val="800"/>
              </a:spcAft>
            </a:pPr>
            <a:r>
              <a:rPr lang="pl-PL" spc="-5" dirty="0">
                <a:solidFill>
                  <a:srgbClr val="3E3E3D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 przykład możemy użyć węzła liścia drzewa decyzyjnego jako </a:t>
            </a:r>
            <a:r>
              <a:rPr lang="pl-PL" u="sng" spc="-5" dirty="0">
                <a:solidFill>
                  <a:srgbClr val="3E3E3D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nowej funkcji binarnej</a:t>
            </a:r>
            <a:r>
              <a:rPr lang="pl-PL" spc="-5" dirty="0">
                <a:solidFill>
                  <a:srgbClr val="3E3E3D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która wskazuje, czy punkt danych należy do tego regionu przestrzeni zmiennych.
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996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B144215B-593A-337C-B5D7-0CCF1CA22853}"/>
              </a:ext>
            </a:extLst>
          </p:cNvPr>
          <p:cNvSpPr txBox="1"/>
          <p:nvPr/>
        </p:nvSpPr>
        <p:spPr>
          <a:xfrm>
            <a:off x="3657600" y="336884"/>
            <a:ext cx="4735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solidFill>
                  <a:srgbClr val="FF0000"/>
                </a:solidFill>
              </a:rPr>
              <a:t>Zadanie do wykonania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CC7FDAB6-E51E-B93E-7683-C2D845FDCBA8}"/>
              </a:ext>
            </a:extLst>
          </p:cNvPr>
          <p:cNvSpPr txBox="1"/>
          <p:nvPr/>
        </p:nvSpPr>
        <p:spPr>
          <a:xfrm>
            <a:off x="1212783" y="1260909"/>
            <a:ext cx="7806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Przeanalizuj poniższy kod i napisz własny z nowa bazą danych:</a:t>
            </a:r>
            <a:endParaRPr lang="en-GB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276FC6B9-1BA8-6667-BB04-4D21C6462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944" y="2324369"/>
            <a:ext cx="7439025" cy="3743325"/>
          </a:xfrm>
          <a:prstGeom prst="rect">
            <a:avLst/>
          </a:prstGeom>
        </p:spPr>
      </p:pic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180B5731-C721-FA93-42CE-2AA724CE115B}"/>
              </a:ext>
            </a:extLst>
          </p:cNvPr>
          <p:cNvCxnSpPr>
            <a:cxnSpLocks/>
          </p:cNvCxnSpPr>
          <p:nvPr/>
        </p:nvCxnSpPr>
        <p:spPr>
          <a:xfrm flipH="1">
            <a:off x="5351646" y="1630241"/>
            <a:ext cx="4918510" cy="1497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EFF183DD-5E1A-E632-D139-565FB111DA93}"/>
              </a:ext>
            </a:extLst>
          </p:cNvPr>
          <p:cNvSpPr txBox="1"/>
          <p:nvPr/>
        </p:nvSpPr>
        <p:spPr>
          <a:xfrm>
            <a:off x="8739739" y="2777791"/>
            <a:ext cx="2464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Policz liczbę zmiennych i zwróć uwagę na zmienną y </a:t>
            </a:r>
            <a:endParaRPr lang="en-GB" dirty="0"/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821E3484-6C9B-06AC-E677-EEB2124E4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944" y="6067694"/>
            <a:ext cx="3057525" cy="438150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AC0E4CBB-DE87-1EEA-2C43-C4AEBB9C5D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575"/>
          <a:stretch/>
        </p:blipFill>
        <p:spPr>
          <a:xfrm>
            <a:off x="7566457" y="1057331"/>
            <a:ext cx="4528738" cy="55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61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EAD36247-B2EC-A3C2-C91B-CDC339B94D65}"/>
              </a:ext>
            </a:extLst>
          </p:cNvPr>
          <p:cNvSpPr txBox="1"/>
          <p:nvPr/>
        </p:nvSpPr>
        <p:spPr>
          <a:xfrm>
            <a:off x="3159660" y="280658"/>
            <a:ext cx="5332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Wprowadź model RF (z </a:t>
            </a:r>
            <a:r>
              <a:rPr lang="pl-PL" dirty="0" err="1"/>
              <a:t>hiperparametrami</a:t>
            </a:r>
            <a:r>
              <a:rPr lang="pl-PL" dirty="0"/>
              <a:t> bez zmian)</a:t>
            </a:r>
          </a:p>
          <a:p>
            <a:endParaRPr lang="pl-PL" dirty="0"/>
          </a:p>
          <a:p>
            <a:r>
              <a:rPr lang="pl-PL" dirty="0"/>
              <a:t>I wydrukuj listę zmiennych z „</a:t>
            </a:r>
            <a:r>
              <a:rPr lang="pl-PL" dirty="0" err="1"/>
              <a:t>ważnościami</a:t>
            </a:r>
            <a:r>
              <a:rPr lang="pl-PL" dirty="0"/>
              <a:t>” ( dla budowy modelu RF)</a:t>
            </a:r>
            <a:endParaRPr lang="en-GB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64DD5A15-4059-F143-8991-4143798F8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71" y="1480987"/>
            <a:ext cx="5286375" cy="270510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E629C506-D0DD-64B8-5DAB-78F9C047A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459" y="5085643"/>
            <a:ext cx="7305675" cy="1285875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D98D2077-F420-9957-EA84-37C3756F8529}"/>
              </a:ext>
            </a:extLst>
          </p:cNvPr>
          <p:cNvSpPr txBox="1"/>
          <p:nvPr/>
        </p:nvSpPr>
        <p:spPr>
          <a:xfrm>
            <a:off x="6400800" y="3856776"/>
            <a:ext cx="4671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Posortuj zmienne ze względu na ważności od największej do najmniejszej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6708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5DB5C52-24C5-415D-DC7D-53F9FDBE8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839" y="605450"/>
            <a:ext cx="9744075" cy="6172200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37F6B11F-2938-C9DB-CC68-3222CF0BD26C}"/>
              </a:ext>
            </a:extLst>
          </p:cNvPr>
          <p:cNvSpPr/>
          <p:nvPr/>
        </p:nvSpPr>
        <p:spPr>
          <a:xfrm>
            <a:off x="1059255" y="4101220"/>
            <a:ext cx="2462543" cy="16748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853F7D7A-1FB9-94C3-AEAB-5F614661F91F}"/>
              </a:ext>
            </a:extLst>
          </p:cNvPr>
          <p:cNvSpPr txBox="1"/>
          <p:nvPr/>
        </p:nvSpPr>
        <p:spPr>
          <a:xfrm>
            <a:off x="1033838" y="181069"/>
            <a:ext cx="1075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Wprowadz</a:t>
            </a:r>
            <a:r>
              <a:rPr lang="pl-PL" dirty="0"/>
              <a:t> biblioteki i moduły, utwórz estymator RF i wizualizuj posortowaną listę ważności zmiennych.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596152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6CE3FFA2359B5418713BE7811A85643" ma:contentTypeVersion="4" ma:contentTypeDescription="Utwórz nowy dokument." ma:contentTypeScope="" ma:versionID="2871c884fbbfe447717f560dda26ad04">
  <xsd:schema xmlns:xsd="http://www.w3.org/2001/XMLSchema" xmlns:xs="http://www.w3.org/2001/XMLSchema" xmlns:p="http://schemas.microsoft.com/office/2006/metadata/properties" xmlns:ns2="0921c7d5-0a13-416d-a9db-61f5316f22b3" targetNamespace="http://schemas.microsoft.com/office/2006/metadata/properties" ma:root="true" ma:fieldsID="050517e50e97b9cbe34d7ff1ba5675cb" ns2:_="">
    <xsd:import namespace="0921c7d5-0a13-416d-a9db-61f5316f22b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21c7d5-0a13-416d-a9db-61f5316f22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3200609-2854-465D-82BA-EDFFFD4439A2}"/>
</file>

<file path=customXml/itemProps2.xml><?xml version="1.0" encoding="utf-8"?>
<ds:datastoreItem xmlns:ds="http://schemas.openxmlformats.org/officeDocument/2006/customXml" ds:itemID="{8E4B41C1-E007-4D2C-B3ED-A51B3113D39B}"/>
</file>

<file path=customXml/itemProps3.xml><?xml version="1.0" encoding="utf-8"?>
<ds:datastoreItem xmlns:ds="http://schemas.openxmlformats.org/officeDocument/2006/customXml" ds:itemID="{5986CBD1-D594-4F1F-BE99-D2C69AE82E5D}"/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283</Words>
  <Application>Microsoft Office PowerPoint</Application>
  <PresentationFormat>Panoramiczny</PresentationFormat>
  <Paragraphs>18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Georgia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Marek Kruk</dc:creator>
  <cp:lastModifiedBy>Marek Kruk</cp:lastModifiedBy>
  <cp:revision>2</cp:revision>
  <dcterms:created xsi:type="dcterms:W3CDTF">2023-03-16T06:18:10Z</dcterms:created>
  <dcterms:modified xsi:type="dcterms:W3CDTF">2023-03-23T07:23:29Z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0x01010016CE3FFA2359B5418713BE7811A85643</vt:lpwstr>
  </property>
</Properties>
</file>