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FE02EE-5F30-5F30-A1B7-88D83B617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D138171-DC0A-DCA8-DD1D-98BFB8D45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60D25BD-1F26-32A9-1200-9CFD7103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2C6-C3FC-40FC-9880-012F6D513109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657971-C08A-3625-93AC-E2386038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D8536AD-994F-D263-A45D-F2F8D9F4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0C7F-45E8-4AEC-82B6-A3B1541F3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33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753D4A-0631-B1AF-9C75-D7B63D82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A67FA9F-7043-8717-22EB-BEE6A0A5F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4566D60-2E1B-3EA2-C35A-F77C84AE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2C6-C3FC-40FC-9880-012F6D513109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D883C3-CC55-8CA0-0FE0-387C1874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9F80C49-5700-54DC-2A00-F879E658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0C7F-45E8-4AEC-82B6-A3B1541F3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70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584997D-3C05-4DCA-80EA-47E98FA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D93D3FD-748C-01EE-FE3B-E6CBBC2E1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17937E8-64CD-6F67-5585-C7355FF8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2C6-C3FC-40FC-9880-012F6D513109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22147F-806D-1FDC-8D84-C7BFF738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46E2CEF-B5EC-6052-509E-92047410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0C7F-45E8-4AEC-82B6-A3B1541F3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20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586742-6E91-BFFC-6266-1220EA5D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EBF7878-16BC-E715-CC9A-94A02336B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CEE85DC-3498-4E29-EB7A-30159424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2C6-C3FC-40FC-9880-012F6D513109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369AEB-06BA-AA31-7E26-B70E08E9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0994F0C-8764-E053-0E5F-8081BCA1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0C7F-45E8-4AEC-82B6-A3B1541F3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40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3906EB-05BE-93FB-C8C9-1D20AAA7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EAA97D9-541F-FF5D-FFDC-8E49AFC9A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E81C391-3D75-093B-5264-63A93C13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2C6-C3FC-40FC-9880-012F6D513109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7D906FD-4D5F-896E-681D-901A1F29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D392128-6764-2178-A6D2-73CCFF8B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0C7F-45E8-4AEC-82B6-A3B1541F3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07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8744D9-EB44-7B16-4CBA-0B00508E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30617A2-EE81-3211-79D2-67663BC76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EF42C38-8ED0-F23D-B778-134A53678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754DACC-F4C7-662D-BBC4-55FF7202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2C6-C3FC-40FC-9880-012F6D513109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6990C83-3AAB-EA12-6721-472FC77E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FC87171-77D9-D3FA-52E7-BF99DA1D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0C7F-45E8-4AEC-82B6-A3B1541F3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28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C52FD3-9648-D25B-582C-45EE4FA0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FD84D3A-8021-5F11-55D0-2FCEB84FF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A7944EB-4664-7D5E-C542-467654E9D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3C4C997-A99E-A4D8-6C04-D9FB2E066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266FB40-7F18-410D-3285-FCA315989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8E18E95-0BEF-59AD-AAFA-263238BD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2C6-C3FC-40FC-9880-012F6D513109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6210440-E9CC-8C30-3FA4-A6A4877F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5A3DFAA-9AD6-7DF5-31C9-5C82152A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0C7F-45E8-4AEC-82B6-A3B1541F3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7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FA346B-AA8B-A724-26D5-B1A7A3DB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1B3A58A-225F-BEDE-BCC6-801CC63D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2C6-C3FC-40FC-9880-012F6D513109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29C2AF0-4D52-1F02-91FC-C2E0E8DC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0F0F755-00F0-7823-2DEA-B27DF034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0C7F-45E8-4AEC-82B6-A3B1541F3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3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68A558C-0B8E-FB27-AE2E-616D92DE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2C6-C3FC-40FC-9880-012F6D513109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C35DC8F-7213-5294-8BF9-355A9ADF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C9F3B89-4042-EB51-AC77-4019B875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0C7F-45E8-4AEC-82B6-A3B1541F3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22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0FD21-C0AD-87EE-E778-F9D6DEFB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05D526-3384-D9B5-74C4-7D36FA6C7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822BE05-D52E-1CB0-7C16-D66C3F3AD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64EBF4A-5E04-DAFF-C760-8E149DAA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2C6-C3FC-40FC-9880-012F6D513109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21F3AF8-0C25-B719-EAFA-36A223FD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D3FA039-0CBD-3576-FB4A-BD904F10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0C7F-45E8-4AEC-82B6-A3B1541F3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30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7A81D6-8CA7-1635-EF6C-1757DA97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DB0A847-C94C-3E91-75ED-D30A6360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81DCBF7-0B22-8B8C-9303-72BB6D933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4DC38B1-83CE-7473-5723-DBF32367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A2C6-C3FC-40FC-9880-012F6D513109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E0E3C4E-0CB5-5B10-96CB-B55AB658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44010D5-71E2-D7E6-9BD8-88A5DEFA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0C7F-45E8-4AEC-82B6-A3B1541F3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3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D25E89A-3442-99C3-B9DF-3C1E61F9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0ECDF3F-25F5-1A2F-AA7D-B19E59961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FB549DE-FCDC-A975-2839-EAD417B07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4A2C6-C3FC-40FC-9880-012F6D513109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0E2F51-2D83-69D6-69D3-8F8D91FBE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A4EA87-FD13-C8F3-8779-81208BDD8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A0C7F-45E8-4AEC-82B6-A3B1541F3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10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eaborn.pydata.org/api.html#style-api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D9F5360A-31A0-A7DC-9CB9-0477603A5FAB}"/>
              </a:ext>
            </a:extLst>
          </p:cNvPr>
          <p:cNvSpPr txBox="1"/>
          <p:nvPr/>
        </p:nvSpPr>
        <p:spPr>
          <a:xfrm>
            <a:off x="2209046" y="265755"/>
            <a:ext cx="706396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720"/>
              </a:spcBef>
              <a:spcAft>
                <a:spcPts val="800"/>
              </a:spcAft>
            </a:pPr>
            <a:r>
              <a:rPr lang="pl-PL" sz="2800" b="1" kern="1800" spc="-2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pl-PL" sz="2800" b="1" kern="1800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Przewodnik do tworzenia ponad 30 wykresów statystycznych dla analizy danych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9E9B035-8682-A756-190D-FF4503309682}"/>
              </a:ext>
            </a:extLst>
          </p:cNvPr>
          <p:cNvSpPr txBox="1"/>
          <p:nvPr/>
        </p:nvSpPr>
        <p:spPr>
          <a:xfrm>
            <a:off x="1086416" y="1495156"/>
            <a:ext cx="10556340" cy="2333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 samouczek ma na celu tworzenie wykresów wspierających proces nauki o danych. Wizualizacje mogą być używane podczas analizy eksploracyjnej, przed lub po przetwarzaniu danych, do konstruowania wykresów statystycznych do analizy zbioru danych, identyfikowania relacji zmiennych lub oceny rozkładu danych.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Podczas gdy </a:t>
            </a:r>
            <a:r>
              <a:rPr lang="pl-PL" sz="1800" b="1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lang="pl-PL" sz="1800" b="1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może być używany do tego celu, </a:t>
            </a:r>
            <a:r>
              <a:rPr lang="pl-PL" sz="1800" b="1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pl-PL" sz="1800" b="1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jest bardziej wydajną i przyjazną dla użytkownika biblioteką do tworzenia wykresów statystycznych. Dlatego możliwość tworzenia wizualizacji za pomocą dowolnego narzędzia ma kluczowe znaczenie.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D767A6C-CD13-7A68-20AF-278441FDD65F}"/>
              </a:ext>
            </a:extLst>
          </p:cNvPr>
          <p:cNvSpPr txBox="1"/>
          <p:nvPr/>
        </p:nvSpPr>
        <p:spPr>
          <a:xfrm>
            <a:off x="1086416" y="3979130"/>
            <a:ext cx="10556340" cy="2217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  <a:spcBef>
                <a:spcPts val="3770"/>
              </a:spcBef>
              <a:spcAft>
                <a:spcPts val="800"/>
              </a:spcAft>
            </a:pPr>
            <a:r>
              <a:rPr lang="pl-PL" sz="2000" b="1" kern="1800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pl-PL" sz="2000" b="1" kern="1800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— wizualizacja danych statystycznych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Opracujemy wykresy statystyczne, dostosujemy formatowanie w celu uzyskania optymalnej prezentacji i wstępnie przetworzymy dane w celu dokładnego kreślenia.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Sprawdź galerię </a:t>
            </a:r>
            <a:r>
              <a:rPr lang="pl-PL" sz="1800" b="1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aby zapoznać się z kolekcją przykładów wykresów statystycznych i towarzyszących im fragmentów kodu: </a:t>
            </a:r>
            <a:r>
              <a:rPr lang="pl-PL" sz="1800" spc="-5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https://seaborn.pydata.org/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4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3883D385-CFC5-915E-8007-3DF5A43EFB54}"/>
              </a:ext>
            </a:extLst>
          </p:cNvPr>
          <p:cNvSpPr txBox="1"/>
          <p:nvPr/>
        </p:nvSpPr>
        <p:spPr>
          <a:xfrm>
            <a:off x="667693" y="322660"/>
            <a:ext cx="10929795" cy="187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24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Wykres pary — poręczny wykres dla kilku zmiennych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b="1" spc="-5" dirty="0" err="1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pl-PL" sz="1800" b="1" spc="-5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800" b="1" spc="-5" dirty="0" err="1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pairplot</a:t>
            </a:r>
            <a:r>
              <a:rPr lang="pl-PL" sz="1800" spc="-5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zapewnia kompleksową wizualizację relacji między wszystkimi zmiennymi w zestawie danych</a:t>
            </a:r>
            <a:r>
              <a:rPr lang="pl-PL" sz="1800" spc="-5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Wywołując funkcję </a:t>
            </a:r>
            <a:r>
              <a:rPr lang="pl-PL" sz="1800" i="1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pairplot</a:t>
            </a:r>
            <a:r>
              <a:rPr lang="pl-PL" sz="1800" i="1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przekazując zestaw danych, </a:t>
            </a:r>
            <a:r>
              <a:rPr lang="pl-PL" sz="1800" b="1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automatycznie tworzy wykresy rozrzutu i histogramy dla wszystkich kombinacji zmiennych, wyświetlając ich relacje na jednym wykresie.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548EC5A-3D19-4910-7EA5-968B5749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94" y="2665868"/>
            <a:ext cx="4733925" cy="8382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B85AAEF-2611-8B6A-B932-12422E9AD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683" y="2510865"/>
            <a:ext cx="3916680" cy="39547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5C4372F4-EA52-CB54-0501-BCB6FF76A317}"/>
              </a:ext>
            </a:extLst>
          </p:cNvPr>
          <p:cNvSpPr txBox="1"/>
          <p:nvPr/>
        </p:nvSpPr>
        <p:spPr>
          <a:xfrm>
            <a:off x="531892" y="4081381"/>
            <a:ext cx="6097508" cy="2333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 wykres jest potężnym narzędziem do uzyskania ogólnego zrozumienia rozkładu zmiennych w danych i może szybko ujawnić wszelkie znaczące relacje lub wzorce.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Przy minimalnym wkładzie ze strony użytkownika funkcja wykresu par może generować bardzo pouczający wykres, który jest cenny do analizy danych eksploracyjnych.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09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C8B8D28F-1230-4BA5-016E-F82DF4852167}"/>
              </a:ext>
            </a:extLst>
          </p:cNvPr>
          <p:cNvSpPr txBox="1"/>
          <p:nvPr/>
        </p:nvSpPr>
        <p:spPr>
          <a:xfrm>
            <a:off x="613373" y="316228"/>
            <a:ext cx="11092757" cy="1884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  <a:spcBef>
                <a:spcPts val="3770"/>
              </a:spcBef>
              <a:spcAft>
                <a:spcPts val="800"/>
              </a:spcAft>
            </a:pPr>
            <a:r>
              <a:rPr lang="pl-PL" sz="2400" b="1" kern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Wizualizacje relacji</a:t>
            </a:r>
            <a:endParaRPr lang="en-GB" sz="24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Ładowanie zestawu danych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oferuje szeroki wachlarz opcji wizualizacji danych. Aby to zademonstrować, będziemy badać inny zbiór danych, zbiór danych "</a:t>
            </a:r>
            <a:r>
              <a:rPr lang="pl-PL" sz="1800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tips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który zapewnia bogactwo informacji, które tylko czekają na wizualizację.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D1E1ADF-21AE-906B-68F3-D048B3516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73" y="2313773"/>
            <a:ext cx="6353175" cy="98107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36BAF6FB-E315-B97C-BF31-AA8AB2964FED}"/>
              </a:ext>
            </a:extLst>
          </p:cNvPr>
          <p:cNvSpPr txBox="1"/>
          <p:nvPr/>
        </p:nvSpPr>
        <p:spPr>
          <a:xfrm>
            <a:off x="613373" y="3429000"/>
            <a:ext cx="11454896" cy="2179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Sprawdzanie typu danych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Sprawdzanie typu danych zmiennych w </a:t>
            </a:r>
            <a:r>
              <a:rPr lang="pl-PL" sz="1800" b="1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Pandas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jest ważne z kilku powodów. Po pierwsze, pomaga zrozumieć strukturę danych i zidentyfikować wszelkie potencjalne błędy lub niespójności.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Jeśli na przykład kolumna ma zawierać dane liczbowe, ale zamiast tego jest przechowywana jako tekst, może to powodować problemy podczas próby wykonania operacji liczbowych na tej kolumnie.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E4333F6-5CE7-8D55-5E83-1AC2DDBA0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73" y="5608443"/>
            <a:ext cx="61436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63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A1F23BD-9ADD-9D4F-11A5-46ADF6F11162}"/>
              </a:ext>
            </a:extLst>
          </p:cNvPr>
          <p:cNvSpPr txBox="1"/>
          <p:nvPr/>
        </p:nvSpPr>
        <p:spPr>
          <a:xfrm>
            <a:off x="1002672" y="235508"/>
            <a:ext cx="6097508" cy="326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Sprawdź pierwsze wiersze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D462BE2-82E2-589D-3473-CFE85AAEC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42" y="690420"/>
            <a:ext cx="3743325" cy="63817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73F1F2B4-5CAB-5A32-5050-7FDD51D414EA}"/>
              </a:ext>
            </a:extLst>
          </p:cNvPr>
          <p:cNvSpPr txBox="1"/>
          <p:nvPr/>
        </p:nvSpPr>
        <p:spPr>
          <a:xfrm>
            <a:off x="5963971" y="235507"/>
            <a:ext cx="6097508" cy="326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Podsumowanie statystyczne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D8542F23-C6FF-F746-4A8E-BF3BEB247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71" y="690420"/>
            <a:ext cx="3581400" cy="685800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DC8EB8F-7A5B-5545-2E85-A7E5DEE27F1A}"/>
              </a:ext>
            </a:extLst>
          </p:cNvPr>
          <p:cNvSpPr txBox="1"/>
          <p:nvPr/>
        </p:nvSpPr>
        <p:spPr>
          <a:xfrm>
            <a:off x="628085" y="1780600"/>
            <a:ext cx="6846682" cy="2487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Wspólny wykres — regresja liniowa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6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Wspólny wykres z regresją liniową w </a:t>
            </a:r>
            <a:r>
              <a:rPr lang="pl-PL" sz="1600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pl-PL" sz="16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jest potężnym narzędziem do badania relacji między dwiema zmiennymi.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6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Przekazując argument "</a:t>
            </a:r>
            <a:r>
              <a:rPr lang="pl-PL" sz="1600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</a:t>
            </a:r>
            <a:r>
              <a:rPr lang="pl-PL" sz="16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do parametru </a:t>
            </a:r>
            <a:r>
              <a:rPr lang="pl-PL" sz="1600" i="1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</a:t>
            </a:r>
            <a:r>
              <a:rPr lang="pl-PL" sz="16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wykres tworzy wykres punktowy i dopasowuje linię regresji liniowej do danych, pokazując siłę relacji między dwiema zmiennymi.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9FFEAF0F-8A35-FD17-2356-6C2B64E6B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85" y="4267819"/>
            <a:ext cx="6362700" cy="1362075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6F502CDE-D974-E29E-99E2-A9F45FC46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446" y="1409382"/>
            <a:ext cx="4010660" cy="403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5A7B3FA0-4516-5AC0-415D-57FC9E47BCC8}"/>
              </a:ext>
            </a:extLst>
          </p:cNvPr>
          <p:cNvSpPr txBox="1"/>
          <p:nvPr/>
        </p:nvSpPr>
        <p:spPr>
          <a:xfrm>
            <a:off x="596776" y="5629894"/>
            <a:ext cx="11206668" cy="99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6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Ponadto wykres zawiera również histogramy na osiach, aby pokazać rozkład każdej zmiennej, oraz wykres gęstości zapewniający wizualną reprezentację gęstości punktów danych.</a:t>
            </a:r>
            <a:r>
              <a:rPr lang="pl-PL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6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 kombinacja cech sprawia, że wykres wspólny z regresją liniową jest niezwykle przydatnym narzędziem do zrozumienia relacji w danych i badania potencjalnych trendów lub wzorców.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773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98DAA91C-C1D7-2106-7CA4-481D559B6824}"/>
              </a:ext>
            </a:extLst>
          </p:cNvPr>
          <p:cNvSpPr txBox="1"/>
          <p:nvPr/>
        </p:nvSpPr>
        <p:spPr>
          <a:xfrm>
            <a:off x="984565" y="250232"/>
            <a:ext cx="10775886" cy="2871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b="1" dirty="0" err="1">
                <a:solidFill>
                  <a:srgbClr val="292929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l-PL" sz="1800" b="1" dirty="0" err="1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mplot</a:t>
            </a:r>
            <a:endParaRPr lang="pl-PL" sz="1800" b="1" dirty="0">
              <a:solidFill>
                <a:srgbClr val="292929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b="1" dirty="0">
                <a:solidFill>
                  <a:srgbClr val="292929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Regresja liniowa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pl-PL" sz="1800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lmplot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 bibliotece </a:t>
            </a:r>
            <a:r>
              <a:rPr lang="pl-PL" sz="1800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jest potężnym narzędziem do wizualizacji relacji między dwiema zmiennymi na wykresie punktowym z dopasowaną linią regresji liniowej.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 przeciwieństwie do wspólnego wykresu, </a:t>
            </a:r>
            <a:r>
              <a:rPr lang="pl-PL" sz="1800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lmplot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pokazuje tylko wykres rozproszenia i linię regresji, co pozwala na wyraźniejsze skupienie się na relacji między zmiennymi.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75DBB79-2102-6672-65BD-EBE9A1A4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685" y="3316914"/>
            <a:ext cx="6372225" cy="123825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BE76985C-D09E-EC06-BBDE-9CB8CEFAC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881" y="2429674"/>
            <a:ext cx="3943965" cy="3943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3030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750F7A8F-9AFA-5800-D63F-4D814823902A}"/>
              </a:ext>
            </a:extLst>
          </p:cNvPr>
          <p:cNvSpPr txBox="1"/>
          <p:nvPr/>
        </p:nvSpPr>
        <p:spPr>
          <a:xfrm>
            <a:off x="461727" y="227588"/>
            <a:ext cx="10900372" cy="171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lmplot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oferuje również szereg opcji dostosowywania, w tym możliwość kontrolowania wyglądu punktów danych i linii regresji.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 wszechstronność sprawia, że </a:t>
            </a:r>
            <a:r>
              <a:rPr lang="pl-PL" sz="1800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lmplot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jest użytecznym narzędziem do eksploracji i zrozumienia relacji między zmiennymi w danych oraz do prezentowania wyników w jasny i atrakcyjny sposób.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928C2BA-2E8A-02CD-D308-724B85E45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36"/>
          <a:stretch/>
        </p:blipFill>
        <p:spPr>
          <a:xfrm>
            <a:off x="893322" y="2037029"/>
            <a:ext cx="6276975" cy="1187701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4CF54FD-3D83-A074-0791-37EDF93C0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44" y="2630879"/>
            <a:ext cx="4139974" cy="4139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8021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C1832174-DC72-033B-CFFF-1CFB02F82F6F}"/>
              </a:ext>
            </a:extLst>
          </p:cNvPr>
          <p:cNvSpPr txBox="1"/>
          <p:nvPr/>
        </p:nvSpPr>
        <p:spPr>
          <a:xfrm>
            <a:off x="839708" y="355788"/>
            <a:ext cx="10567657" cy="1153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Wykres </a:t>
            </a:r>
            <a:r>
              <a:rPr lang="pl-PL" sz="1800" b="1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lmplot</a:t>
            </a: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 zakresami danych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 wykres nie tylko wyświetla wykres rozrzutu z dopasowaną linią regresji liniowej, ale także dodaje górne i dolne granice do każdego punktu danych, zapewniając wizualną reprezentację niepewności danych.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3042D12-C0B5-61F0-BEBD-2112B8670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28" y="1509309"/>
            <a:ext cx="5962650" cy="13335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0DF4C52D-60A2-A024-D917-376ADC5D7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90" y="3146872"/>
            <a:ext cx="3355340" cy="33553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F0E42848-2C15-A69C-BAAE-CEAED227ACE5}"/>
              </a:ext>
            </a:extLst>
          </p:cNvPr>
          <p:cNvSpPr txBox="1"/>
          <p:nvPr/>
        </p:nvSpPr>
        <p:spPr>
          <a:xfrm>
            <a:off x="5112944" y="5221974"/>
            <a:ext cx="6566025" cy="999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Wizualizując </a:t>
            </a:r>
            <a:r>
              <a:rPr lang="pl-PL" spc="-5" dirty="0">
                <a:solidFill>
                  <a:srgbClr val="29292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zakresy danych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można lepiej zrozumieć relacje między zmiennymi i podejmować świadome decyzje dotyczące danych i analizy.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14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B3B532D5-F767-A5DD-BD66-1A8CB9B2DB11}"/>
              </a:ext>
            </a:extLst>
          </p:cNvPr>
          <p:cNvSpPr txBox="1"/>
          <p:nvPr/>
        </p:nvSpPr>
        <p:spPr>
          <a:xfrm>
            <a:off x="1047939" y="1206751"/>
            <a:ext cx="6097508" cy="845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Ładowanie zestawu danych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Załadujmy kolejny zestaw danych z </a:t>
            </a:r>
            <a:r>
              <a:rPr lang="pl-PL" sz="1800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17204BD-6AD7-F03D-9B99-6B8BEF67B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43" y="2179857"/>
            <a:ext cx="5762625" cy="90487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5DB83F56-6BC8-6109-C381-33462B58FE9B}"/>
              </a:ext>
            </a:extLst>
          </p:cNvPr>
          <p:cNvSpPr txBox="1"/>
          <p:nvPr/>
        </p:nvSpPr>
        <p:spPr>
          <a:xfrm>
            <a:off x="1047939" y="3196508"/>
            <a:ext cx="6097508" cy="1153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 — </a:t>
            </a: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filtr + regresja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Możemy filtrować dane ze zbioru danych, aby wykreślić je na wykresie, tworząc rodzaj zapytania.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719172D-028E-CB48-4C58-3A27F5216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72" y="4645889"/>
            <a:ext cx="5591175" cy="149542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9BC3476E-0662-B441-C7D7-D3AE3981B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719" y="2691379"/>
            <a:ext cx="3730028" cy="373002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0FCCBEF-13A3-73B8-9334-A06C26B930A6}"/>
              </a:ext>
            </a:extLst>
          </p:cNvPr>
          <p:cNvSpPr txBox="1"/>
          <p:nvPr/>
        </p:nvSpPr>
        <p:spPr>
          <a:xfrm>
            <a:off x="1136211" y="39639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b="1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973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E69E5FC7-67F8-09E2-9A20-D6481B7DC6FC}"/>
              </a:ext>
            </a:extLst>
          </p:cNvPr>
          <p:cNvSpPr txBox="1"/>
          <p:nvPr/>
        </p:nvSpPr>
        <p:spPr>
          <a:xfrm>
            <a:off x="595265" y="295480"/>
            <a:ext cx="10902635" cy="187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Regulacja parametrów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Dostosowanie parametrów w </a:t>
            </a:r>
            <a:r>
              <a:rPr lang="pl-PL" sz="1800" b="1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pozwala dostosować wygląd wykresów, w tym linii regresji.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Dostosowując parametry, można precyzyjnie dostosować wizualizację danych, ułatwiając zrozumienie relacji między zmiennymi i identyfikowanie trendów lub wzorców w danych.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1BE21CB-8BD3-09E3-ECCB-195F99945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65" y="2247239"/>
            <a:ext cx="6467475" cy="165735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782BE4A-D575-40B5-9F77-6D1BCB95E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345" y="2167146"/>
            <a:ext cx="2829560" cy="28295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50142E01-5716-0AE2-0E65-BE8FB5B60979}"/>
              </a:ext>
            </a:extLst>
          </p:cNvPr>
          <p:cNvSpPr txBox="1"/>
          <p:nvPr/>
        </p:nvSpPr>
        <p:spPr>
          <a:xfrm>
            <a:off x="965232" y="4760268"/>
            <a:ext cx="6097508" cy="1307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Niezależnie od tego, czy chcesz zmienić kolor linii, styl znacznika czy etykiety osi, możliwość dostosowania parametrów zapewnia elastyczność prezentacji danych w sposób, który najlepiej wspiera analizę.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510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1659C338-01DB-0C72-1574-23D4759D197C}"/>
              </a:ext>
            </a:extLst>
          </p:cNvPr>
          <p:cNvSpPr txBox="1"/>
          <p:nvPr/>
        </p:nvSpPr>
        <p:spPr>
          <a:xfrm>
            <a:off x="532645" y="250232"/>
            <a:ext cx="11126709" cy="2179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Wykrywanie wartości odstających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Wykrywanie wartości odstających ma kluczowe znaczenie, ponieważ pomaga w identyfikacji punktów danych, które znacznie odbiegają od normalnego wzorca danych.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Identyfikując te wartości odstające, można uzyskać głębsze zrozumienie rozkładu danych i podejmować świadome decyzje w oparciu o spostrzeżenia.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ECAADE5-37BB-98E9-3777-FE2F4F401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45" y="2532141"/>
            <a:ext cx="6419850" cy="14859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7679BDDD-D253-38B8-9D7B-C6A305878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78" y="2659054"/>
            <a:ext cx="2922905" cy="292290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07363984-B597-BB87-95FF-E913724A4BBD}"/>
              </a:ext>
            </a:extLst>
          </p:cNvPr>
          <p:cNvSpPr txBox="1"/>
          <p:nvPr/>
        </p:nvSpPr>
        <p:spPr>
          <a:xfrm>
            <a:off x="693816" y="4597306"/>
            <a:ext cx="6097508" cy="1307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 </a:t>
            </a:r>
            <a:r>
              <a:rPr lang="pl-PL" sz="1800" b="1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wizualizacja wartości odstających jest niezbędnym krokiem w eksploracji zbioru danych. Można to osiągnąć za pomocą różnych technik, takich jak wykresy punktowe, wykresy pudełkowe i inne.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667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0D21E6D2-F866-EAE7-FBD9-87492913046F}"/>
              </a:ext>
            </a:extLst>
          </p:cNvPr>
          <p:cNvSpPr txBox="1"/>
          <p:nvPr/>
        </p:nvSpPr>
        <p:spPr>
          <a:xfrm>
            <a:off x="1011724" y="181580"/>
            <a:ext cx="5488664" cy="149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  <a:spcBef>
                <a:spcPts val="3770"/>
              </a:spcBef>
              <a:spcAft>
                <a:spcPts val="800"/>
              </a:spcAft>
            </a:pPr>
            <a:r>
              <a:rPr lang="pl-PL" sz="2000" b="1" kern="1800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Zależność nieliniowa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Możemy wizualizować zależność nieliniową, w której zmiana jednej zmiennej nie jest proporcjonalnie powiązana ze zmianą innej zmiennej.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70CEA1C-77F6-6E0D-9152-22AE26997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24" y="1591897"/>
            <a:ext cx="6419850" cy="134302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219D9AF-78A0-4721-C2F0-A3D0F92F2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936" y="181580"/>
            <a:ext cx="3355340" cy="33553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C30FDA9D-94A5-DC59-7F5E-009966DFA19D}"/>
              </a:ext>
            </a:extLst>
          </p:cNvPr>
          <p:cNvSpPr txBox="1"/>
          <p:nvPr/>
        </p:nvSpPr>
        <p:spPr>
          <a:xfrm>
            <a:off x="705127" y="3605920"/>
            <a:ext cx="6097508" cy="845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Wizualizacja dodatkowych informacji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Kolejny </a:t>
            </a:r>
            <a:r>
              <a:rPr lang="pl-PL" sz="1800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lmplot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wyświetlający różne informacje.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6871470F-02DF-FF4D-A47C-DF50881D6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26" y="4575540"/>
            <a:ext cx="6467475" cy="138112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1A1B7A1D-7228-90C8-78F5-F6C366A06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564" y="3512982"/>
            <a:ext cx="3762309" cy="3271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795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D5B3C5F7-D2ED-2ED8-F51A-2E80AC77E21A}"/>
              </a:ext>
            </a:extLst>
          </p:cNvPr>
          <p:cNvSpPr txBox="1"/>
          <p:nvPr/>
        </p:nvSpPr>
        <p:spPr>
          <a:xfrm>
            <a:off x="1047939" y="312327"/>
            <a:ext cx="6097508" cy="326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en-GB" sz="1800" b="1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Ładowanie</a:t>
            </a:r>
            <a:r>
              <a:rPr lang="en-GB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b="1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pakietów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D9ED213-806B-804D-4058-CE15EEE67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874" y="844518"/>
            <a:ext cx="6391275" cy="200025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694F4EF-5EAB-A683-4B49-5238087E9139}"/>
              </a:ext>
            </a:extLst>
          </p:cNvPr>
          <p:cNvSpPr txBox="1"/>
          <p:nvPr/>
        </p:nvSpPr>
        <p:spPr>
          <a:xfrm>
            <a:off x="1285593" y="2930038"/>
            <a:ext cx="3521798" cy="3641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Sprawdzanie zbiorów danych </a:t>
            </a:r>
            <a:r>
              <a:rPr lang="pl-PL" sz="1800" b="1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Poznaj pełny potencjał </a:t>
            </a:r>
            <a:r>
              <a:rPr lang="pl-PL" sz="1800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dzięki wbudowanym zestawom danych.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Wystarczy wywołać </a:t>
            </a:r>
            <a:r>
              <a:rPr lang="pl-PL" sz="1400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get_dataset_names</a:t>
            </a:r>
            <a:r>
              <a:rPr lang="pl-PL" sz="14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aby uzyskać pełną listę wszystkich dostępnych zestawów danych, z którymi możesz eksperymentować.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237A5C17-7CB4-944E-8F78-4249165A0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269" y="3223033"/>
            <a:ext cx="31051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14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845BB6CD-91C3-0017-8673-68A96A254737}"/>
              </a:ext>
            </a:extLst>
          </p:cNvPr>
          <p:cNvSpPr txBox="1"/>
          <p:nvPr/>
        </p:nvSpPr>
        <p:spPr>
          <a:xfrm>
            <a:off x="749175" y="187735"/>
            <a:ext cx="11119918" cy="2716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24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Dostosowywanie wykresu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Znaczenie dostosowywania wykresów w </a:t>
            </a:r>
            <a:r>
              <a:rPr lang="pl-PL" sz="1800" b="1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polega na możliwości wizualnego podkreślenia różnic między zmiennymi.</a:t>
            </a: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2000" b="1" spc="-5" dirty="0">
                <a:solidFill>
                  <a:srgbClr val="29292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Dostosowanie parametrów</a:t>
            </a:r>
            <a:endParaRPr lang="en-GB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Dostosowując parametry, możemy tworzyć wykresy, które w jasny i skuteczny sposób komunikują informacje, które chcemy przekazać</a:t>
            </a:r>
            <a:r>
              <a:rPr lang="pl-PL" sz="1800" spc="-5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4F6D62B-FB77-B1FE-307B-269B4E9B1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47" y="3028667"/>
            <a:ext cx="6362700" cy="154305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038C8C5-5106-525F-E9ED-C73841AE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546" y="3166829"/>
            <a:ext cx="3365180" cy="2926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4100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F2A144F1-1243-47A2-2AD5-D219972FC802}"/>
              </a:ext>
            </a:extLst>
          </p:cNvPr>
          <p:cNvSpPr txBox="1"/>
          <p:nvPr/>
        </p:nvSpPr>
        <p:spPr>
          <a:xfrm>
            <a:off x="613372" y="231038"/>
            <a:ext cx="11174239" cy="2217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  <a:spcBef>
                <a:spcPts val="3770"/>
              </a:spcBef>
              <a:spcAft>
                <a:spcPts val="800"/>
              </a:spcAft>
            </a:pPr>
            <a:r>
              <a:rPr lang="pl-PL" sz="2000" b="1" kern="1800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Dostosowywanie obszaru podziału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Mamy możliwość podzielenia obszaru działki na wiele sekcji. Cały obszar wykresu jest określany jako obszar wykresu, a powyżej mamy pojedynczy wykres w obszarze wykresu, podczas gdy poniżej mamy dwa wykresy w obszarze wykresu.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przykład zbadamy zmienną "</a:t>
            </a:r>
            <a:r>
              <a:rPr lang="pl-PL" sz="1800" b="1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na osi y. Używamy tej samej zmiennej dla dwóch wykresów i dokonujemy zmiany w parametrze "col", dzieląc wykresy na "</a:t>
            </a:r>
            <a:r>
              <a:rPr lang="pl-PL" sz="1800" b="1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total_bill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odpowiadające porze lunchu i kolacji.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40E6E98-DE95-70A6-4AF3-45A1C4DF3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50" y="3063938"/>
            <a:ext cx="6429375" cy="158115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E15A5387-F8E9-DEA0-9413-ED90C600B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111" y="2879015"/>
            <a:ext cx="6667500" cy="3060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F1573230-1B18-8642-01BE-74693FCCC6CA}"/>
              </a:ext>
            </a:extLst>
          </p:cNvPr>
          <p:cNvSpPr txBox="1"/>
          <p:nvPr/>
        </p:nvSpPr>
        <p:spPr>
          <a:xfrm>
            <a:off x="404389" y="5896014"/>
            <a:ext cx="11491111" cy="690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Dzięki tym wykresom mamy możliwość przewidywania na podstawie wyświetlanych informacji. Analizując związek między napiwkiem a całkowitym rachunkiem, możemy oszacować oczekiwaną kwotę napiwku w porze lunchu lub kolacji</a:t>
            </a:r>
            <a:r>
              <a:rPr lang="pl-PL" sz="1800" spc="-5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974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AAD6D23-CC2D-24DE-AAEC-0D7576DC0F60}"/>
              </a:ext>
            </a:extLst>
          </p:cNvPr>
          <p:cNvSpPr txBox="1"/>
          <p:nvPr/>
        </p:nvSpPr>
        <p:spPr>
          <a:xfrm>
            <a:off x="975511" y="174738"/>
            <a:ext cx="10793993" cy="1461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Dzielenie obszarów z większą liczbą zmiennych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Dzieląc obszar na wiele bloków, możemy lepiej zrozumieć trendy i wzorce w danych oraz dokonać bardziej świadomych prognoz. Uwzględniając wiele zmiennych, możemy zbudować bardziej wszechstronne zrozumienie danych i wyciągnąć z nich bardziej znaczące wnioski.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3A5086E-4579-BF4D-1220-9ABB70DD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65" y="1993743"/>
            <a:ext cx="6334125" cy="165735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14F7947-DCFA-F3CC-B29B-028EE87BB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009" y="1508760"/>
            <a:ext cx="5773420" cy="5349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8275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522D2186-CAB1-8C55-B86D-2D171D3EF39F}"/>
              </a:ext>
            </a:extLst>
          </p:cNvPr>
          <p:cNvSpPr txBox="1"/>
          <p:nvPr/>
        </p:nvSpPr>
        <p:spPr>
          <a:xfrm>
            <a:off x="622426" y="336531"/>
            <a:ext cx="9273012" cy="119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  <a:spcBef>
                <a:spcPts val="3770"/>
              </a:spcBef>
              <a:spcAft>
                <a:spcPts val="800"/>
              </a:spcAft>
            </a:pPr>
            <a:r>
              <a:rPr lang="pl-PL" sz="2000" b="1" kern="1800" dirty="0">
                <a:solidFill>
                  <a:srgbClr val="29292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Zmiana o</a:t>
            </a:r>
            <a:r>
              <a:rPr lang="pl-PL" sz="2000" b="1" kern="1800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bszaru podziału poprzez zmianę parametru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Możemy dalej podzielić obszar wykresu, </a:t>
            </a:r>
            <a:r>
              <a:rPr lang="pl-PL" sz="1800" u="sng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zmieniając parametr </a:t>
            </a:r>
            <a:r>
              <a:rPr lang="pl-PL" sz="1400" u="sng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</a:t>
            </a:r>
            <a:r>
              <a:rPr lang="pl-PL" sz="1800" u="sng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 </a:t>
            </a:r>
            <a:r>
              <a:rPr lang="pl-PL" sz="1400" u="sng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tworząc w ten sposób różne bloki danych dla każdego dnia tygodnia.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368DFE2-B46A-43EC-A896-6C3348807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04" y="1770282"/>
            <a:ext cx="6086475" cy="172402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735914B-41A2-CD1C-4726-7389ED287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849" y="1943536"/>
            <a:ext cx="4039235" cy="4039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2977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FF1D810A-6862-0805-D584-8A667999C7CD}"/>
              </a:ext>
            </a:extLst>
          </p:cNvPr>
          <p:cNvSpPr txBox="1"/>
          <p:nvPr/>
        </p:nvSpPr>
        <p:spPr>
          <a:xfrm>
            <a:off x="459463" y="223031"/>
            <a:ext cx="11436789" cy="1563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Podzielony obszar poziomy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Zamiast wielu wykresów ułożonych pionowo, zmieniliśmy teraz orientację, aby mieć je obok siebie.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Dni tygodnia są teraz w jednym rzędzie, zapewniając poziomą reprezentację wizualną ze zmianą parametrów z </a:t>
            </a:r>
            <a:r>
              <a:rPr lang="pl-PL" sz="1800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col_wrap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0E443B0-3D70-1087-30BC-03FBEE429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00" y="2313443"/>
            <a:ext cx="6372225" cy="154305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595D1EC-3DE2-C9E2-22DF-7D8D3600D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231" y="2978590"/>
            <a:ext cx="6420750" cy="3182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8627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02118EED-54E5-FEBE-E29B-0BD2EB84D1F3}"/>
              </a:ext>
            </a:extLst>
          </p:cNvPr>
          <p:cNvSpPr txBox="1"/>
          <p:nvPr/>
        </p:nvSpPr>
        <p:spPr>
          <a:xfrm>
            <a:off x="1066046" y="330565"/>
            <a:ext cx="10305106" cy="2217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  <a:spcBef>
                <a:spcPts val="3770"/>
              </a:spcBef>
              <a:spcAft>
                <a:spcPts val="800"/>
              </a:spcAft>
            </a:pPr>
            <a:r>
              <a:rPr lang="pl-PL" sz="2400" b="1" kern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Praca ze zmiennymi kategorycznymi</a:t>
            </a:r>
            <a:endParaRPr lang="en-GB" sz="24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Reprezentacja zmiennych kategorii lub zmiennych zawierających wartości ciągów jest ważnym aspektem wizualizacji danych.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tej pory badaliśmy wykresy dla zmiennych liczbowych, ale równie ważna jest wizualna analiza relacji między danymi jakościowymi a innymi zmiennymi w naszym zbiorze danych.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A3682AD-3310-31EC-E86F-F0F6A577A1A6}"/>
              </a:ext>
            </a:extLst>
          </p:cNvPr>
          <p:cNvSpPr txBox="1"/>
          <p:nvPr/>
        </p:nvSpPr>
        <p:spPr>
          <a:xfrm>
            <a:off x="921191" y="2782096"/>
            <a:ext cx="6097508" cy="1461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Wykres pasków (</a:t>
            </a:r>
            <a:r>
              <a:rPr lang="pl-PL" sz="1800" b="1" dirty="0" err="1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Stripplot</a:t>
            </a:r>
            <a:r>
              <a:rPr lang="pl-PL" sz="1800" b="1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Teraz staramy się zidentyfikować całkowity rachunek za dzień tygodnia. Ponieważ dzień tygodnia jest zmienną kategoryczną, musi być reprezentowany inaczej.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F595DE1-02BD-8F63-8EFB-D234EE9A4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91" y="4477009"/>
            <a:ext cx="5886450" cy="123825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340D86F9-1958-D91D-3E8C-19C543987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785" y="3512744"/>
            <a:ext cx="3686175" cy="2534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5690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CD19EAE6-A725-28B6-02FD-195517D038B0}"/>
              </a:ext>
            </a:extLst>
          </p:cNvPr>
          <p:cNvSpPr txBox="1"/>
          <p:nvPr/>
        </p:nvSpPr>
        <p:spPr>
          <a:xfrm>
            <a:off x="794441" y="328607"/>
            <a:ext cx="10839261" cy="1153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Dostosuj wykres pasków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Możemy dokonać niewielkich modyfikacji </a:t>
            </a:r>
            <a:r>
              <a:rPr lang="pl-PL" sz="1800" b="1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Stripplot</a:t>
            </a:r>
            <a:r>
              <a:rPr lang="pl-PL" sz="1800" b="1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pl-PL" sz="1800" b="1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b="1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Dzięki tym modyfikacjom możemy stworzyć wykres, który jest bardziej zwarty i zwięzły niż poprzedni.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72F6733-12F9-11C9-3FF5-EB041AD46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41" y="1588175"/>
            <a:ext cx="6419850" cy="140017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CCABFF4-5FD3-0F30-17F8-380ABC743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364" y="1256511"/>
            <a:ext cx="4239238" cy="29145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BC670729-059A-B755-5403-D3C7D4B387EA}"/>
              </a:ext>
            </a:extLst>
          </p:cNvPr>
          <p:cNvSpPr txBox="1"/>
          <p:nvPr/>
        </p:nvSpPr>
        <p:spPr>
          <a:xfrm>
            <a:off x="783149" y="3301077"/>
            <a:ext cx="6097508" cy="1461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Wykres roju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b="1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Wykres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b="1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roju </a:t>
            </a:r>
            <a:r>
              <a:rPr lang="pl-PL" sz="1800" b="1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jest podobny do poprzedniego wykresu, ale przedstawia punkty danych w sposób, który pozwala uniknąć nakładania się.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8DDCACDF-0F7C-5EBA-1A93-58D1A4967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49" y="5006176"/>
            <a:ext cx="6362700" cy="119062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E17103E0-42C6-EF89-0C30-0AC9E67912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166" y="4145921"/>
            <a:ext cx="3868046" cy="2659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447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E48A134D-012C-4E89-2D86-44F2DBC78DC1}"/>
              </a:ext>
            </a:extLst>
          </p:cNvPr>
          <p:cNvSpPr txBox="1"/>
          <p:nvPr/>
        </p:nvSpPr>
        <p:spPr>
          <a:xfrm>
            <a:off x="368930" y="248044"/>
            <a:ext cx="11255720" cy="1151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Wykres pudełkowy (</a:t>
            </a:r>
            <a:r>
              <a:rPr lang="pl-PL" sz="1800" b="1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boxplot</a:t>
            </a: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b="1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pl-PL" sz="1800" b="1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b="1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boxplot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jest popularnym wykresem w statystyce, gdy mamy do czynienia ze zmiennymi kategorycznymi. Wyświetla wartości odstające lub wartości, które odbiegają od typowego wzorca reprezentacji danych</a:t>
            </a:r>
            <a:r>
              <a:rPr lang="pl-PL" sz="1800" spc="-5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6D7359A-9BEE-EF0F-BE75-4780C6125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00"/>
          <a:stretch/>
        </p:blipFill>
        <p:spPr>
          <a:xfrm>
            <a:off x="507843" y="1515460"/>
            <a:ext cx="6305550" cy="1151727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DF50792E-BA83-92FA-515A-71A12D502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624" y="1400044"/>
            <a:ext cx="3686175" cy="25342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744920DA-E294-BD65-9B9D-C936A234C72F}"/>
              </a:ext>
            </a:extLst>
          </p:cNvPr>
          <p:cNvSpPr txBox="1"/>
          <p:nvPr/>
        </p:nvSpPr>
        <p:spPr>
          <a:xfrm>
            <a:off x="368930" y="3628044"/>
            <a:ext cx="10866420" cy="84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Poziomy wykres pudełkowy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Możemy również dostosować orientację wykresu pudełkowego, zmieniając go na układ poziomy</a:t>
            </a:r>
            <a:r>
              <a:rPr lang="pl-PL" sz="1800" spc="-5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CB5A3CA0-8614-D2DE-8F9F-014949201A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624" y="4375791"/>
            <a:ext cx="4032250" cy="239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4AE61118-D300-89C9-4A38-2090176AD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13" y="4899450"/>
            <a:ext cx="6400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42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5F277930-B155-44CE-0B6A-A8AE201147A2}"/>
              </a:ext>
            </a:extLst>
          </p:cNvPr>
          <p:cNvSpPr txBox="1"/>
          <p:nvPr/>
        </p:nvSpPr>
        <p:spPr>
          <a:xfrm>
            <a:off x="423250" y="150623"/>
            <a:ext cx="11536378" cy="187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Wykres wiolinowy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b="1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Wykres skrzypiec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jest użytecznym wykresem w </a:t>
            </a:r>
            <a:r>
              <a:rPr lang="pl-PL" sz="1800" b="1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wizualizacji rozkładu zmiennej</a:t>
            </a:r>
            <a:r>
              <a:rPr lang="pl-PL" sz="1800" spc="-5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Jest to kombinacja </a:t>
            </a:r>
            <a:r>
              <a:rPr lang="pl-PL" sz="1800" b="1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wykresu skrzynkowego 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sz="1800" b="1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wykresu gęstości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pokazuje gęstość danych wraz z zakresem i wartościami mediany.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2837936-8AF3-EC92-759B-5C1358DE8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50" y="2222390"/>
            <a:ext cx="6448425" cy="138112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7EE7E564-5AA7-5AA8-263E-D2D9D2899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675" y="1859282"/>
            <a:ext cx="4738184" cy="319255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9C42215E-03A4-E661-FF72-038734790255}"/>
              </a:ext>
            </a:extLst>
          </p:cNvPr>
          <p:cNvSpPr txBox="1"/>
          <p:nvPr/>
        </p:nvSpPr>
        <p:spPr>
          <a:xfrm>
            <a:off x="1002672" y="3984756"/>
            <a:ext cx="6097508" cy="2333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 typ wykresu jest szczególnie przydatny do zrozumienia rozkładu danych multimodalnych lub do porównania rozkładów różnych grup lub kategorii.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Korzystając z wykresu skrzypcowego, możemy uzyskać głębszy wgląd w rozkład zmiennej i podejmować bardziej świadome decyzje na podstawie naszej analizy.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06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6086EEF-3629-0675-7AEA-A7BCFE28BDAD}"/>
              </a:ext>
            </a:extLst>
          </p:cNvPr>
          <p:cNvSpPr txBox="1"/>
          <p:nvPr/>
        </p:nvSpPr>
        <p:spPr>
          <a:xfrm>
            <a:off x="296501" y="192553"/>
            <a:ext cx="10422802" cy="88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  <a:spcBef>
                <a:spcPts val="3770"/>
              </a:spcBef>
              <a:spcAft>
                <a:spcPts val="800"/>
              </a:spcAft>
            </a:pPr>
            <a:r>
              <a:rPr lang="pl-PL" sz="2000" b="1" kern="1800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Dostosowywanie wykresu wiolinowego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Możemy dokonać pewnych dostosowań do wykresu skrzypiec, aby </a:t>
            </a:r>
            <a:r>
              <a:rPr lang="pl-PL" sz="1800" b="1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zwęzić kształt skrzypiec</a:t>
            </a:r>
            <a:r>
              <a:rPr lang="pl-PL" sz="1800" spc="-5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A806B4B-F83C-C5A1-FF01-257BE518C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01" y="1074974"/>
            <a:ext cx="6391275" cy="18669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D9A09CDA-6743-2DE2-66AA-A8264A2BA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963" y="1108924"/>
            <a:ext cx="3947441" cy="265975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90495CEC-D1F7-A61C-5879-AC51F24AA567}"/>
              </a:ext>
            </a:extLst>
          </p:cNvPr>
          <p:cNvSpPr txBox="1"/>
          <p:nvPr/>
        </p:nvSpPr>
        <p:spPr>
          <a:xfrm>
            <a:off x="519301" y="3624924"/>
            <a:ext cx="6097508" cy="84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Wykres wiolinowy pionowy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Wykres skrzypiec może być wyświetlany w orientacji pionowej</a:t>
            </a:r>
            <a:r>
              <a:rPr lang="pl-PL" sz="1800" spc="-5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5EDB1D13-2487-54DC-5DAD-4F68A278C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51" y="4603499"/>
            <a:ext cx="6372225" cy="156210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25D7A15D-84B2-E0A5-CF1A-7F164BF6EC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521" y="3838842"/>
            <a:ext cx="3874883" cy="2664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484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ED7B6D07-0F10-E856-DAF7-84AA0239EE8F}"/>
              </a:ext>
            </a:extLst>
          </p:cNvPr>
          <p:cNvSpPr txBox="1"/>
          <p:nvPr/>
        </p:nvSpPr>
        <p:spPr>
          <a:xfrm>
            <a:off x="948350" y="302344"/>
            <a:ext cx="5865465" cy="845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Ładowanie zestawu danych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Uzyskaj dostęp do jednego z zestawów danych. 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9316C3B-C60A-F87E-3704-574291BA7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23" y="1701910"/>
            <a:ext cx="4572000" cy="82867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5FE3D8D8-5BB1-DF2B-C309-5A4E7BB53819}"/>
              </a:ext>
            </a:extLst>
          </p:cNvPr>
          <p:cNvSpPr txBox="1"/>
          <p:nvPr/>
        </p:nvSpPr>
        <p:spPr>
          <a:xfrm>
            <a:off x="948350" y="2676171"/>
            <a:ext cx="6097508" cy="326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en-GB" sz="1800" b="1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Sprawdź</a:t>
            </a:r>
            <a:r>
              <a:rPr lang="en-GB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b="1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90005F3-D90C-B57E-3D87-0D5C2B7F1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23" y="3060877"/>
            <a:ext cx="4400550" cy="904875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D97A99E-7786-8110-2314-94FDE72A5508}"/>
              </a:ext>
            </a:extLst>
          </p:cNvPr>
          <p:cNvSpPr txBox="1"/>
          <p:nvPr/>
        </p:nvSpPr>
        <p:spPr>
          <a:xfrm>
            <a:off x="867623" y="4090555"/>
            <a:ext cx="6097508" cy="326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Sprawdź pierwsze wiersze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6F646B5F-9348-D503-7DA1-F8B3843EC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23" y="4403615"/>
            <a:ext cx="2362200" cy="752475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7DA720B2-CAFF-8D4E-5938-5840EC1BE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916" y="5307107"/>
            <a:ext cx="3336203" cy="1248549"/>
          </a:xfrm>
          <a:prstGeom prst="rect">
            <a:avLst/>
          </a:prstGeom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5780A9C2-C05D-284D-1934-770E16AD62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3164" y="1298950"/>
            <a:ext cx="3105150" cy="32004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F79F6EC3-1988-DA6A-4579-167A6D456947}"/>
              </a:ext>
            </a:extLst>
          </p:cNvPr>
          <p:cNvSpPr txBox="1"/>
          <p:nvPr/>
        </p:nvSpPr>
        <p:spPr>
          <a:xfrm>
            <a:off x="5690880" y="1701910"/>
            <a:ext cx="25677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Zmień bazę „</a:t>
            </a:r>
            <a:r>
              <a:rPr lang="pl-PL" dirty="0" err="1"/>
              <a:t>iris</a:t>
            </a:r>
            <a:r>
              <a:rPr lang="pl-PL" dirty="0"/>
              <a:t>” na:</a:t>
            </a:r>
          </a:p>
          <a:p>
            <a:endParaRPr lang="pl-PL" dirty="0"/>
          </a:p>
          <a:p>
            <a:pPr marL="342900" indent="-342900">
              <a:buAutoNum type="arabicPeriod"/>
            </a:pPr>
            <a:r>
              <a:rPr lang="pl-PL" dirty="0"/>
              <a:t>Którąś z zestawu</a:t>
            </a:r>
          </a:p>
          <a:p>
            <a:pPr marL="342900" indent="-342900">
              <a:buAutoNum type="arabicPeriod"/>
            </a:pPr>
            <a:endParaRPr lang="pl-PL" dirty="0"/>
          </a:p>
          <a:p>
            <a:pPr marL="342900" indent="-342900">
              <a:buAutoNum type="arabicPeriod"/>
            </a:pPr>
            <a:endParaRPr lang="pl-PL" dirty="0"/>
          </a:p>
          <a:p>
            <a:pPr marL="342900" indent="-342900">
              <a:buAutoNum type="arabicPeriod"/>
            </a:pPr>
            <a:r>
              <a:rPr lang="pl-PL" dirty="0"/>
              <a:t>toxins5</a:t>
            </a:r>
          </a:p>
          <a:p>
            <a:pPr marL="342900" indent="-342900">
              <a:buAutoNum type="arabicPeriod"/>
            </a:pPr>
            <a:endParaRPr lang="pl-PL" dirty="0"/>
          </a:p>
          <a:p>
            <a:pPr marL="342900" indent="-342900">
              <a:buAutoNum type="arabicPeriod"/>
            </a:pPr>
            <a:endParaRPr lang="pl-PL" dirty="0"/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endParaRPr lang="pl-PL" sz="1600" dirty="0"/>
          </a:p>
          <a:p>
            <a:r>
              <a:rPr lang="pl-PL" sz="1600" b="1" dirty="0"/>
              <a:t>Twórz poszczególne wizualizacje z tych dwóch baz obok siebie jednym pliku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44AC23E6-77FC-2C24-80FE-8BEE0C66D945}"/>
              </a:ext>
            </a:extLst>
          </p:cNvPr>
          <p:cNvCxnSpPr/>
          <p:nvPr/>
        </p:nvCxnSpPr>
        <p:spPr>
          <a:xfrm>
            <a:off x="7695446" y="2372008"/>
            <a:ext cx="919303" cy="3213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Obraz 11">
            <a:extLst>
              <a:ext uri="{FF2B5EF4-FFF2-40B4-BE49-F238E27FC236}">
                <a16:creationId xmlns:a16="http://schemas.microsoft.com/office/drawing/2014/main" id="{04B272EC-D6BF-F09D-FE00-C834F0FD97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8088"/>
          <a:stretch/>
        </p:blipFill>
        <p:spPr>
          <a:xfrm>
            <a:off x="6813815" y="3060877"/>
            <a:ext cx="1729309" cy="53310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BE2A6153-03C4-3828-89F5-7B56DD764DB2}"/>
              </a:ext>
            </a:extLst>
          </p:cNvPr>
          <p:cNvSpPr txBox="1"/>
          <p:nvPr/>
        </p:nvSpPr>
        <p:spPr>
          <a:xfrm>
            <a:off x="5846276" y="4164661"/>
            <a:ext cx="60975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3. </a:t>
            </a:r>
            <a:r>
              <a:rPr lang="pl-PL"/>
              <a:t>Zmień cechy </a:t>
            </a:r>
            <a:r>
              <a:rPr lang="pl-PL" dirty="0"/>
              <a:t>graficzne:</a:t>
            </a:r>
            <a:endParaRPr lang="en-US" dirty="0"/>
          </a:p>
          <a:p>
            <a:pPr marL="1714500" lvl="3" indent="-342900">
              <a:buAutoNum type="arabicPeriod"/>
            </a:pPr>
            <a:r>
              <a:rPr lang="en-US" dirty="0" err="1"/>
              <a:t>Styl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/</a:t>
            </a:r>
            <a:r>
              <a:rPr lang="en-US" dirty="0" err="1"/>
              <a:t>lub</a:t>
            </a:r>
            <a:r>
              <a:rPr lang="en-US" dirty="0"/>
              <a:t> paleta
</a:t>
            </a:r>
            <a:r>
              <a:rPr lang="pl-PL" dirty="0"/>
              <a:t>kolory</a:t>
            </a:r>
            <a:r>
              <a:rPr lang="en-US" dirty="0"/>
              <a:t>                                  </a:t>
            </a:r>
          </a:p>
          <a:p>
            <a:pPr lvl="3"/>
            <a:r>
              <a:rPr lang="en-US" dirty="0"/>
              <a:t>u</a:t>
            </a:r>
            <a:r>
              <a:rPr lang="pl-PL" dirty="0" err="1"/>
              <a:t>żywając</a:t>
            </a:r>
            <a:r>
              <a:rPr lang="en-US" dirty="0"/>
              <a:t>:</a:t>
            </a:r>
          </a:p>
          <a:p>
            <a:pPr lvl="3"/>
            <a:r>
              <a:rPr lang="en-US" dirty="0">
                <a:hlinkClick r:id="rId8"/>
              </a:rPr>
              <a:t>https://seaborn.pydata.org/api.html#style-api</a:t>
            </a:r>
            <a:endParaRPr lang="en-US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57613E8-5493-5A4F-B812-29BACA82536E}"/>
              </a:ext>
            </a:extLst>
          </p:cNvPr>
          <p:cNvSpPr txBox="1"/>
          <p:nvPr/>
        </p:nvSpPr>
        <p:spPr>
          <a:xfrm>
            <a:off x="7125454" y="749598"/>
            <a:ext cx="2324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rgbClr val="FF0000"/>
                </a:solidFill>
              </a:rPr>
              <a:t>ZADANIE</a:t>
            </a:r>
            <a:endParaRPr lang="en-GB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417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7225F907-9A2B-468C-BF5E-0F1B3993A07F}"/>
              </a:ext>
            </a:extLst>
          </p:cNvPr>
          <p:cNvSpPr txBox="1"/>
          <p:nvPr/>
        </p:nvSpPr>
        <p:spPr>
          <a:xfrm>
            <a:off x="549997" y="232105"/>
            <a:ext cx="11192347" cy="187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Wykres słupowy (</a:t>
            </a:r>
            <a:r>
              <a:rPr lang="pl-PL" sz="1800" b="1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barplot</a:t>
            </a: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)a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Innym wykresem powszechnie używanym do reprezentowania zmiennych kategorii jest wykres słupkowy.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Wykresy słupkowe są często używanymi wykresami dla zmiennych jakościowych i zapewniają wizualną reprezentację danych na wysokości słupków.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3E7A065-0E07-DF57-8A41-451E9727C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91" y="2282888"/>
            <a:ext cx="6429375" cy="131445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740D555-4B35-3582-B1A8-B489D861A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77905"/>
            <a:ext cx="5006813" cy="34422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AF28AB30-137A-2C95-22A0-29A5F014CCC3}"/>
              </a:ext>
            </a:extLst>
          </p:cNvPr>
          <p:cNvSpPr txBox="1"/>
          <p:nvPr/>
        </p:nvSpPr>
        <p:spPr>
          <a:xfrm>
            <a:off x="473091" y="4624466"/>
            <a:ext cx="6097508" cy="1307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Pomagają szybko porównywać różne kategorie i identyfikować trendy i wzorce. Ponadto wykresy słupowe umożliwiają łatwe dostosowywanie i mogą być dostosowane do lepszego dopasowania do analizowanych danych.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483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FD36A085-DBD4-A5B2-EFFC-50B87A499BFB}"/>
              </a:ext>
            </a:extLst>
          </p:cNvPr>
          <p:cNvSpPr txBox="1"/>
          <p:nvPr/>
        </p:nvSpPr>
        <p:spPr>
          <a:xfrm>
            <a:off x="595266" y="265253"/>
            <a:ext cx="11355308" cy="1153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Wykres licznika (</a:t>
            </a:r>
            <a:r>
              <a:rPr lang="pl-PL" sz="1800" b="1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countplot</a:t>
            </a: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b="1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Wykres licznika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jest wykresem używanym do wyświetlania liczby elementów dla każdej kategorii w zmiennej kategorii. W takim przypadku można go użyć do pokazania liczby elementów dla każdego dnia tygodnia.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C40BD2B-D467-17C6-7BDA-AADF4D073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66" y="1643393"/>
            <a:ext cx="6362700" cy="11811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856E8F8-AF9E-2858-5F75-60D242601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188" y="1418774"/>
            <a:ext cx="3990546" cy="274875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796C0A43-D6EB-D452-D45D-DE71132B3B1C}"/>
              </a:ext>
            </a:extLst>
          </p:cNvPr>
          <p:cNvSpPr txBox="1"/>
          <p:nvPr/>
        </p:nvSpPr>
        <p:spPr>
          <a:xfrm>
            <a:off x="727862" y="3475670"/>
            <a:ext cx="6097508" cy="691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Możemy wprowadzić zmiany w wykresie liczenia, aby wyświetlić liczbę osób na płeć na dzień tygodnia </a:t>
            </a:r>
            <a:r>
              <a:rPr lang="pl-PL" sz="1800" b="1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 orientacji poziomej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DD0C31E7-DFF9-D57B-0677-7AAD6E1FE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91" y="4404275"/>
            <a:ext cx="6315075" cy="138112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96AE7C1E-5E5B-CCEB-7209-E8778E713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193" y="4172083"/>
            <a:ext cx="3772535" cy="2534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3895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C63689F-8986-658D-EAB9-073BCFAF794E}"/>
              </a:ext>
            </a:extLst>
          </p:cNvPr>
          <p:cNvSpPr txBox="1"/>
          <p:nvPr/>
        </p:nvSpPr>
        <p:spPr>
          <a:xfrm>
            <a:off x="622427" y="482495"/>
            <a:ext cx="11174238" cy="845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Ciągły wykres licznika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Tutaj widzimy przykład liczenia za pomocą ciągłych słupków, które są podzielone na sekcje dla każdego dnia tygodnia.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ACE78BA-320E-93F1-2585-D54326D7E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8" y="1719215"/>
            <a:ext cx="6362700" cy="14097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7AD98FB5-50B8-2033-480D-73E7A50B8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09027"/>
            <a:ext cx="5517645" cy="2574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3108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3CB1356-A254-C99C-A8A0-DC5B92686432}"/>
              </a:ext>
            </a:extLst>
          </p:cNvPr>
          <p:cNvSpPr txBox="1"/>
          <p:nvPr/>
        </p:nvSpPr>
        <p:spPr>
          <a:xfrm>
            <a:off x="586212" y="192806"/>
            <a:ext cx="10830208" cy="1153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Wykres punktowy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Wykres punktowy to inny typ wykresu, który można wykorzystać do przedstawienia zmiennych jakościowych poprzez pokazanie związku między płcią a całkowitą liczbą.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0CB1A8C-F619-6B61-4517-FC151A2D3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16"/>
          <a:stretch/>
        </p:blipFill>
        <p:spPr>
          <a:xfrm>
            <a:off x="586212" y="1910281"/>
            <a:ext cx="6438900" cy="130143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1981E019-C5CD-FA44-1B9E-1837424E5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310" y="1143352"/>
            <a:ext cx="3759405" cy="258463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0DA2AC43-158D-3EBA-97B5-AD8882F088A3}"/>
              </a:ext>
            </a:extLst>
          </p:cNvPr>
          <p:cNvSpPr txBox="1"/>
          <p:nvPr/>
        </p:nvSpPr>
        <p:spPr>
          <a:xfrm>
            <a:off x="586212" y="3646284"/>
            <a:ext cx="6438900" cy="1461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Wykres czynnikowy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b="1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Wykres czynnikowy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jest wariantem wykresu punktowego, który oferuje opcje dostosowywania do reprezentowania danych jakościowych.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DEFF300F-A839-6882-7867-D354A98AF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28" y="5107581"/>
            <a:ext cx="6353175" cy="136207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8EE20C4E-0161-0A5C-C20D-D150DD4FCC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284" y="3573301"/>
            <a:ext cx="3684890" cy="3204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488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5EFA3B4-B7B8-38CD-EC05-6A365A5BADA6}"/>
              </a:ext>
            </a:extLst>
          </p:cNvPr>
          <p:cNvSpPr txBox="1"/>
          <p:nvPr/>
        </p:nvSpPr>
        <p:spPr>
          <a:xfrm>
            <a:off x="419477" y="135645"/>
            <a:ext cx="11353046" cy="3205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Podsumowanie statystyczne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"Funkcja podsumowania statystycznego" w bibliotece </a:t>
            </a:r>
            <a:r>
              <a:rPr lang="pl-PL" sz="1800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metoda, która zapewnia szybkie podsumowanie rozkładu zbioru danych.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podsumowanie zazwyczaj zawiera miary, takie jak średnia, mediana, tryb i </a:t>
            </a:r>
            <a:r>
              <a:rPr lang="pl-PL" sz="1800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kwartyle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danych, i może pomóc w zrozumieniu ogólnego wzorca i rozkładu danych.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Wizualizując statystyki podsumowujące, można zidentyfikować trendy, wartości odstające i inne ważne cechy danych, które mogą informować o dalszej analizie i podejmowaniu decyzji.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8B47988-72CE-E475-5C44-1716CBFA8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90" y="3447070"/>
            <a:ext cx="2857500" cy="78105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293F8B8-34E2-25E7-6947-F6958D4F5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77" y="4334180"/>
            <a:ext cx="3755868" cy="222929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D5AC9302-2754-D868-8628-B24F7EEF638B}"/>
              </a:ext>
            </a:extLst>
          </p:cNvPr>
          <p:cNvSpPr txBox="1"/>
          <p:nvPr/>
        </p:nvSpPr>
        <p:spPr>
          <a:xfrm>
            <a:off x="4703652" y="3516991"/>
            <a:ext cx="70688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Funkcję </a:t>
            </a:r>
            <a:r>
              <a:rPr lang="pl-PL" sz="1800" i="1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describe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można zastosować do różnych typów wykresów w </a:t>
            </a:r>
            <a:r>
              <a:rPr lang="pl-PL" sz="1800" b="1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pl-PL" sz="1800" b="1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 tym histogramów, wykresów pudełkowych, wykresów skrzypcowych i innych, aby pomóc w szybkim uzyskaniu wglądu w dane.</a:t>
            </a:r>
            <a:endParaRPr lang="en-GB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2151F2EA-05A4-17D6-3277-BAC4B656C4F3}"/>
              </a:ext>
            </a:extLst>
          </p:cNvPr>
          <p:cNvSpPr txBox="1"/>
          <p:nvPr/>
        </p:nvSpPr>
        <p:spPr>
          <a:xfrm>
            <a:off x="4569737" y="4858114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Kolumny</a:t>
            </a:r>
            <a:r>
              <a:rPr lang="en-GB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b="1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zestawu</a:t>
            </a:r>
            <a:r>
              <a:rPr lang="en-GB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b="1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danych</a:t>
            </a:r>
            <a:endParaRPr lang="en-GB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08B0E50A-06C6-351E-4B4B-6F9DB6090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594" y="5350503"/>
            <a:ext cx="63341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736FB6C3-83CB-110E-5730-4530E6243C97}"/>
              </a:ext>
            </a:extLst>
          </p:cNvPr>
          <p:cNvSpPr txBox="1"/>
          <p:nvPr/>
        </p:nvSpPr>
        <p:spPr>
          <a:xfrm>
            <a:off x="688063" y="93760"/>
            <a:ext cx="10981854" cy="4244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  <a:spcBef>
                <a:spcPts val="3770"/>
              </a:spcBef>
              <a:spcAft>
                <a:spcPts val="800"/>
              </a:spcAft>
            </a:pPr>
            <a:r>
              <a:rPr lang="pl-PL" sz="2400" b="1" kern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Wykresy statystyczne </a:t>
            </a:r>
            <a:r>
              <a:rPr lang="pl-PL" sz="2400" b="1" kern="180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endParaRPr lang="en-GB" sz="24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Wykresy rozkładu jednej zmiennej (</a:t>
            </a:r>
            <a:r>
              <a:rPr lang="pl-PL" sz="1800" b="1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distplot</a:t>
            </a: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Wykres rozrzutu </a:t>
            </a:r>
            <a:r>
              <a:rPr lang="pl-PL" sz="1800" b="1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pl-PL" sz="1800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znany również jako jednowymiarowy wykres rozkładu, służy do wizualizacji rozkładu pojedynczej zmiennej. Aby utworzyć wykres, wystarczy wywołać funkcję </a:t>
            </a:r>
            <a:r>
              <a:rPr lang="pl-PL" sz="1400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distplot</a:t>
            </a:r>
            <a:r>
              <a:rPr lang="pl-P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przekazując nazwę zmiennej, którą chcesz zwizualizować, na przykład "</a:t>
            </a:r>
            <a:r>
              <a:rPr lang="pl-PL" sz="1800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sepal_length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ze zbioru danych irysa.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Dodatkowo można określić opcje, takie jak włączenie wykresu „wygładzonego” i dostosowanie dopasowania danych do własnych preferencji.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i="1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Distplot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zapewnia kompleksową wizualną reprezentację dystrybucji danych, w tym tendencji centralnej, rozrzutu, skośności i wszelkich potencjalnych wartości odstających, umożliwiając głębsze zrozumienie danych. </a:t>
            </a:r>
            <a:r>
              <a:rPr lang="en-GB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70BE391-F5FB-FA51-2DB5-E77E2D1E4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88" y="4567520"/>
            <a:ext cx="6391275" cy="638175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751F2A5C-D68C-B57B-A65E-93E39D032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168" y="4337871"/>
            <a:ext cx="3571240" cy="2541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22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EA49F96F-513C-687A-3784-DDF6947D9481}"/>
              </a:ext>
            </a:extLst>
          </p:cNvPr>
          <p:cNvSpPr txBox="1"/>
          <p:nvPr/>
        </p:nvSpPr>
        <p:spPr>
          <a:xfrm>
            <a:off x="525101" y="349862"/>
            <a:ext cx="10782678" cy="2179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Wykres wspólny (</a:t>
            </a:r>
            <a:r>
              <a:rPr lang="pl-PL" sz="1800" b="1" dirty="0" err="1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joinplot</a:t>
            </a:r>
            <a:r>
              <a:rPr lang="pl-PL" sz="1800" b="1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b="1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pl-PL" sz="1800" b="1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b="1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jointplot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jest potężnym narzędziem do wizualizacji rozkładów dwuwymiarowych. Łączy wykres rozrzutu z histogramami zmiennych na każdej osi, zapewniając kompleksowy obraz relacji między dwiema zmiennymi.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 pojedynczy wykres może ujawnić ważne informacje o rozkładzie danych, w tym o obecności pozytywnych lub ujemnych relacji, rozkładzie każdej zmiennej i częstotliwości punktów danych.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F9F907C-88A8-B825-9A96-63BD84B0A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82" y="2789788"/>
            <a:ext cx="6448425" cy="9525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64DBFBB-5E2E-2D23-FA6E-D8F552E12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854" y="2451936"/>
            <a:ext cx="3952875" cy="40392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6965AE0F-4B5C-140A-4A43-8CB67CF28EE4}"/>
              </a:ext>
            </a:extLst>
          </p:cNvPr>
          <p:cNvSpPr txBox="1"/>
          <p:nvPr/>
        </p:nvSpPr>
        <p:spPr>
          <a:xfrm>
            <a:off x="525101" y="5508505"/>
            <a:ext cx="6097508" cy="999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 pomocą jednego prostego polecenia </a:t>
            </a:r>
            <a:r>
              <a:rPr lang="pl-PL" sz="1800" b="1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wykres wspólny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zapewnia wydajny i skuteczny sposób uzyskania wglądu w relacje między zmiennymi w danych.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15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79F5C16B-9C76-10E7-984D-52E5921E5AB6}"/>
              </a:ext>
            </a:extLst>
          </p:cNvPr>
          <p:cNvSpPr txBox="1"/>
          <p:nvPr/>
        </p:nvSpPr>
        <p:spPr>
          <a:xfrm>
            <a:off x="685801" y="340809"/>
            <a:ext cx="10839260" cy="2179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Wspólny wykres z sześciokątami (</a:t>
            </a:r>
            <a:r>
              <a:rPr lang="pl-PL" sz="1800" b="1" dirty="0" err="1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  <a:r>
              <a:rPr lang="pl-PL" sz="1800" b="1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800" b="1" dirty="0" err="1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Jointplot</a:t>
            </a:r>
            <a:r>
              <a:rPr lang="pl-PL" sz="1800" b="1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b="1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pl-PL" sz="1800" b="1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b="1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jointplot</a:t>
            </a:r>
            <a:r>
              <a:rPr lang="pl-PL" sz="1800" b="1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b="1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jest odmianą </a:t>
            </a:r>
            <a:r>
              <a:rPr lang="pl-PL" sz="1800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jointplot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która przedstawia rozkład dwuwymiarowy w innym formacie.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Zamiast używać kropek do reprezentowania poszczególnych punktów danych, wykres szesnastkowy używa sześciokątów do grupowania i wyświetlania gęstości punktów danych. Może to zapewnić wyraźniejszą reprezentację relacji między dwiema zmiennymi, szczególnie w przypadku dużej gęstości punktów danych.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9D246D7-A90A-E9D8-D914-3760838D6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762816"/>
            <a:ext cx="6429375" cy="16764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A847DA1-3E67-81B1-BB5B-112989A99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307" y="2653526"/>
            <a:ext cx="3989070" cy="40678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74F71760-10FD-AD95-BE46-B7ACB40B7C66}"/>
              </a:ext>
            </a:extLst>
          </p:cNvPr>
          <p:cNvSpPr txBox="1"/>
          <p:nvPr/>
        </p:nvSpPr>
        <p:spPr>
          <a:xfrm>
            <a:off x="691592" y="5377819"/>
            <a:ext cx="60975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Ponadto układ wykresu można łatwo dostosować do konkretnych potrzeb, co pozwala na większą kontrolę nad wyglądem i prezentacją danych.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26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08A6D826-39D4-570F-4908-B0C85B521FF4}"/>
              </a:ext>
            </a:extLst>
          </p:cNvPr>
          <p:cNvSpPr txBox="1"/>
          <p:nvPr/>
        </p:nvSpPr>
        <p:spPr>
          <a:xfrm>
            <a:off x="479833" y="286488"/>
            <a:ext cx="10773623" cy="2487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24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Wspólny wykres gęstości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b="1" spc="-5" dirty="0" err="1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pl-PL" sz="1800" b="1" spc="-5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800" b="1" spc="-5" dirty="0" err="1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r>
              <a:rPr lang="pl-PL" sz="1800" b="1" spc="-5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plot</a:t>
            </a:r>
            <a:r>
              <a:rPr lang="pl-PL" sz="1800" spc="-5" dirty="0">
                <a:solidFill>
                  <a:srgbClr val="29292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zapewnia alternatywną reprezentację rozkładu dwuwymiarowego poprzez zmianę wyświetlania punktów danych na oszacowanie gęstości jądra (KDE).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Zamiast pojedynczych punktów danych wykres pokazuje szacowaną gęstość danych. Może to zapewnić płynniejszą reprezentację rozkładu danych i ujawnić podstawowe wzorce, które mogą nie być natychmiast widoczne na wykresie punktowym.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D114F06-BCA4-31C9-3776-F3A62DC9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33" y="2897581"/>
            <a:ext cx="6381750" cy="135255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C527110-523E-8C48-146C-D201E3300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581" y="2667814"/>
            <a:ext cx="3952875" cy="40392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68D9FFF0-7CC4-7191-6841-61995DB2CA32}"/>
              </a:ext>
            </a:extLst>
          </p:cNvPr>
          <p:cNvSpPr txBox="1"/>
          <p:nvPr/>
        </p:nvSpPr>
        <p:spPr>
          <a:xfrm>
            <a:off x="416459" y="5571879"/>
            <a:ext cx="6790099" cy="999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Ponadto histogramy na osiach są również przekształcane w wykresy gęstości, zapewniając bardziej kompleksowy obraz rozkładu każdej zmiennej.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8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0FA60663-FC02-4564-CDDA-782F31B82831}"/>
              </a:ext>
            </a:extLst>
          </p:cNvPr>
          <p:cNvSpPr txBox="1"/>
          <p:nvPr/>
        </p:nvSpPr>
        <p:spPr>
          <a:xfrm>
            <a:off x="613372" y="214060"/>
            <a:ext cx="11210453" cy="2487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2845"/>
              </a:spcBef>
              <a:spcAft>
                <a:spcPts val="800"/>
              </a:spcAft>
            </a:pPr>
            <a:r>
              <a:rPr lang="pl-PL" sz="1800" b="1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Dostosowywanie Wspólnego wykresu gęstości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03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Aby zaprezentować wszechstronność i możliwości </a:t>
            </a:r>
            <a:r>
              <a:rPr lang="pl-PL" sz="1800" b="1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mamy tutaj przykład dostosowania parametrów poprzedniej gęstości wykresu przegubowego.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2400"/>
              </a:spcBef>
              <a:spcAft>
                <a:spcPts val="800"/>
              </a:spcAft>
            </a:pP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Dzięki możliwości dostosowywania różnych aspektów wykresu, takich jak kolor, styl znacznika i wygląd wykresu, </a:t>
            </a:r>
            <a:r>
              <a:rPr lang="pl-PL" sz="1800" b="1" spc="-5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pl-PL" sz="1800" b="1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spc="-5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zapewnia elastyczną i solidną platformę do wizualizacji danych, umożliwiając tworzenie wykresów, które skutecznie przekazują spostrzeżenia zawarte w danych.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1B520B4-5697-570B-C664-C79136967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72" y="2907246"/>
            <a:ext cx="6353175" cy="187642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D454A2C4-5DC7-95D1-9A23-BFFF54331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098" y="2477691"/>
            <a:ext cx="3952875" cy="4039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348926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6CE3FFA2359B5418713BE7811A85643" ma:contentTypeVersion="4" ma:contentTypeDescription="Utwórz nowy dokument." ma:contentTypeScope="" ma:versionID="2871c884fbbfe447717f560dda26ad04">
  <xsd:schema xmlns:xsd="http://www.w3.org/2001/XMLSchema" xmlns:xs="http://www.w3.org/2001/XMLSchema" xmlns:p="http://schemas.microsoft.com/office/2006/metadata/properties" xmlns:ns2="0921c7d5-0a13-416d-a9db-61f5316f22b3" targetNamespace="http://schemas.microsoft.com/office/2006/metadata/properties" ma:root="true" ma:fieldsID="050517e50e97b9cbe34d7ff1ba5675cb" ns2:_="">
    <xsd:import namespace="0921c7d5-0a13-416d-a9db-61f5316f22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1c7d5-0a13-416d-a9db-61f5316f22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B82B52-A25F-4D74-A1FF-B8AE80F9B97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78AE10B-951E-48C0-AF8A-0F11729B69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CB3FF0-40D9-41D9-B3B2-A6D1C77AAA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21c7d5-0a13-416d-a9db-61f5316f22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2145</Words>
  <Application>Microsoft Office PowerPoint</Application>
  <PresentationFormat>Panoramiczny</PresentationFormat>
  <Paragraphs>155</Paragraphs>
  <Slides>33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34" baseType="lpstr"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lastModifiedBy>Marek Kruk</cp:lastModifiedBy>
  <cp:revision>13</cp:revision>
  <dcterms:created xsi:type="dcterms:W3CDTF">2023-04-11T06:52:25Z</dcterms:created>
  <dcterms:modified xsi:type="dcterms:W3CDTF">2024-04-10T14:36:10Z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0x01010016CE3FFA2359B5418713BE7811A85643</vt:lpwstr>
  </property>
</Properties>
</file>