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4B56C-E46C-4B21-BBDB-186590A0FF2C}" type="datetimeFigureOut">
              <a:rPr lang="tr-TR" smtClean="0"/>
              <a:t>8.02.2021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4B75A-0BBB-4D7D-B8A8-F31EAF6CEBA9}" type="slidenum">
              <a:rPr lang="tr-TR" smtClean="0"/>
              <a:t>‹#›</a:t>
            </a:fld>
            <a:endParaRPr lang="tr-TR"/>
          </a:p>
        </p:txBody>
      </p:sp>
    </p:spTree>
    <p:extLst>
      <p:ext uri="{BB962C8B-B14F-4D97-AF65-F5344CB8AC3E}">
        <p14:creationId xmlns:p14="http://schemas.microsoft.com/office/powerpoint/2010/main" val="349834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84B75A-0BBB-4D7D-B8A8-F31EAF6CEBA9}" type="slidenum">
              <a:rPr lang="tr-TR" smtClean="0"/>
              <a:t>11</a:t>
            </a:fld>
            <a:endParaRPr lang="tr-TR"/>
          </a:p>
        </p:txBody>
      </p:sp>
    </p:spTree>
    <p:extLst>
      <p:ext uri="{BB962C8B-B14F-4D97-AF65-F5344CB8AC3E}">
        <p14:creationId xmlns:p14="http://schemas.microsoft.com/office/powerpoint/2010/main" val="2359069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FD0A5A-6661-4EE1-96C5-F3223BC9602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A4A38BA-7E81-4550-91E4-F9C286944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19CC3A1-BCC6-4770-8E64-63C847D48003}"/>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5" name="Alt Bilgi Yer Tutucusu 4">
            <a:extLst>
              <a:ext uri="{FF2B5EF4-FFF2-40B4-BE49-F238E27FC236}">
                <a16:creationId xmlns:a16="http://schemas.microsoft.com/office/drawing/2014/main" id="{8D64238F-8C67-4165-9752-565C3A26CEE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D76A53-CD62-4D92-BEA1-D836E85834C7}"/>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244711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12CF5-C89A-4EA7-8566-C3422712C69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BFA6745-2BD5-4F8E-A3DD-62586B45180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2753535-E625-4F5E-A967-BF5253712985}"/>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5" name="Alt Bilgi Yer Tutucusu 4">
            <a:extLst>
              <a:ext uri="{FF2B5EF4-FFF2-40B4-BE49-F238E27FC236}">
                <a16:creationId xmlns:a16="http://schemas.microsoft.com/office/drawing/2014/main" id="{0AFD7677-952D-4178-ACBA-907017C5CD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7109DD-9CC4-49BB-8D9C-05BE158335A1}"/>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283417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186D9D0-4685-47DD-9090-DECCF222610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A96D1FA-8E2B-4DE7-9E9F-C58839ACD1F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209F7AB-C118-4680-ACA6-1B21C6878FF6}"/>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5" name="Alt Bilgi Yer Tutucusu 4">
            <a:extLst>
              <a:ext uri="{FF2B5EF4-FFF2-40B4-BE49-F238E27FC236}">
                <a16:creationId xmlns:a16="http://schemas.microsoft.com/office/drawing/2014/main" id="{DEC9A91A-A463-46FC-AC68-CA674593EFD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F2E8E1D-ABF3-49D8-A0C5-E2B76C9B9F90}"/>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20770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1FC315-0568-46ED-A32F-C403D4D3612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035CD94-D7AC-4517-BDB9-05C50C231D1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98F8834-E5F7-44EE-A2ED-AC2FB832103F}"/>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5" name="Alt Bilgi Yer Tutucusu 4">
            <a:extLst>
              <a:ext uri="{FF2B5EF4-FFF2-40B4-BE49-F238E27FC236}">
                <a16:creationId xmlns:a16="http://schemas.microsoft.com/office/drawing/2014/main" id="{E7CD170E-DA19-43B8-A78A-D9A4B115F5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40E32-C440-462B-AA63-6F904BCAAA3E}"/>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14551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CFF9F8-173A-41F8-8C04-C0C3D8345FF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D5BC0EF-EC0B-45C8-8980-484181352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87C615C-4AC1-4741-AE50-7B255AC3342C}"/>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5" name="Alt Bilgi Yer Tutucusu 4">
            <a:extLst>
              <a:ext uri="{FF2B5EF4-FFF2-40B4-BE49-F238E27FC236}">
                <a16:creationId xmlns:a16="http://schemas.microsoft.com/office/drawing/2014/main" id="{B25DCD4D-BD45-426A-9F12-2633D01142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EA6C3E-D6E1-4106-8BD3-B37DF1FB622B}"/>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15002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4E7B99-3121-4487-9834-6114701D23B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2E7C825-7B64-4714-AC2D-D11089FECAC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18BF59A-C8C4-4D8C-93E3-9546C6C820F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C90791E-75C6-4CF4-A3A8-0E03B51CD9E5}"/>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6" name="Alt Bilgi Yer Tutucusu 5">
            <a:extLst>
              <a:ext uri="{FF2B5EF4-FFF2-40B4-BE49-F238E27FC236}">
                <a16:creationId xmlns:a16="http://schemas.microsoft.com/office/drawing/2014/main" id="{38EC5B45-2538-4DC7-908E-F8202DC0AC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DEAB46A-D9C6-4B44-84DC-E1925901F4B8}"/>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368365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6B7A2-CF3A-4E7C-AA6C-B0791CB664F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85BCB94-D600-4633-8450-3BC09D76B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858C03F-A7E6-4149-A31A-A82931F7556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2BB7EFB-A7CB-4029-91E0-A97109FEB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214ECDE-5051-48C5-BB9D-81D3D205B6A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D0114AD-0DF0-488C-8332-074C226E0E1F}"/>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8" name="Alt Bilgi Yer Tutucusu 7">
            <a:extLst>
              <a:ext uri="{FF2B5EF4-FFF2-40B4-BE49-F238E27FC236}">
                <a16:creationId xmlns:a16="http://schemas.microsoft.com/office/drawing/2014/main" id="{8DED4E79-9575-441A-89E8-5F821F99796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84B5B5C-F0CF-4D53-8D06-9F074056AE6D}"/>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386249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8B85B9-2E8E-4928-AA3F-3DCB9BCA5D1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B366734-0943-465C-8843-7B5FA81B4C1C}"/>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4" name="Alt Bilgi Yer Tutucusu 3">
            <a:extLst>
              <a:ext uri="{FF2B5EF4-FFF2-40B4-BE49-F238E27FC236}">
                <a16:creationId xmlns:a16="http://schemas.microsoft.com/office/drawing/2014/main" id="{4F1E7E7F-92D0-45D1-8808-E7C055B9E25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BD640B4-0C5D-4779-BA7B-83D3022D4C9E}"/>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288764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D5E482C-7A5D-44CE-A7FB-EB59250EDE0A}"/>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3" name="Alt Bilgi Yer Tutucusu 2">
            <a:extLst>
              <a:ext uri="{FF2B5EF4-FFF2-40B4-BE49-F238E27FC236}">
                <a16:creationId xmlns:a16="http://schemas.microsoft.com/office/drawing/2014/main" id="{662F929F-6DB5-4CEC-BA3A-3CABDDC428C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2CFA809-ADD9-4A29-B1C6-579729BEB0F4}"/>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6191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3BB7A-2E8B-4830-9AF8-4B5F2148ACF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A54760F-B016-4DE6-8D28-F2451D20C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01DE638-91C5-4533-9A2A-1FDB90A5D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6DC066D-381D-45FC-B0A2-53FF94BBE554}"/>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6" name="Alt Bilgi Yer Tutucusu 5">
            <a:extLst>
              <a:ext uri="{FF2B5EF4-FFF2-40B4-BE49-F238E27FC236}">
                <a16:creationId xmlns:a16="http://schemas.microsoft.com/office/drawing/2014/main" id="{DD5EF706-E04C-45DC-8B80-97D1D8C502E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38F17DF-B997-4243-A558-8E1EED6BEEDE}"/>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125389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3F8C77-90B8-4164-8833-9ED80DDF55C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18FCD36-C6BE-4E34-9662-074EC43D6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C8BB58F-78E7-4B4F-89F8-7090478D4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45CFE15-E1A3-4D28-94D9-D073C67EBF98}"/>
              </a:ext>
            </a:extLst>
          </p:cNvPr>
          <p:cNvSpPr>
            <a:spLocks noGrp="1"/>
          </p:cNvSpPr>
          <p:nvPr>
            <p:ph type="dt" sz="half" idx="10"/>
          </p:nvPr>
        </p:nvSpPr>
        <p:spPr/>
        <p:txBody>
          <a:bodyPr/>
          <a:lstStyle/>
          <a:p>
            <a:fld id="{E4FD4DBB-C981-4540-B413-A8E90C89AC35}" type="datetimeFigureOut">
              <a:rPr lang="tr-TR" smtClean="0"/>
              <a:t>8.02.2021</a:t>
            </a:fld>
            <a:endParaRPr lang="tr-TR"/>
          </a:p>
        </p:txBody>
      </p:sp>
      <p:sp>
        <p:nvSpPr>
          <p:cNvPr id="6" name="Alt Bilgi Yer Tutucusu 5">
            <a:extLst>
              <a:ext uri="{FF2B5EF4-FFF2-40B4-BE49-F238E27FC236}">
                <a16:creationId xmlns:a16="http://schemas.microsoft.com/office/drawing/2014/main" id="{5709598E-6CCB-4ADF-890A-F84F249171D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3370D2A-E0DE-4CF7-A1C3-1795506E39CD}"/>
              </a:ext>
            </a:extLst>
          </p:cNvPr>
          <p:cNvSpPr>
            <a:spLocks noGrp="1"/>
          </p:cNvSpPr>
          <p:nvPr>
            <p:ph type="sldNum" sz="quarter" idx="12"/>
          </p:nvPr>
        </p:nvSpPr>
        <p:spPr/>
        <p:txBody>
          <a:bodyPr/>
          <a:lstStyle/>
          <a:p>
            <a:fld id="{77365370-D931-4F75-B99B-EF2FF784E7D7}" type="slidenum">
              <a:rPr lang="tr-TR" smtClean="0"/>
              <a:t>‹#›</a:t>
            </a:fld>
            <a:endParaRPr lang="tr-TR"/>
          </a:p>
        </p:txBody>
      </p:sp>
    </p:spTree>
    <p:extLst>
      <p:ext uri="{BB962C8B-B14F-4D97-AF65-F5344CB8AC3E}">
        <p14:creationId xmlns:p14="http://schemas.microsoft.com/office/powerpoint/2010/main" val="56727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8B84767-B930-41F8-8256-EA8FD3A9C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EBC755E-DB6D-41E8-857A-CA2090614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8C97CE-9673-4020-BD55-39E6D8CC2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D4DBB-C981-4540-B413-A8E90C89AC35}" type="datetimeFigureOut">
              <a:rPr lang="tr-TR" smtClean="0"/>
              <a:t>8.02.2021</a:t>
            </a:fld>
            <a:endParaRPr lang="tr-TR"/>
          </a:p>
        </p:txBody>
      </p:sp>
      <p:sp>
        <p:nvSpPr>
          <p:cNvPr id="5" name="Alt Bilgi Yer Tutucusu 4">
            <a:extLst>
              <a:ext uri="{FF2B5EF4-FFF2-40B4-BE49-F238E27FC236}">
                <a16:creationId xmlns:a16="http://schemas.microsoft.com/office/drawing/2014/main" id="{CD0706E4-F8B5-4BAB-9E4B-3E82E300F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499D94E-446E-4076-A447-88AD8588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65370-D931-4F75-B99B-EF2FF784E7D7}" type="slidenum">
              <a:rPr lang="tr-TR" smtClean="0"/>
              <a:t>‹#›</a:t>
            </a:fld>
            <a:endParaRPr lang="tr-TR"/>
          </a:p>
        </p:txBody>
      </p:sp>
    </p:spTree>
    <p:extLst>
      <p:ext uri="{BB962C8B-B14F-4D97-AF65-F5344CB8AC3E}">
        <p14:creationId xmlns:p14="http://schemas.microsoft.com/office/powerpoint/2010/main" val="1100176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470A9A-8610-41D5-AC10-81F13FD11486}"/>
              </a:ext>
            </a:extLst>
          </p:cNvPr>
          <p:cNvSpPr>
            <a:spLocks noGrp="1"/>
          </p:cNvSpPr>
          <p:nvPr>
            <p:ph type="ctrTitle"/>
          </p:nvPr>
        </p:nvSpPr>
        <p:spPr/>
        <p:txBody>
          <a:bodyPr/>
          <a:lstStyle/>
          <a:p>
            <a:r>
              <a:rPr lang="tr-TR" i="1" dirty="0"/>
              <a:t>Pazara Kadar </a:t>
            </a:r>
            <a:br>
              <a:rPr lang="tr-TR" i="1" dirty="0"/>
            </a:br>
            <a:r>
              <a:rPr lang="tr-TR" i="1" dirty="0"/>
              <a:t>Proje Sunumu</a:t>
            </a:r>
          </a:p>
        </p:txBody>
      </p:sp>
      <p:sp>
        <p:nvSpPr>
          <p:cNvPr id="3" name="Alt Başlık 2">
            <a:extLst>
              <a:ext uri="{FF2B5EF4-FFF2-40B4-BE49-F238E27FC236}">
                <a16:creationId xmlns:a16="http://schemas.microsoft.com/office/drawing/2014/main" id="{E1550689-A14B-43FF-B729-C008040C6E95}"/>
              </a:ext>
            </a:extLst>
          </p:cNvPr>
          <p:cNvSpPr>
            <a:spLocks noGrp="1"/>
          </p:cNvSpPr>
          <p:nvPr>
            <p:ph type="subTitle" idx="1"/>
          </p:nvPr>
        </p:nvSpPr>
        <p:spPr>
          <a:xfrm>
            <a:off x="1005526" y="4079875"/>
            <a:ext cx="2444685" cy="1655762"/>
          </a:xfrm>
        </p:spPr>
        <p:txBody>
          <a:bodyPr>
            <a:normAutofit lnSpcReduction="10000"/>
          </a:bodyPr>
          <a:lstStyle/>
          <a:p>
            <a:endParaRPr lang="tr-TR" dirty="0"/>
          </a:p>
          <a:p>
            <a:r>
              <a:rPr lang="tr-TR" dirty="0"/>
              <a:t>Danışman </a:t>
            </a:r>
          </a:p>
          <a:p>
            <a:r>
              <a:rPr lang="tr-TR" dirty="0"/>
              <a:t>Dr. </a:t>
            </a:r>
            <a:r>
              <a:rPr lang="tr-TR" dirty="0" err="1"/>
              <a:t>Öğr</a:t>
            </a:r>
            <a:r>
              <a:rPr lang="tr-TR" dirty="0"/>
              <a:t>. Üyesi</a:t>
            </a:r>
          </a:p>
          <a:p>
            <a:r>
              <a:rPr lang="tr-TR" dirty="0"/>
              <a:t>Arif Murat Yağcı</a:t>
            </a:r>
          </a:p>
        </p:txBody>
      </p:sp>
      <p:sp>
        <p:nvSpPr>
          <p:cNvPr id="7" name="Alt Başlık 2">
            <a:extLst>
              <a:ext uri="{FF2B5EF4-FFF2-40B4-BE49-F238E27FC236}">
                <a16:creationId xmlns:a16="http://schemas.microsoft.com/office/drawing/2014/main" id="{E43B8C63-26AE-40DB-BBB5-45E3D9BC15F1}"/>
              </a:ext>
            </a:extLst>
          </p:cNvPr>
          <p:cNvSpPr txBox="1">
            <a:spLocks/>
          </p:cNvSpPr>
          <p:nvPr/>
        </p:nvSpPr>
        <p:spPr>
          <a:xfrm>
            <a:off x="8642809" y="4079875"/>
            <a:ext cx="2444685"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tr-TR" dirty="0"/>
          </a:p>
          <a:p>
            <a:r>
              <a:rPr lang="tr-TR" dirty="0"/>
              <a:t>Proje Ekibi</a:t>
            </a:r>
          </a:p>
          <a:p>
            <a:r>
              <a:rPr lang="tr-TR" dirty="0"/>
              <a:t>Alper Tarakçı</a:t>
            </a:r>
          </a:p>
          <a:p>
            <a:r>
              <a:rPr lang="tr-TR" dirty="0"/>
              <a:t>Taha Can Gezmiş</a:t>
            </a:r>
          </a:p>
        </p:txBody>
      </p:sp>
    </p:spTree>
    <p:extLst>
      <p:ext uri="{BB962C8B-B14F-4D97-AF65-F5344CB8AC3E}">
        <p14:creationId xmlns:p14="http://schemas.microsoft.com/office/powerpoint/2010/main" val="128954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F1A6ED-8E9D-43BE-97D9-0867F70D2513}"/>
              </a:ext>
            </a:extLst>
          </p:cNvPr>
          <p:cNvSpPr>
            <a:spLocks noGrp="1"/>
          </p:cNvSpPr>
          <p:nvPr>
            <p:ph type="title"/>
          </p:nvPr>
        </p:nvSpPr>
        <p:spPr/>
        <p:txBody>
          <a:bodyPr>
            <a:normAutofit/>
          </a:bodyPr>
          <a:lstStyle/>
          <a:p>
            <a:r>
              <a:rPr lang="tr-TR" sz="3600" dirty="0"/>
              <a:t>Yazılım Tasarımları</a:t>
            </a:r>
          </a:p>
        </p:txBody>
      </p:sp>
      <p:pic>
        <p:nvPicPr>
          <p:cNvPr id="5" name="İçerik Yer Tutucusu 4">
            <a:extLst>
              <a:ext uri="{FF2B5EF4-FFF2-40B4-BE49-F238E27FC236}">
                <a16:creationId xmlns:a16="http://schemas.microsoft.com/office/drawing/2014/main" id="{EE301D69-3064-4962-BDB6-2180D3F8DCF8}"/>
              </a:ext>
            </a:extLst>
          </p:cNvPr>
          <p:cNvPicPr>
            <a:picLocks noGrp="1" noChangeAspect="1"/>
          </p:cNvPicPr>
          <p:nvPr>
            <p:ph idx="1"/>
          </p:nvPr>
        </p:nvPicPr>
        <p:blipFill>
          <a:blip r:embed="rId2"/>
          <a:stretch>
            <a:fillRect/>
          </a:stretch>
        </p:blipFill>
        <p:spPr>
          <a:xfrm>
            <a:off x="4593712" y="1482378"/>
            <a:ext cx="7278846" cy="4743325"/>
          </a:xfrm>
        </p:spPr>
      </p:pic>
      <p:sp>
        <p:nvSpPr>
          <p:cNvPr id="6" name="Dikdörtgen: Köşeleri Yuvarlatılmış 5">
            <a:extLst>
              <a:ext uri="{FF2B5EF4-FFF2-40B4-BE49-F238E27FC236}">
                <a16:creationId xmlns:a16="http://schemas.microsoft.com/office/drawing/2014/main" id="{E2B67CC8-CA64-48E0-A4A2-38663E60C00A}"/>
              </a:ext>
            </a:extLst>
          </p:cNvPr>
          <p:cNvSpPr/>
          <p:nvPr/>
        </p:nvSpPr>
        <p:spPr>
          <a:xfrm>
            <a:off x="844770" y="1690688"/>
            <a:ext cx="323018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İş Akış Diyagramı →</a:t>
            </a:r>
          </a:p>
        </p:txBody>
      </p:sp>
    </p:spTree>
    <p:extLst>
      <p:ext uri="{BB962C8B-B14F-4D97-AF65-F5344CB8AC3E}">
        <p14:creationId xmlns:p14="http://schemas.microsoft.com/office/powerpoint/2010/main" val="71538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AF925-704D-482F-AEDD-793656C42443}"/>
              </a:ext>
            </a:extLst>
          </p:cNvPr>
          <p:cNvSpPr>
            <a:spLocks noGrp="1"/>
          </p:cNvSpPr>
          <p:nvPr>
            <p:ph type="title"/>
          </p:nvPr>
        </p:nvSpPr>
        <p:spPr/>
        <p:txBody>
          <a:bodyPr>
            <a:normAutofit/>
          </a:bodyPr>
          <a:lstStyle/>
          <a:p>
            <a:r>
              <a:rPr lang="tr-TR" sz="3600" dirty="0" err="1"/>
              <a:t>VeriTabanı</a:t>
            </a:r>
            <a:r>
              <a:rPr lang="tr-TR" sz="3600" dirty="0"/>
              <a:t> Tasarımı</a:t>
            </a:r>
          </a:p>
        </p:txBody>
      </p:sp>
      <p:pic>
        <p:nvPicPr>
          <p:cNvPr id="6" name="İçerik Yer Tutucusu 5">
            <a:extLst>
              <a:ext uri="{FF2B5EF4-FFF2-40B4-BE49-F238E27FC236}">
                <a16:creationId xmlns:a16="http://schemas.microsoft.com/office/drawing/2014/main" id="{8D160E0A-7339-4401-A07E-CA7326D68B82}"/>
              </a:ext>
            </a:extLst>
          </p:cNvPr>
          <p:cNvPicPr>
            <a:picLocks noGrp="1" noChangeAspect="1"/>
          </p:cNvPicPr>
          <p:nvPr>
            <p:ph idx="1"/>
          </p:nvPr>
        </p:nvPicPr>
        <p:blipFill>
          <a:blip r:embed="rId3"/>
          <a:stretch>
            <a:fillRect/>
          </a:stretch>
        </p:blipFill>
        <p:spPr>
          <a:xfrm>
            <a:off x="3531140" y="1575880"/>
            <a:ext cx="8297694" cy="5097293"/>
          </a:xfrm>
        </p:spPr>
      </p:pic>
      <p:sp>
        <p:nvSpPr>
          <p:cNvPr id="4" name="Dikdörtgen: Köşeleri Yuvarlatılmış 3">
            <a:extLst>
              <a:ext uri="{FF2B5EF4-FFF2-40B4-BE49-F238E27FC236}">
                <a16:creationId xmlns:a16="http://schemas.microsoft.com/office/drawing/2014/main" id="{87BC5BDC-69D6-4D39-BECD-D1088B6D7966}"/>
              </a:ext>
            </a:extLst>
          </p:cNvPr>
          <p:cNvSpPr/>
          <p:nvPr/>
        </p:nvSpPr>
        <p:spPr>
          <a:xfrm>
            <a:off x="499621" y="1690689"/>
            <a:ext cx="2705492" cy="8639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ER-Diyagramı →</a:t>
            </a:r>
          </a:p>
        </p:txBody>
      </p:sp>
    </p:spTree>
    <p:extLst>
      <p:ext uri="{BB962C8B-B14F-4D97-AF65-F5344CB8AC3E}">
        <p14:creationId xmlns:p14="http://schemas.microsoft.com/office/powerpoint/2010/main" val="426265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pic>
        <p:nvPicPr>
          <p:cNvPr id="5" name="İçerik Yer Tutucusu 4">
            <a:extLst>
              <a:ext uri="{FF2B5EF4-FFF2-40B4-BE49-F238E27FC236}">
                <a16:creationId xmlns:a16="http://schemas.microsoft.com/office/drawing/2014/main" id="{447F5BFB-1C8D-4D3E-B90D-7A228C6EB376}"/>
              </a:ext>
            </a:extLst>
          </p:cNvPr>
          <p:cNvPicPr>
            <a:picLocks noGrp="1" noChangeAspect="1"/>
          </p:cNvPicPr>
          <p:nvPr>
            <p:ph idx="1"/>
          </p:nvPr>
        </p:nvPicPr>
        <p:blipFill>
          <a:blip r:embed="rId2"/>
          <a:stretch>
            <a:fillRect/>
          </a:stretch>
        </p:blipFill>
        <p:spPr>
          <a:xfrm>
            <a:off x="4202349" y="2008288"/>
            <a:ext cx="7305471" cy="3986011"/>
          </a:xfrm>
        </p:spPr>
      </p:pic>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838200" y="2217906"/>
            <a:ext cx="2868038"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a:t>Anasayfa</a:t>
            </a:r>
            <a:r>
              <a:rPr lang="tr-TR" dirty="0"/>
              <a:t> – </a:t>
            </a:r>
            <a:r>
              <a:rPr lang="tr-TR" dirty="0" err="1"/>
              <a:t>Header</a:t>
            </a:r>
            <a:r>
              <a:rPr lang="tr-TR" dirty="0"/>
              <a:t> Kısmı →</a:t>
            </a:r>
          </a:p>
        </p:txBody>
      </p:sp>
    </p:spTree>
    <p:extLst>
      <p:ext uri="{BB962C8B-B14F-4D97-AF65-F5344CB8AC3E}">
        <p14:creationId xmlns:p14="http://schemas.microsoft.com/office/powerpoint/2010/main" val="19433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838200" y="2217906"/>
            <a:ext cx="2868038"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a:t>Anasayfa</a:t>
            </a:r>
            <a:r>
              <a:rPr lang="tr-TR" dirty="0"/>
              <a:t> –</a:t>
            </a:r>
            <a:r>
              <a:rPr lang="tr-TR" dirty="0" err="1"/>
              <a:t>Footer</a:t>
            </a:r>
            <a:r>
              <a:rPr lang="tr-TR" dirty="0"/>
              <a:t> Kısmı →</a:t>
            </a:r>
          </a:p>
        </p:txBody>
      </p:sp>
      <p:pic>
        <p:nvPicPr>
          <p:cNvPr id="8" name="İçerik Yer Tutucusu 7">
            <a:extLst>
              <a:ext uri="{FF2B5EF4-FFF2-40B4-BE49-F238E27FC236}">
                <a16:creationId xmlns:a16="http://schemas.microsoft.com/office/drawing/2014/main" id="{CDDD73BB-4106-474A-82FC-0704E9922820}"/>
              </a:ext>
            </a:extLst>
          </p:cNvPr>
          <p:cNvPicPr>
            <a:picLocks noGrp="1" noChangeAspect="1"/>
          </p:cNvPicPr>
          <p:nvPr>
            <p:ph idx="1"/>
          </p:nvPr>
        </p:nvPicPr>
        <p:blipFill>
          <a:blip r:embed="rId2"/>
          <a:stretch>
            <a:fillRect/>
          </a:stretch>
        </p:blipFill>
        <p:spPr>
          <a:xfrm>
            <a:off x="4260715" y="1998698"/>
            <a:ext cx="7344383" cy="4024648"/>
          </a:xfrm>
        </p:spPr>
      </p:pic>
    </p:spTree>
    <p:extLst>
      <p:ext uri="{BB962C8B-B14F-4D97-AF65-F5344CB8AC3E}">
        <p14:creationId xmlns:p14="http://schemas.microsoft.com/office/powerpoint/2010/main" val="276905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586902" y="2217906"/>
            <a:ext cx="3119336"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Hakkımızda Kısmı →</a:t>
            </a:r>
          </a:p>
        </p:txBody>
      </p:sp>
      <p:sp>
        <p:nvSpPr>
          <p:cNvPr id="4" name="İçerik Yer Tutucusu 3">
            <a:extLst>
              <a:ext uri="{FF2B5EF4-FFF2-40B4-BE49-F238E27FC236}">
                <a16:creationId xmlns:a16="http://schemas.microsoft.com/office/drawing/2014/main" id="{75CCE671-45DB-4451-AADE-A0CDD15B6C93}"/>
              </a:ext>
            </a:extLst>
          </p:cNvPr>
          <p:cNvSpPr>
            <a:spLocks noGrp="1"/>
          </p:cNvSpPr>
          <p:nvPr>
            <p:ph idx="1"/>
          </p:nvPr>
        </p:nvSpPr>
        <p:spPr>
          <a:xfrm>
            <a:off x="512324" y="3667328"/>
            <a:ext cx="4954621" cy="1624418"/>
          </a:xfrm>
        </p:spPr>
        <p:txBody>
          <a:bodyPr>
            <a:normAutofit/>
          </a:bodyPr>
          <a:lstStyle/>
          <a:p>
            <a:pPr marL="0" indent="0">
              <a:buNone/>
            </a:pPr>
            <a:r>
              <a:rPr lang="tr-TR" sz="2000" dirty="0"/>
              <a:t>Burada </a:t>
            </a:r>
            <a:r>
              <a:rPr lang="tr-TR" sz="2000" dirty="0" err="1"/>
              <a:t>VeriTabanına</a:t>
            </a:r>
            <a:r>
              <a:rPr lang="tr-TR" sz="2000" dirty="0"/>
              <a:t> veriler girildiğinde Hakkımızda, Vizyon, Misyon gibi kısımlar dolmaktadır</a:t>
            </a:r>
          </a:p>
        </p:txBody>
      </p:sp>
      <p:pic>
        <p:nvPicPr>
          <p:cNvPr id="7" name="Resim 6">
            <a:extLst>
              <a:ext uri="{FF2B5EF4-FFF2-40B4-BE49-F238E27FC236}">
                <a16:creationId xmlns:a16="http://schemas.microsoft.com/office/drawing/2014/main" id="{666DD6C5-7AA8-4B20-98C5-A796DA56DD48}"/>
              </a:ext>
            </a:extLst>
          </p:cNvPr>
          <p:cNvPicPr>
            <a:picLocks noChangeAspect="1"/>
          </p:cNvPicPr>
          <p:nvPr/>
        </p:nvPicPr>
        <p:blipFill>
          <a:blip r:embed="rId2"/>
          <a:stretch>
            <a:fillRect/>
          </a:stretch>
        </p:blipFill>
        <p:spPr>
          <a:xfrm>
            <a:off x="5953328" y="1432774"/>
            <a:ext cx="5982510" cy="3992451"/>
          </a:xfrm>
          <a:prstGeom prst="rect">
            <a:avLst/>
          </a:prstGeom>
        </p:spPr>
      </p:pic>
    </p:spTree>
    <p:extLst>
      <p:ext uri="{BB962C8B-B14F-4D97-AF65-F5344CB8AC3E}">
        <p14:creationId xmlns:p14="http://schemas.microsoft.com/office/powerpoint/2010/main" val="347004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838200" y="2217906"/>
            <a:ext cx="2868038"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Kategori Kısmı →</a:t>
            </a:r>
          </a:p>
        </p:txBody>
      </p:sp>
      <p:sp>
        <p:nvSpPr>
          <p:cNvPr id="4" name="İçerik Yer Tutucusu 3">
            <a:extLst>
              <a:ext uri="{FF2B5EF4-FFF2-40B4-BE49-F238E27FC236}">
                <a16:creationId xmlns:a16="http://schemas.microsoft.com/office/drawing/2014/main" id="{84F7F84C-E9F6-4F96-96AD-59B3D562349A}"/>
              </a:ext>
            </a:extLst>
          </p:cNvPr>
          <p:cNvSpPr>
            <a:spLocks noGrp="1"/>
          </p:cNvSpPr>
          <p:nvPr>
            <p:ph idx="1"/>
          </p:nvPr>
        </p:nvSpPr>
        <p:spPr>
          <a:xfrm>
            <a:off x="838200" y="3863805"/>
            <a:ext cx="2868038" cy="2313158"/>
          </a:xfrm>
        </p:spPr>
        <p:txBody>
          <a:bodyPr>
            <a:normAutofit/>
          </a:bodyPr>
          <a:lstStyle/>
          <a:p>
            <a:pPr marL="0" indent="0">
              <a:buNone/>
            </a:pPr>
            <a:r>
              <a:rPr lang="tr-TR" sz="2000" dirty="0"/>
              <a:t>Burada </a:t>
            </a:r>
            <a:r>
              <a:rPr lang="tr-TR" sz="2000" dirty="0" err="1"/>
              <a:t>admin</a:t>
            </a:r>
            <a:r>
              <a:rPr lang="tr-TR" sz="2000" dirty="0"/>
              <a:t>, </a:t>
            </a:r>
            <a:r>
              <a:rPr lang="tr-TR" sz="2000" dirty="0" err="1"/>
              <a:t>admin</a:t>
            </a:r>
            <a:r>
              <a:rPr lang="tr-TR" sz="2000" dirty="0"/>
              <a:t> panel yardımıyla istediği kadar kategori ekleyebilmektedir.</a:t>
            </a:r>
          </a:p>
        </p:txBody>
      </p:sp>
      <p:pic>
        <p:nvPicPr>
          <p:cNvPr id="7" name="Resim 6">
            <a:extLst>
              <a:ext uri="{FF2B5EF4-FFF2-40B4-BE49-F238E27FC236}">
                <a16:creationId xmlns:a16="http://schemas.microsoft.com/office/drawing/2014/main" id="{24F41F58-8EDA-466B-A9E5-0B6D1FEE172D}"/>
              </a:ext>
            </a:extLst>
          </p:cNvPr>
          <p:cNvPicPr>
            <a:picLocks noChangeAspect="1"/>
          </p:cNvPicPr>
          <p:nvPr/>
        </p:nvPicPr>
        <p:blipFill>
          <a:blip r:embed="rId2"/>
          <a:stretch>
            <a:fillRect/>
          </a:stretch>
        </p:blipFill>
        <p:spPr>
          <a:xfrm>
            <a:off x="4543720" y="1922500"/>
            <a:ext cx="7060675" cy="3928056"/>
          </a:xfrm>
          <a:prstGeom prst="rect">
            <a:avLst/>
          </a:prstGeom>
        </p:spPr>
      </p:pic>
    </p:spTree>
    <p:extLst>
      <p:ext uri="{BB962C8B-B14F-4D97-AF65-F5344CB8AC3E}">
        <p14:creationId xmlns:p14="http://schemas.microsoft.com/office/powerpoint/2010/main" val="67770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838200" y="2217906"/>
            <a:ext cx="2868038"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Kullanıcı Panel Kısmı →</a:t>
            </a:r>
          </a:p>
        </p:txBody>
      </p:sp>
      <p:sp>
        <p:nvSpPr>
          <p:cNvPr id="4" name="İçerik Yer Tutucusu 3">
            <a:extLst>
              <a:ext uri="{FF2B5EF4-FFF2-40B4-BE49-F238E27FC236}">
                <a16:creationId xmlns:a16="http://schemas.microsoft.com/office/drawing/2014/main" id="{84F7F84C-E9F6-4F96-96AD-59B3D562349A}"/>
              </a:ext>
            </a:extLst>
          </p:cNvPr>
          <p:cNvSpPr>
            <a:spLocks noGrp="1"/>
          </p:cNvSpPr>
          <p:nvPr>
            <p:ph idx="1"/>
          </p:nvPr>
        </p:nvSpPr>
        <p:spPr>
          <a:xfrm>
            <a:off x="838200" y="3863805"/>
            <a:ext cx="2868038" cy="2313158"/>
          </a:xfrm>
        </p:spPr>
        <p:txBody>
          <a:bodyPr>
            <a:normAutofit/>
          </a:bodyPr>
          <a:lstStyle/>
          <a:p>
            <a:pPr marL="0" indent="0">
              <a:buNone/>
            </a:pPr>
            <a:r>
              <a:rPr lang="tr-TR" sz="2000" dirty="0"/>
              <a:t>Burada kullanıcı kendi bilgilerini güncelleyebilmektedir.</a:t>
            </a:r>
          </a:p>
        </p:txBody>
      </p:sp>
      <p:pic>
        <p:nvPicPr>
          <p:cNvPr id="5" name="Resim 4">
            <a:extLst>
              <a:ext uri="{FF2B5EF4-FFF2-40B4-BE49-F238E27FC236}">
                <a16:creationId xmlns:a16="http://schemas.microsoft.com/office/drawing/2014/main" id="{381A1CA6-1956-427C-9B4E-3DA6D1444E5C}"/>
              </a:ext>
            </a:extLst>
          </p:cNvPr>
          <p:cNvPicPr>
            <a:picLocks noChangeAspect="1"/>
          </p:cNvPicPr>
          <p:nvPr/>
        </p:nvPicPr>
        <p:blipFill>
          <a:blip r:embed="rId2"/>
          <a:stretch>
            <a:fillRect/>
          </a:stretch>
        </p:blipFill>
        <p:spPr>
          <a:xfrm>
            <a:off x="4336330" y="1951015"/>
            <a:ext cx="7485590" cy="4225948"/>
          </a:xfrm>
          <a:prstGeom prst="rect">
            <a:avLst/>
          </a:prstGeom>
        </p:spPr>
      </p:pic>
    </p:spTree>
    <p:extLst>
      <p:ext uri="{BB962C8B-B14F-4D97-AF65-F5344CB8AC3E}">
        <p14:creationId xmlns:p14="http://schemas.microsoft.com/office/powerpoint/2010/main" val="2548549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838200" y="2217906"/>
            <a:ext cx="2868038"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a:t>Admin</a:t>
            </a:r>
            <a:r>
              <a:rPr lang="tr-TR" dirty="0"/>
              <a:t> Paneli Kısmı →</a:t>
            </a:r>
          </a:p>
        </p:txBody>
      </p:sp>
      <p:sp>
        <p:nvSpPr>
          <p:cNvPr id="4" name="İçerik Yer Tutucusu 3">
            <a:extLst>
              <a:ext uri="{FF2B5EF4-FFF2-40B4-BE49-F238E27FC236}">
                <a16:creationId xmlns:a16="http://schemas.microsoft.com/office/drawing/2014/main" id="{84F7F84C-E9F6-4F96-96AD-59B3D562349A}"/>
              </a:ext>
            </a:extLst>
          </p:cNvPr>
          <p:cNvSpPr>
            <a:spLocks noGrp="1"/>
          </p:cNvSpPr>
          <p:nvPr>
            <p:ph idx="1"/>
          </p:nvPr>
        </p:nvSpPr>
        <p:spPr>
          <a:xfrm>
            <a:off x="838200" y="3863805"/>
            <a:ext cx="2868038" cy="2313158"/>
          </a:xfrm>
        </p:spPr>
        <p:txBody>
          <a:bodyPr>
            <a:normAutofit/>
          </a:bodyPr>
          <a:lstStyle/>
          <a:p>
            <a:pPr marL="0" indent="0">
              <a:buNone/>
            </a:pPr>
            <a:r>
              <a:rPr lang="tr-TR" sz="2000" dirty="0"/>
              <a:t>Burada </a:t>
            </a:r>
            <a:r>
              <a:rPr lang="tr-TR" sz="2000" dirty="0" err="1"/>
              <a:t>admin</a:t>
            </a:r>
            <a:r>
              <a:rPr lang="tr-TR" sz="2000" dirty="0"/>
              <a:t>  site içi bilgileri ve kullanıcıları  güncelleyebilmektedir.</a:t>
            </a:r>
          </a:p>
        </p:txBody>
      </p:sp>
      <p:pic>
        <p:nvPicPr>
          <p:cNvPr id="7" name="Resim 6">
            <a:extLst>
              <a:ext uri="{FF2B5EF4-FFF2-40B4-BE49-F238E27FC236}">
                <a16:creationId xmlns:a16="http://schemas.microsoft.com/office/drawing/2014/main" id="{38274901-6CFA-40FC-A186-47593F7748E1}"/>
              </a:ext>
            </a:extLst>
          </p:cNvPr>
          <p:cNvPicPr>
            <a:picLocks noChangeAspect="1"/>
          </p:cNvPicPr>
          <p:nvPr/>
        </p:nvPicPr>
        <p:blipFill>
          <a:blip r:embed="rId2"/>
          <a:stretch>
            <a:fillRect/>
          </a:stretch>
        </p:blipFill>
        <p:spPr>
          <a:xfrm>
            <a:off x="4091233" y="1867579"/>
            <a:ext cx="7748833" cy="3992451"/>
          </a:xfrm>
          <a:prstGeom prst="rect">
            <a:avLst/>
          </a:prstGeom>
        </p:spPr>
      </p:pic>
    </p:spTree>
    <p:extLst>
      <p:ext uri="{BB962C8B-B14F-4D97-AF65-F5344CB8AC3E}">
        <p14:creationId xmlns:p14="http://schemas.microsoft.com/office/powerpoint/2010/main" val="191803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687A-B583-450B-A6D2-FF76869E4874}"/>
              </a:ext>
            </a:extLst>
          </p:cNvPr>
          <p:cNvSpPr>
            <a:spLocks noGrp="1"/>
          </p:cNvSpPr>
          <p:nvPr>
            <p:ph type="title"/>
          </p:nvPr>
        </p:nvSpPr>
        <p:spPr/>
        <p:txBody>
          <a:bodyPr>
            <a:normAutofit/>
          </a:bodyPr>
          <a:lstStyle/>
          <a:p>
            <a:r>
              <a:rPr lang="tr-TR" sz="3600" dirty="0"/>
              <a:t>Kullanıcı </a:t>
            </a:r>
            <a:r>
              <a:rPr lang="tr-TR" sz="3600" dirty="0" err="1"/>
              <a:t>Arayüz</a:t>
            </a:r>
            <a:r>
              <a:rPr lang="tr-TR" sz="3600" dirty="0"/>
              <a:t> Tasarımı</a:t>
            </a:r>
          </a:p>
        </p:txBody>
      </p:sp>
      <p:sp>
        <p:nvSpPr>
          <p:cNvPr id="6" name="Dikdörtgen: Köşeleri Yuvarlatılmış 5">
            <a:extLst>
              <a:ext uri="{FF2B5EF4-FFF2-40B4-BE49-F238E27FC236}">
                <a16:creationId xmlns:a16="http://schemas.microsoft.com/office/drawing/2014/main" id="{7BC6BFE3-7A35-44CC-B040-6A1A34AE7D13}"/>
              </a:ext>
            </a:extLst>
          </p:cNvPr>
          <p:cNvSpPr/>
          <p:nvPr/>
        </p:nvSpPr>
        <p:spPr>
          <a:xfrm>
            <a:off x="838200" y="2217906"/>
            <a:ext cx="2868038" cy="1118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Giriş Kısmı →</a:t>
            </a:r>
          </a:p>
        </p:txBody>
      </p:sp>
      <p:sp>
        <p:nvSpPr>
          <p:cNvPr id="4" name="İçerik Yer Tutucusu 3">
            <a:extLst>
              <a:ext uri="{FF2B5EF4-FFF2-40B4-BE49-F238E27FC236}">
                <a16:creationId xmlns:a16="http://schemas.microsoft.com/office/drawing/2014/main" id="{84F7F84C-E9F6-4F96-96AD-59B3D562349A}"/>
              </a:ext>
            </a:extLst>
          </p:cNvPr>
          <p:cNvSpPr>
            <a:spLocks noGrp="1"/>
          </p:cNvSpPr>
          <p:nvPr>
            <p:ph idx="1"/>
          </p:nvPr>
        </p:nvSpPr>
        <p:spPr>
          <a:xfrm>
            <a:off x="838200" y="3863805"/>
            <a:ext cx="2868038" cy="2313158"/>
          </a:xfrm>
        </p:spPr>
        <p:txBody>
          <a:bodyPr>
            <a:normAutofit/>
          </a:bodyPr>
          <a:lstStyle/>
          <a:p>
            <a:pPr marL="0" indent="0">
              <a:buNone/>
            </a:pPr>
            <a:r>
              <a:rPr lang="tr-TR" sz="2000" dirty="0"/>
              <a:t>Buradan siteye giriş yapabilmektesiniz.</a:t>
            </a:r>
          </a:p>
        </p:txBody>
      </p:sp>
      <p:pic>
        <p:nvPicPr>
          <p:cNvPr id="5" name="Resim 4">
            <a:extLst>
              <a:ext uri="{FF2B5EF4-FFF2-40B4-BE49-F238E27FC236}">
                <a16:creationId xmlns:a16="http://schemas.microsoft.com/office/drawing/2014/main" id="{21D78A82-99E6-4775-BE59-B3A5BE90FCD3}"/>
              </a:ext>
            </a:extLst>
          </p:cNvPr>
          <p:cNvPicPr>
            <a:picLocks noChangeAspect="1"/>
          </p:cNvPicPr>
          <p:nvPr/>
        </p:nvPicPr>
        <p:blipFill>
          <a:blip r:embed="rId2"/>
          <a:stretch>
            <a:fillRect/>
          </a:stretch>
        </p:blipFill>
        <p:spPr>
          <a:xfrm>
            <a:off x="4487159" y="1623288"/>
            <a:ext cx="6999778" cy="4353305"/>
          </a:xfrm>
          <a:prstGeom prst="rect">
            <a:avLst/>
          </a:prstGeom>
        </p:spPr>
      </p:pic>
    </p:spTree>
    <p:extLst>
      <p:ext uri="{BB962C8B-B14F-4D97-AF65-F5344CB8AC3E}">
        <p14:creationId xmlns:p14="http://schemas.microsoft.com/office/powerpoint/2010/main" val="421104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A41BF-2B11-4777-ACAF-D9FA64923250}"/>
              </a:ext>
            </a:extLst>
          </p:cNvPr>
          <p:cNvSpPr>
            <a:spLocks noGrp="1"/>
          </p:cNvSpPr>
          <p:nvPr>
            <p:ph type="title"/>
          </p:nvPr>
        </p:nvSpPr>
        <p:spPr/>
        <p:txBody>
          <a:bodyPr>
            <a:normAutofit/>
          </a:bodyPr>
          <a:lstStyle/>
          <a:p>
            <a:r>
              <a:rPr lang="tr-TR" sz="3600" dirty="0"/>
              <a:t>Test Planı</a:t>
            </a:r>
          </a:p>
        </p:txBody>
      </p:sp>
      <p:sp>
        <p:nvSpPr>
          <p:cNvPr id="3" name="İçerik Yer Tutucusu 2">
            <a:extLst>
              <a:ext uri="{FF2B5EF4-FFF2-40B4-BE49-F238E27FC236}">
                <a16:creationId xmlns:a16="http://schemas.microsoft.com/office/drawing/2014/main" id="{C5D900BC-A302-4902-8C54-7A209749DFB6}"/>
              </a:ext>
            </a:extLst>
          </p:cNvPr>
          <p:cNvSpPr>
            <a:spLocks noGrp="1"/>
          </p:cNvSpPr>
          <p:nvPr>
            <p:ph idx="1"/>
          </p:nvPr>
        </p:nvSpPr>
        <p:spPr/>
        <p:txBody>
          <a:bodyPr>
            <a:normAutofit/>
          </a:bodyPr>
          <a:lstStyle/>
          <a:p>
            <a:r>
              <a:rPr lang="tr-TR" sz="2000" b="0" i="0" u="none" strike="noStrike" baseline="0" dirty="0">
                <a:solidFill>
                  <a:srgbClr val="000000"/>
                </a:solidFill>
                <a:latin typeface="Cambria" panose="02040503050406030204" pitchFamily="18" charset="0"/>
              </a:rPr>
              <a:t>Testler projeye herhangi bir yenilik geldiği vakitte değişiklikler yapıldıktan sonra ben Taha Can Gezmiş ve ekip arkadaşım Alper Tarakçı tarafından yapılacaktır. </a:t>
            </a:r>
          </a:p>
          <a:p>
            <a:r>
              <a:rPr lang="tr-TR" sz="2000" dirty="0">
                <a:solidFill>
                  <a:srgbClr val="000000"/>
                </a:solidFill>
                <a:latin typeface="Cambria" panose="02040503050406030204" pitchFamily="18" charset="0"/>
              </a:rPr>
              <a:t>Bununla birlikte sitede herhangi bir sorunla karşılaşılması durumunda da sorunu çözerken de aynı şekilde testler yapılacaktır.</a:t>
            </a:r>
          </a:p>
          <a:p>
            <a:r>
              <a:rPr lang="tr-TR" sz="2000" dirty="0">
                <a:solidFill>
                  <a:srgbClr val="000000"/>
                </a:solidFill>
                <a:latin typeface="Cambria" panose="02040503050406030204" pitchFamily="18" charset="0"/>
              </a:rPr>
              <a:t>Site kullanıma açılmadan bizler tarafından birbirinden farklı birden çok kullanıcı ve ürün varyasyonu ile denetlenecektir.</a:t>
            </a:r>
            <a:endParaRPr lang="tr-TR" sz="2000" dirty="0"/>
          </a:p>
        </p:txBody>
      </p:sp>
    </p:spTree>
    <p:extLst>
      <p:ext uri="{BB962C8B-B14F-4D97-AF65-F5344CB8AC3E}">
        <p14:creationId xmlns:p14="http://schemas.microsoft.com/office/powerpoint/2010/main" val="316950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15B2E3A1-88A6-4FCD-A691-40E81C32D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7672" y="608029"/>
            <a:ext cx="3906482" cy="5641941"/>
          </a:xfrm>
        </p:spPr>
      </p:pic>
      <p:sp>
        <p:nvSpPr>
          <p:cNvPr id="6" name="Alt Başlık 2">
            <a:extLst>
              <a:ext uri="{FF2B5EF4-FFF2-40B4-BE49-F238E27FC236}">
                <a16:creationId xmlns:a16="http://schemas.microsoft.com/office/drawing/2014/main" id="{CEE37FBA-1E52-4B5A-9880-31F3F69BAF54}"/>
              </a:ext>
            </a:extLst>
          </p:cNvPr>
          <p:cNvSpPr txBox="1">
            <a:spLocks/>
          </p:cNvSpPr>
          <p:nvPr/>
        </p:nvSpPr>
        <p:spPr>
          <a:xfrm>
            <a:off x="1049363" y="1443300"/>
            <a:ext cx="3300919"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3200" dirty="0">
                <a:solidFill>
                  <a:srgbClr val="0070C0"/>
                </a:solidFill>
              </a:rPr>
              <a:t>Proje Posteri →</a:t>
            </a:r>
          </a:p>
        </p:txBody>
      </p:sp>
    </p:spTree>
    <p:extLst>
      <p:ext uri="{BB962C8B-B14F-4D97-AF65-F5344CB8AC3E}">
        <p14:creationId xmlns:p14="http://schemas.microsoft.com/office/powerpoint/2010/main" val="259863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5F3F522-EB2B-4390-B253-251DC34CAF2A}"/>
              </a:ext>
            </a:extLst>
          </p:cNvPr>
          <p:cNvSpPr>
            <a:spLocks noGrp="1"/>
          </p:cNvSpPr>
          <p:nvPr>
            <p:ph idx="1"/>
          </p:nvPr>
        </p:nvSpPr>
        <p:spPr>
          <a:xfrm>
            <a:off x="838200" y="1791093"/>
            <a:ext cx="10515600" cy="4169054"/>
          </a:xfrm>
        </p:spPr>
        <p:txBody>
          <a:bodyPr>
            <a:normAutofit/>
          </a:bodyPr>
          <a:lstStyle/>
          <a:p>
            <a:pPr marL="0" indent="0" algn="ctr">
              <a:buNone/>
            </a:pPr>
            <a:r>
              <a:rPr lang="tr-TR" sz="3600" i="1" dirty="0" err="1"/>
              <a:t>Slaytımız</a:t>
            </a:r>
            <a:r>
              <a:rPr lang="tr-TR" sz="3600" i="1" dirty="0"/>
              <a:t> burada bitmektedir .</a:t>
            </a:r>
          </a:p>
          <a:p>
            <a:pPr marL="0" indent="0" algn="ctr">
              <a:buNone/>
            </a:pPr>
            <a:r>
              <a:rPr lang="tr-TR" sz="3600" i="1" dirty="0"/>
              <a:t>Bizi dinlediğiniz için başta danışman hocamız Dr. </a:t>
            </a:r>
            <a:r>
              <a:rPr lang="tr-TR" sz="3600" i="1" dirty="0" err="1"/>
              <a:t>Öğr</a:t>
            </a:r>
            <a:r>
              <a:rPr lang="tr-TR" sz="3600" i="1" dirty="0"/>
              <a:t> Üyesi Arif Murat Yağcı olmak üzere bütün hocalarımıza teşekkür ederiz.</a:t>
            </a:r>
          </a:p>
          <a:p>
            <a:pPr marL="0" indent="0" algn="ctr">
              <a:buNone/>
            </a:pPr>
            <a:r>
              <a:rPr lang="tr-TR" sz="3600" i="1" dirty="0"/>
              <a:t>Şimdi projemizin çalışır durumuna hep beraber göz atalım.</a:t>
            </a:r>
          </a:p>
        </p:txBody>
      </p:sp>
    </p:spTree>
    <p:extLst>
      <p:ext uri="{BB962C8B-B14F-4D97-AF65-F5344CB8AC3E}">
        <p14:creationId xmlns:p14="http://schemas.microsoft.com/office/powerpoint/2010/main" val="381003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95E7DD-EB8E-48D1-B446-9D0FDF887C8A}"/>
              </a:ext>
            </a:extLst>
          </p:cNvPr>
          <p:cNvSpPr>
            <a:spLocks noGrp="1"/>
          </p:cNvSpPr>
          <p:nvPr>
            <p:ph type="title"/>
          </p:nvPr>
        </p:nvSpPr>
        <p:spPr>
          <a:xfrm>
            <a:off x="838200" y="1300899"/>
            <a:ext cx="10515600" cy="1102936"/>
          </a:xfrm>
        </p:spPr>
        <p:txBody>
          <a:bodyPr>
            <a:normAutofit/>
          </a:bodyPr>
          <a:lstStyle/>
          <a:p>
            <a:r>
              <a:rPr lang="tr-TR" sz="3600" dirty="0"/>
              <a:t>Proje Amacı</a:t>
            </a:r>
          </a:p>
        </p:txBody>
      </p:sp>
      <p:sp>
        <p:nvSpPr>
          <p:cNvPr id="3" name="İçerik Yer Tutucusu 2">
            <a:extLst>
              <a:ext uri="{FF2B5EF4-FFF2-40B4-BE49-F238E27FC236}">
                <a16:creationId xmlns:a16="http://schemas.microsoft.com/office/drawing/2014/main" id="{6C5B713D-A505-492F-9551-C0A3C29322D5}"/>
              </a:ext>
            </a:extLst>
          </p:cNvPr>
          <p:cNvSpPr>
            <a:spLocks noGrp="1"/>
          </p:cNvSpPr>
          <p:nvPr>
            <p:ph idx="1"/>
          </p:nvPr>
        </p:nvSpPr>
        <p:spPr>
          <a:xfrm>
            <a:off x="838200" y="2856321"/>
            <a:ext cx="10515600" cy="3320641"/>
          </a:xfrm>
        </p:spPr>
        <p:txBody>
          <a:bodyPr>
            <a:normAutofit/>
          </a:bodyPr>
          <a:lstStyle/>
          <a:p>
            <a:r>
              <a:rPr lang="tr-TR" sz="2000" b="0" i="0" u="none" strike="noStrike" baseline="0" dirty="0">
                <a:solidFill>
                  <a:srgbClr val="000000"/>
                </a:solidFill>
                <a:latin typeface="Cambria" panose="02040503050406030204" pitchFamily="18" charset="0"/>
              </a:rPr>
              <a:t>Hem sıfır hem ikinci el </a:t>
            </a:r>
            <a:r>
              <a:rPr lang="tr-TR" sz="2000" dirty="0">
                <a:solidFill>
                  <a:srgbClr val="000000"/>
                </a:solidFill>
                <a:latin typeface="Cambria" panose="02040503050406030204" pitchFamily="18" charset="0"/>
              </a:rPr>
              <a:t>ürü</a:t>
            </a:r>
            <a:r>
              <a:rPr lang="tr-TR" sz="2000" b="0" i="0" u="none" strike="noStrike" baseline="0" dirty="0">
                <a:solidFill>
                  <a:srgbClr val="000000"/>
                </a:solidFill>
                <a:latin typeface="Cambria" panose="02040503050406030204" pitchFamily="18" charset="0"/>
              </a:rPr>
              <a:t>nlerin, kullanıcılar ve satıcılar tarafından satılabileceği ortak bir platform oluşturmaktır. Bu proje günümüzde var olan popüler e-ticaret sitelerinin (</a:t>
            </a:r>
            <a:r>
              <a:rPr lang="tr-TR" sz="2000" b="0" i="0" u="none" strike="noStrike" baseline="0" dirty="0" err="1">
                <a:solidFill>
                  <a:srgbClr val="000000"/>
                </a:solidFill>
                <a:latin typeface="Cambria" panose="02040503050406030204" pitchFamily="18" charset="0"/>
              </a:rPr>
              <a:t>HepsiBurada</a:t>
            </a:r>
            <a:r>
              <a:rPr lang="tr-TR" sz="2000" b="0" i="0" u="none" strike="noStrike" baseline="0" dirty="0">
                <a:solidFill>
                  <a:srgbClr val="000000"/>
                </a:solidFill>
                <a:latin typeface="Cambria" panose="02040503050406030204" pitchFamily="18" charset="0"/>
              </a:rPr>
              <a:t>, </a:t>
            </a:r>
            <a:r>
              <a:rPr lang="tr-TR" sz="2000" b="0" i="0" u="none" strike="noStrike" baseline="0" dirty="0" err="1">
                <a:solidFill>
                  <a:srgbClr val="000000"/>
                </a:solidFill>
                <a:latin typeface="Cambria" panose="02040503050406030204" pitchFamily="18" charset="0"/>
              </a:rPr>
              <a:t>Trendyol</a:t>
            </a:r>
            <a:r>
              <a:rPr lang="tr-TR" sz="2000" b="0" i="0" u="none" strike="noStrike" baseline="0" dirty="0">
                <a:solidFill>
                  <a:srgbClr val="000000"/>
                </a:solidFill>
                <a:latin typeface="Cambria" panose="02040503050406030204" pitchFamily="18" charset="0"/>
              </a:rPr>
              <a:t> </a:t>
            </a:r>
            <a:r>
              <a:rPr lang="tr-TR" sz="2000" dirty="0">
                <a:solidFill>
                  <a:srgbClr val="000000"/>
                </a:solidFill>
                <a:latin typeface="Cambria" panose="02040503050406030204" pitchFamily="18" charset="0"/>
              </a:rPr>
              <a:t>v</a:t>
            </a:r>
            <a:r>
              <a:rPr lang="tr-TR" sz="2000" b="0" i="0" u="none" strike="noStrike" baseline="0" dirty="0">
                <a:solidFill>
                  <a:srgbClr val="000000"/>
                </a:solidFill>
                <a:latin typeface="Cambria" panose="02040503050406030204" pitchFamily="18" charset="0"/>
              </a:rPr>
              <a:t>b. gibi) aksine kullanıcıların da ikinci el olarak ürünlerini satmalarına izin vermektedir. Bunlara ilave olarak sitemiz site içi arama ve öneri sistemlerini de içermektedir.</a:t>
            </a:r>
            <a:endParaRPr lang="tr-TR" sz="2000" dirty="0"/>
          </a:p>
        </p:txBody>
      </p:sp>
    </p:spTree>
    <p:extLst>
      <p:ext uri="{BB962C8B-B14F-4D97-AF65-F5344CB8AC3E}">
        <p14:creationId xmlns:p14="http://schemas.microsoft.com/office/powerpoint/2010/main" val="237060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082C0C-992E-4417-A396-0E2DBD11BC30}"/>
              </a:ext>
            </a:extLst>
          </p:cNvPr>
          <p:cNvSpPr>
            <a:spLocks noGrp="1"/>
          </p:cNvSpPr>
          <p:nvPr>
            <p:ph type="title"/>
          </p:nvPr>
        </p:nvSpPr>
        <p:spPr/>
        <p:txBody>
          <a:bodyPr>
            <a:normAutofit/>
          </a:bodyPr>
          <a:lstStyle/>
          <a:p>
            <a:r>
              <a:rPr lang="tr-TR" sz="3600" dirty="0" err="1"/>
              <a:t>Gantt</a:t>
            </a:r>
            <a:r>
              <a:rPr lang="tr-TR" sz="3600" dirty="0"/>
              <a:t> Chart</a:t>
            </a:r>
          </a:p>
        </p:txBody>
      </p:sp>
      <p:pic>
        <p:nvPicPr>
          <p:cNvPr id="5" name="İçerik Yer Tutucusu 4">
            <a:extLst>
              <a:ext uri="{FF2B5EF4-FFF2-40B4-BE49-F238E27FC236}">
                <a16:creationId xmlns:a16="http://schemas.microsoft.com/office/drawing/2014/main" id="{9B0C4649-CBA4-42C0-9ED9-463AE5732A30}"/>
              </a:ext>
            </a:extLst>
          </p:cNvPr>
          <p:cNvPicPr>
            <a:picLocks noGrp="1" noChangeAspect="1"/>
          </p:cNvPicPr>
          <p:nvPr>
            <p:ph idx="1"/>
          </p:nvPr>
        </p:nvPicPr>
        <p:blipFill>
          <a:blip r:embed="rId2"/>
          <a:stretch>
            <a:fillRect/>
          </a:stretch>
        </p:blipFill>
        <p:spPr>
          <a:xfrm>
            <a:off x="328676" y="2577830"/>
            <a:ext cx="11140235" cy="2918297"/>
          </a:xfrm>
        </p:spPr>
      </p:pic>
    </p:spTree>
    <p:extLst>
      <p:ext uri="{BB962C8B-B14F-4D97-AF65-F5344CB8AC3E}">
        <p14:creationId xmlns:p14="http://schemas.microsoft.com/office/powerpoint/2010/main" val="23945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7A6D31-00BF-46E7-A1C2-38BC1B816B5C}"/>
              </a:ext>
            </a:extLst>
          </p:cNvPr>
          <p:cNvSpPr>
            <a:spLocks noGrp="1"/>
          </p:cNvSpPr>
          <p:nvPr>
            <p:ph type="title"/>
          </p:nvPr>
        </p:nvSpPr>
        <p:spPr/>
        <p:txBody>
          <a:bodyPr>
            <a:normAutofit/>
          </a:bodyPr>
          <a:lstStyle/>
          <a:p>
            <a:r>
              <a:rPr lang="tr-TR" sz="3600" dirty="0"/>
              <a:t>Gereksinim Analizi</a:t>
            </a:r>
          </a:p>
        </p:txBody>
      </p:sp>
      <p:sp>
        <p:nvSpPr>
          <p:cNvPr id="3" name="İçerik Yer Tutucusu 2">
            <a:extLst>
              <a:ext uri="{FF2B5EF4-FFF2-40B4-BE49-F238E27FC236}">
                <a16:creationId xmlns:a16="http://schemas.microsoft.com/office/drawing/2014/main" id="{3C1D05D3-EA53-4898-AE7C-A54A2FFA13E1}"/>
              </a:ext>
            </a:extLst>
          </p:cNvPr>
          <p:cNvSpPr>
            <a:spLocks noGrp="1"/>
          </p:cNvSpPr>
          <p:nvPr>
            <p:ph idx="1"/>
          </p:nvPr>
        </p:nvSpPr>
        <p:spPr/>
        <p:txBody>
          <a:bodyPr>
            <a:normAutofit lnSpcReduction="10000"/>
          </a:bodyPr>
          <a:lstStyle/>
          <a:p>
            <a:r>
              <a:rPr lang="tr-TR" dirty="0"/>
              <a:t>Sistemin Amacı </a:t>
            </a:r>
          </a:p>
          <a:p>
            <a:r>
              <a:rPr lang="tr-TR" dirty="0"/>
              <a:t> </a:t>
            </a:r>
            <a:r>
              <a:rPr lang="tr-TR" sz="2000" b="0" i="0" u="none" strike="noStrike" baseline="0" dirty="0">
                <a:solidFill>
                  <a:srgbClr val="000000"/>
                </a:solidFill>
                <a:latin typeface="Cambria" panose="02040503050406030204" pitchFamily="18" charset="0"/>
              </a:rPr>
              <a:t>Hem sıfır hem ikinci el </a:t>
            </a:r>
            <a:r>
              <a:rPr lang="tr-TR" sz="2000" dirty="0">
                <a:solidFill>
                  <a:srgbClr val="000000"/>
                </a:solidFill>
                <a:latin typeface="Cambria" panose="02040503050406030204" pitchFamily="18" charset="0"/>
              </a:rPr>
              <a:t>ürü</a:t>
            </a:r>
            <a:r>
              <a:rPr lang="tr-TR" sz="2000" b="0" i="0" u="none" strike="noStrike" baseline="0" dirty="0">
                <a:solidFill>
                  <a:srgbClr val="000000"/>
                </a:solidFill>
                <a:latin typeface="Cambria" panose="02040503050406030204" pitchFamily="18" charset="0"/>
              </a:rPr>
              <a:t>nlerin, kullanıcılar ve satıcılar tarafından satılabileceği ortak bir platform oluşturmaktır. Bu proje günümüzde var olan popüler e-ticaret sitelerinin (</a:t>
            </a:r>
            <a:r>
              <a:rPr lang="tr-TR" sz="2000" b="0" i="0" u="none" strike="noStrike" baseline="0" dirty="0" err="1">
                <a:solidFill>
                  <a:srgbClr val="000000"/>
                </a:solidFill>
                <a:latin typeface="Cambria" panose="02040503050406030204" pitchFamily="18" charset="0"/>
              </a:rPr>
              <a:t>HepsiBurada</a:t>
            </a:r>
            <a:r>
              <a:rPr lang="tr-TR" sz="2000" b="0" i="0" u="none" strike="noStrike" baseline="0" dirty="0">
                <a:solidFill>
                  <a:srgbClr val="000000"/>
                </a:solidFill>
                <a:latin typeface="Cambria" panose="02040503050406030204" pitchFamily="18" charset="0"/>
              </a:rPr>
              <a:t>, </a:t>
            </a:r>
            <a:r>
              <a:rPr lang="tr-TR" sz="2000" b="0" i="0" u="none" strike="noStrike" baseline="0" dirty="0" err="1">
                <a:solidFill>
                  <a:srgbClr val="000000"/>
                </a:solidFill>
                <a:latin typeface="Cambria" panose="02040503050406030204" pitchFamily="18" charset="0"/>
              </a:rPr>
              <a:t>Trendyol</a:t>
            </a:r>
            <a:r>
              <a:rPr lang="tr-TR" sz="2000" b="0" i="0" u="none" strike="noStrike" baseline="0" dirty="0">
                <a:solidFill>
                  <a:srgbClr val="000000"/>
                </a:solidFill>
                <a:latin typeface="Cambria" panose="02040503050406030204" pitchFamily="18" charset="0"/>
              </a:rPr>
              <a:t> </a:t>
            </a:r>
            <a:r>
              <a:rPr lang="tr-TR" sz="2000" dirty="0">
                <a:solidFill>
                  <a:srgbClr val="000000"/>
                </a:solidFill>
                <a:latin typeface="Cambria" panose="02040503050406030204" pitchFamily="18" charset="0"/>
              </a:rPr>
              <a:t>v</a:t>
            </a:r>
            <a:r>
              <a:rPr lang="tr-TR" sz="2000" b="0" i="0" u="none" strike="noStrike" baseline="0" dirty="0">
                <a:solidFill>
                  <a:srgbClr val="000000"/>
                </a:solidFill>
                <a:latin typeface="Cambria" panose="02040503050406030204" pitchFamily="18" charset="0"/>
              </a:rPr>
              <a:t>b. gibi) aksine kullanıcıların da ikinci el olarak ürünlerini satmalarına izin vermektedir. Bunlara ilave olarak sitemiz site içi arama ve öneri sistemlerini de içermektedir.</a:t>
            </a:r>
            <a:endParaRPr lang="tr-TR" sz="2000" dirty="0"/>
          </a:p>
          <a:p>
            <a:endParaRPr lang="tr-TR" dirty="0"/>
          </a:p>
          <a:p>
            <a:r>
              <a:rPr lang="tr-TR" b="0" i="0" u="none" strike="noStrike" baseline="0" dirty="0">
                <a:solidFill>
                  <a:srgbClr val="000000"/>
                </a:solidFill>
                <a:latin typeface="Cambria" panose="02040503050406030204" pitchFamily="18" charset="0"/>
              </a:rPr>
              <a:t>Proje Kapsamı</a:t>
            </a:r>
          </a:p>
          <a:p>
            <a:r>
              <a:rPr lang="tr-TR" b="0" i="0" u="none" strike="noStrike" baseline="0" dirty="0">
                <a:solidFill>
                  <a:srgbClr val="000000"/>
                </a:solidFill>
                <a:latin typeface="Cambria" panose="02040503050406030204" pitchFamily="18" charset="0"/>
              </a:rPr>
              <a:t>  </a:t>
            </a:r>
            <a:r>
              <a:rPr lang="tr-TR" sz="2000" b="0" i="0" u="none" strike="noStrike" baseline="0" dirty="0">
                <a:solidFill>
                  <a:srgbClr val="000000"/>
                </a:solidFill>
                <a:latin typeface="Cambria" panose="02040503050406030204" pitchFamily="18" charset="0"/>
              </a:rPr>
              <a:t>Yapacağımız e-ticaret sitesi, ikinci el veya sıfır ürünlerin kolayca satılacağı bir alışveriş ortamı sağlayacak. Satıcılar hem sıfır hem de ikinci el ürünlerini satabilecek iken, kullanıcılar sadece ikinci ürünlerini satabilecek. Bunlara ilave olarak öneri sistemleriyle kullanıcının önüne yeni yeni veya çok tıklanan ürünleri çıkarttırabileceğiz. Bu sayede kullanıcı bir ürüne bakarken ilgisini çeken diğer ürünlere de bakabilecek. </a:t>
            </a:r>
            <a:endParaRPr lang="tr-TR" sz="2000" dirty="0"/>
          </a:p>
        </p:txBody>
      </p:sp>
    </p:spTree>
    <p:extLst>
      <p:ext uri="{BB962C8B-B14F-4D97-AF65-F5344CB8AC3E}">
        <p14:creationId xmlns:p14="http://schemas.microsoft.com/office/powerpoint/2010/main" val="8001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9199B1-0A62-428D-AC08-48B66BB285D7}"/>
              </a:ext>
            </a:extLst>
          </p:cNvPr>
          <p:cNvSpPr>
            <a:spLocks noGrp="1"/>
          </p:cNvSpPr>
          <p:nvPr>
            <p:ph type="title"/>
          </p:nvPr>
        </p:nvSpPr>
        <p:spPr/>
        <p:txBody>
          <a:bodyPr>
            <a:normAutofit/>
          </a:bodyPr>
          <a:lstStyle/>
          <a:p>
            <a:r>
              <a:rPr lang="tr-TR" sz="3600" dirty="0"/>
              <a:t>Gereksinim Analizi</a:t>
            </a:r>
          </a:p>
        </p:txBody>
      </p:sp>
      <p:sp>
        <p:nvSpPr>
          <p:cNvPr id="3" name="İçerik Yer Tutucusu 2">
            <a:extLst>
              <a:ext uri="{FF2B5EF4-FFF2-40B4-BE49-F238E27FC236}">
                <a16:creationId xmlns:a16="http://schemas.microsoft.com/office/drawing/2014/main" id="{C874498D-9E32-40FD-B5DD-B566A75AAF44}"/>
              </a:ext>
            </a:extLst>
          </p:cNvPr>
          <p:cNvSpPr>
            <a:spLocks noGrp="1"/>
          </p:cNvSpPr>
          <p:nvPr>
            <p:ph idx="1"/>
          </p:nvPr>
        </p:nvSpPr>
        <p:spPr/>
        <p:txBody>
          <a:bodyPr/>
          <a:lstStyle/>
          <a:p>
            <a:r>
              <a:rPr lang="da-DK" b="0" i="0" u="none" strike="noStrike" baseline="0" dirty="0">
                <a:solidFill>
                  <a:srgbClr val="000000"/>
                </a:solidFill>
                <a:latin typeface="Cambria" panose="02040503050406030204" pitchFamily="18" charset="0"/>
              </a:rPr>
              <a:t>Proje Hedef ve Başarı Kriterleri </a:t>
            </a:r>
          </a:p>
          <a:p>
            <a:r>
              <a:rPr lang="tr-TR" sz="2000" b="0" i="0" u="none" strike="noStrike" baseline="0" dirty="0">
                <a:solidFill>
                  <a:srgbClr val="000000"/>
                </a:solidFill>
                <a:latin typeface="Cambria" panose="02040503050406030204" pitchFamily="18" charset="0"/>
              </a:rPr>
              <a:t>Hedefimiz insanların güvenli alışveriş yapabileceği bir ortamı oluşturup istedikleri herhangi bir ürüne rahatça ulaşabilmelerini sağlamaktır. </a:t>
            </a:r>
          </a:p>
          <a:p>
            <a:r>
              <a:rPr lang="tr-TR" sz="2000" b="0" i="0" u="none" strike="noStrike" baseline="0" dirty="0">
                <a:solidFill>
                  <a:srgbClr val="000000"/>
                </a:solidFill>
                <a:latin typeface="Cambria" panose="02040503050406030204" pitchFamily="18" charset="0"/>
              </a:rPr>
              <a:t>Başarı kriterlerimiz: </a:t>
            </a:r>
          </a:p>
          <a:p>
            <a:r>
              <a:rPr lang="tr-TR" sz="2000" b="0" i="0" u="none" strike="noStrike" baseline="0" dirty="0">
                <a:solidFill>
                  <a:srgbClr val="000000"/>
                </a:solidFill>
                <a:latin typeface="Cambria" panose="02040503050406030204" pitchFamily="18" charset="0"/>
              </a:rPr>
              <a:t>- En çok sayfası ziyaret edilen ürünler </a:t>
            </a:r>
            <a:r>
              <a:rPr lang="tr-TR" sz="2000" b="0" i="0" u="none" strike="noStrike" baseline="0" dirty="0" err="1">
                <a:solidFill>
                  <a:srgbClr val="000000"/>
                </a:solidFill>
                <a:latin typeface="Cambria" panose="02040503050406030204" pitchFamily="18" charset="0"/>
              </a:rPr>
              <a:t>anasayfada</a:t>
            </a:r>
            <a:r>
              <a:rPr lang="tr-TR" sz="2000" b="0" i="0" u="none" strike="noStrike" baseline="0" dirty="0">
                <a:solidFill>
                  <a:srgbClr val="000000"/>
                </a:solidFill>
                <a:latin typeface="Cambria" panose="02040503050406030204" pitchFamily="18" charset="0"/>
              </a:rPr>
              <a:t> gösterilebiliyor olması </a:t>
            </a:r>
          </a:p>
          <a:p>
            <a:r>
              <a:rPr lang="tr-TR" sz="2000" b="0" i="0" u="none" strike="noStrike" baseline="0" dirty="0">
                <a:solidFill>
                  <a:srgbClr val="000000"/>
                </a:solidFill>
                <a:latin typeface="Cambria" panose="02040503050406030204" pitchFamily="18" charset="0"/>
              </a:rPr>
              <a:t>- Site içi arama ve site içi öneri sisteminin gereksinimlerini karşılayacak biçimde çalışıyor olması. </a:t>
            </a:r>
            <a:endParaRPr lang="tr-TR" sz="2000" dirty="0"/>
          </a:p>
        </p:txBody>
      </p:sp>
    </p:spTree>
    <p:extLst>
      <p:ext uri="{BB962C8B-B14F-4D97-AF65-F5344CB8AC3E}">
        <p14:creationId xmlns:p14="http://schemas.microsoft.com/office/powerpoint/2010/main" val="338480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BA5C3-6C55-4B5E-9484-AD99C8379C6D}"/>
              </a:ext>
            </a:extLst>
          </p:cNvPr>
          <p:cNvSpPr>
            <a:spLocks noGrp="1"/>
          </p:cNvSpPr>
          <p:nvPr>
            <p:ph type="title"/>
          </p:nvPr>
        </p:nvSpPr>
        <p:spPr/>
        <p:txBody>
          <a:bodyPr>
            <a:normAutofit/>
          </a:bodyPr>
          <a:lstStyle/>
          <a:p>
            <a:r>
              <a:rPr lang="tr-TR" sz="3600" dirty="0"/>
              <a:t>Yazılım Tasarımı </a:t>
            </a:r>
          </a:p>
        </p:txBody>
      </p:sp>
      <p:pic>
        <p:nvPicPr>
          <p:cNvPr id="5" name="İçerik Yer Tutucusu 4">
            <a:extLst>
              <a:ext uri="{FF2B5EF4-FFF2-40B4-BE49-F238E27FC236}">
                <a16:creationId xmlns:a16="http://schemas.microsoft.com/office/drawing/2014/main" id="{693AA0AC-9B10-4ABB-8D83-0E7FC721049D}"/>
              </a:ext>
            </a:extLst>
          </p:cNvPr>
          <p:cNvPicPr>
            <a:picLocks noGrp="1" noChangeAspect="1"/>
          </p:cNvPicPr>
          <p:nvPr>
            <p:ph idx="1"/>
          </p:nvPr>
        </p:nvPicPr>
        <p:blipFill>
          <a:blip r:embed="rId2"/>
          <a:stretch>
            <a:fillRect/>
          </a:stretch>
        </p:blipFill>
        <p:spPr>
          <a:xfrm>
            <a:off x="4194929" y="1517716"/>
            <a:ext cx="7158871" cy="4385048"/>
          </a:xfrm>
        </p:spPr>
      </p:pic>
      <p:sp>
        <p:nvSpPr>
          <p:cNvPr id="6" name="Dikdörtgen 5">
            <a:extLst>
              <a:ext uri="{FF2B5EF4-FFF2-40B4-BE49-F238E27FC236}">
                <a16:creationId xmlns:a16="http://schemas.microsoft.com/office/drawing/2014/main" id="{67555333-34D8-4B9F-8301-1B4FE6BF0B1C}"/>
              </a:ext>
            </a:extLst>
          </p:cNvPr>
          <p:cNvSpPr/>
          <p:nvPr/>
        </p:nvSpPr>
        <p:spPr>
          <a:xfrm>
            <a:off x="414780" y="2300592"/>
            <a:ext cx="3082563" cy="1128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Kullanım Durum Diyagramı →</a:t>
            </a:r>
          </a:p>
        </p:txBody>
      </p:sp>
    </p:spTree>
    <p:extLst>
      <p:ext uri="{BB962C8B-B14F-4D97-AF65-F5344CB8AC3E}">
        <p14:creationId xmlns:p14="http://schemas.microsoft.com/office/powerpoint/2010/main" val="411781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1DF693-DC3D-4EE7-B881-45CE21850F3E}"/>
              </a:ext>
            </a:extLst>
          </p:cNvPr>
          <p:cNvSpPr>
            <a:spLocks noGrp="1"/>
          </p:cNvSpPr>
          <p:nvPr>
            <p:ph type="title"/>
          </p:nvPr>
        </p:nvSpPr>
        <p:spPr/>
        <p:txBody>
          <a:bodyPr>
            <a:normAutofit/>
          </a:bodyPr>
          <a:lstStyle/>
          <a:p>
            <a:r>
              <a:rPr lang="tr-TR" sz="3600" dirty="0"/>
              <a:t>Yazılım Tasarımları</a:t>
            </a:r>
          </a:p>
        </p:txBody>
      </p:sp>
      <p:sp>
        <p:nvSpPr>
          <p:cNvPr id="6" name="Dikdörtgen 5">
            <a:extLst>
              <a:ext uri="{FF2B5EF4-FFF2-40B4-BE49-F238E27FC236}">
                <a16:creationId xmlns:a16="http://schemas.microsoft.com/office/drawing/2014/main" id="{1942FB78-2641-45ED-8FAB-CD301B1AD02B}"/>
              </a:ext>
            </a:extLst>
          </p:cNvPr>
          <p:cNvSpPr/>
          <p:nvPr/>
        </p:nvSpPr>
        <p:spPr>
          <a:xfrm>
            <a:off x="838200" y="1690688"/>
            <a:ext cx="2722123" cy="1070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Projeye Başlamadan Önceki Nesne Modeli →</a:t>
            </a:r>
          </a:p>
        </p:txBody>
      </p:sp>
      <p:pic>
        <p:nvPicPr>
          <p:cNvPr id="10" name="Resim 9">
            <a:extLst>
              <a:ext uri="{FF2B5EF4-FFF2-40B4-BE49-F238E27FC236}">
                <a16:creationId xmlns:a16="http://schemas.microsoft.com/office/drawing/2014/main" id="{2C188DFB-CA1A-41D9-9DF3-B24C9CF6334F}"/>
              </a:ext>
            </a:extLst>
          </p:cNvPr>
          <p:cNvPicPr>
            <a:picLocks noChangeAspect="1"/>
          </p:cNvPicPr>
          <p:nvPr/>
        </p:nvPicPr>
        <p:blipFill>
          <a:blip r:embed="rId2"/>
          <a:stretch>
            <a:fillRect/>
          </a:stretch>
        </p:blipFill>
        <p:spPr>
          <a:xfrm>
            <a:off x="4089909" y="1454285"/>
            <a:ext cx="7192677" cy="4469860"/>
          </a:xfrm>
          <a:prstGeom prst="rect">
            <a:avLst/>
          </a:prstGeom>
        </p:spPr>
      </p:pic>
    </p:spTree>
    <p:extLst>
      <p:ext uri="{BB962C8B-B14F-4D97-AF65-F5344CB8AC3E}">
        <p14:creationId xmlns:p14="http://schemas.microsoft.com/office/powerpoint/2010/main" val="43122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1DF693-DC3D-4EE7-B881-45CE21850F3E}"/>
              </a:ext>
            </a:extLst>
          </p:cNvPr>
          <p:cNvSpPr>
            <a:spLocks noGrp="1"/>
          </p:cNvSpPr>
          <p:nvPr>
            <p:ph type="title"/>
          </p:nvPr>
        </p:nvSpPr>
        <p:spPr/>
        <p:txBody>
          <a:bodyPr>
            <a:normAutofit/>
          </a:bodyPr>
          <a:lstStyle/>
          <a:p>
            <a:r>
              <a:rPr lang="tr-TR" sz="3600" dirty="0"/>
              <a:t>Yazılım Tasarımları</a:t>
            </a:r>
          </a:p>
        </p:txBody>
      </p:sp>
      <p:pic>
        <p:nvPicPr>
          <p:cNvPr id="5" name="İçerik Yer Tutucusu 4">
            <a:extLst>
              <a:ext uri="{FF2B5EF4-FFF2-40B4-BE49-F238E27FC236}">
                <a16:creationId xmlns:a16="http://schemas.microsoft.com/office/drawing/2014/main" id="{45B53367-3F4F-4975-979C-C29B6CD7DA85}"/>
              </a:ext>
            </a:extLst>
          </p:cNvPr>
          <p:cNvPicPr>
            <a:picLocks noGrp="1" noChangeAspect="1"/>
          </p:cNvPicPr>
          <p:nvPr>
            <p:ph idx="1"/>
          </p:nvPr>
        </p:nvPicPr>
        <p:blipFill>
          <a:blip r:embed="rId2"/>
          <a:stretch>
            <a:fillRect/>
          </a:stretch>
        </p:blipFill>
        <p:spPr>
          <a:xfrm>
            <a:off x="3817855" y="1628317"/>
            <a:ext cx="7803636" cy="4587564"/>
          </a:xfrm>
        </p:spPr>
      </p:pic>
      <p:sp>
        <p:nvSpPr>
          <p:cNvPr id="6" name="Dikdörtgen 5">
            <a:extLst>
              <a:ext uri="{FF2B5EF4-FFF2-40B4-BE49-F238E27FC236}">
                <a16:creationId xmlns:a16="http://schemas.microsoft.com/office/drawing/2014/main" id="{1942FB78-2641-45ED-8FAB-CD301B1AD02B}"/>
              </a:ext>
            </a:extLst>
          </p:cNvPr>
          <p:cNvSpPr/>
          <p:nvPr/>
        </p:nvSpPr>
        <p:spPr>
          <a:xfrm>
            <a:off x="838200" y="1690688"/>
            <a:ext cx="2722123" cy="1070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Proje Bittikten Sonraki Nesne Modeli →</a:t>
            </a:r>
          </a:p>
        </p:txBody>
      </p:sp>
    </p:spTree>
    <p:extLst>
      <p:ext uri="{BB962C8B-B14F-4D97-AF65-F5344CB8AC3E}">
        <p14:creationId xmlns:p14="http://schemas.microsoft.com/office/powerpoint/2010/main" val="147999258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476</Words>
  <Application>Microsoft Office PowerPoint</Application>
  <PresentationFormat>Geniş ekran</PresentationFormat>
  <Paragraphs>62</Paragraphs>
  <Slides>20</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Calibri Light</vt:lpstr>
      <vt:lpstr>Cambria</vt:lpstr>
      <vt:lpstr>Office Teması</vt:lpstr>
      <vt:lpstr>Pazara Kadar  Proje Sunumu</vt:lpstr>
      <vt:lpstr>PowerPoint Sunusu</vt:lpstr>
      <vt:lpstr>Proje Amacı</vt:lpstr>
      <vt:lpstr>Gantt Chart</vt:lpstr>
      <vt:lpstr>Gereksinim Analizi</vt:lpstr>
      <vt:lpstr>Gereksinim Analizi</vt:lpstr>
      <vt:lpstr>Yazılım Tasarımı </vt:lpstr>
      <vt:lpstr>Yazılım Tasarımları</vt:lpstr>
      <vt:lpstr>Yazılım Tasarımları</vt:lpstr>
      <vt:lpstr>Yazılım Tasarımları</vt:lpstr>
      <vt:lpstr>VeriTabanı Tasarımı</vt:lpstr>
      <vt:lpstr>Kullanıcı Arayüz Tasarımı</vt:lpstr>
      <vt:lpstr>Kullanıcı Arayüz Tasarımı</vt:lpstr>
      <vt:lpstr>Kullanıcı Arayüz Tasarımı</vt:lpstr>
      <vt:lpstr>Kullanıcı Arayüz Tasarımı</vt:lpstr>
      <vt:lpstr>Kullanıcı Arayüz Tasarımı</vt:lpstr>
      <vt:lpstr>Kullanıcı Arayüz Tasarımı</vt:lpstr>
      <vt:lpstr>Kullanıcı Arayüz Tasarımı</vt:lpstr>
      <vt:lpstr>Test Planı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Pazara Kadar  Proje Sunumu</dc:title>
  <dc:creator>tahacan</dc:creator>
  <cp:lastModifiedBy>tahacan</cp:lastModifiedBy>
  <cp:revision>9</cp:revision>
  <dcterms:created xsi:type="dcterms:W3CDTF">2021-02-08T08:10:59Z</dcterms:created>
  <dcterms:modified xsi:type="dcterms:W3CDTF">2021-02-08T09:39:36Z</dcterms:modified>
</cp:coreProperties>
</file>