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7" roundtripDataSignature="AMtx7mhf+nLXBtRP2E9H5sczhj8nKK9o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1840" y="10226042"/>
            <a:ext cx="37307520" cy="705612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6583680" y="18653760"/>
            <a:ext cx="30723840" cy="8412480"/>
          </a:xfrm>
          <a:prstGeom prst="rect">
            <a:avLst/>
          </a:prstGeom>
          <a:noFill/>
          <a:ln>
            <a:noFill/>
          </a:ln>
        </p:spPr>
        <p:txBody>
          <a:bodyPr anchorCtr="0" anchor="t" bIns="219450" lIns="438900" spcFirstLastPara="1" rIns="438900" wrap="square" tIns="219450">
            <a:normAutofit/>
          </a:bodyPr>
          <a:lstStyle>
            <a:lvl1pPr lvl="0" algn="ctr">
              <a:lnSpc>
                <a:spcPct val="100000"/>
              </a:lnSpc>
              <a:spcBef>
                <a:spcPts val="3080"/>
              </a:spcBef>
              <a:spcAft>
                <a:spcPts val="0"/>
              </a:spcAft>
              <a:buClr>
                <a:srgbClr val="888888"/>
              </a:buClr>
              <a:buSzPts val="15400"/>
              <a:buNone/>
              <a:defRPr>
                <a:solidFill>
                  <a:srgbClr val="888888"/>
                </a:solidFill>
              </a:defRPr>
            </a:lvl1pPr>
            <a:lvl2pPr lvl="1" algn="ctr">
              <a:lnSpc>
                <a:spcPct val="100000"/>
              </a:lnSpc>
              <a:spcBef>
                <a:spcPts val="2680"/>
              </a:spcBef>
              <a:spcAft>
                <a:spcPts val="0"/>
              </a:spcAft>
              <a:buClr>
                <a:srgbClr val="888888"/>
              </a:buClr>
              <a:buSzPts val="13400"/>
              <a:buNone/>
              <a:defRPr>
                <a:solidFill>
                  <a:srgbClr val="888888"/>
                </a:solidFill>
              </a:defRPr>
            </a:lvl2pPr>
            <a:lvl3pPr lvl="2" algn="ctr">
              <a:lnSpc>
                <a:spcPct val="100000"/>
              </a:lnSpc>
              <a:spcBef>
                <a:spcPts val="2300"/>
              </a:spcBef>
              <a:spcAft>
                <a:spcPts val="0"/>
              </a:spcAft>
              <a:buClr>
                <a:srgbClr val="888888"/>
              </a:buClr>
              <a:buSzPts val="11500"/>
              <a:buNone/>
              <a:defRPr>
                <a:solidFill>
                  <a:srgbClr val="888888"/>
                </a:solidFill>
              </a:defRPr>
            </a:lvl3pPr>
            <a:lvl4pPr lvl="3" algn="ctr">
              <a:lnSpc>
                <a:spcPct val="100000"/>
              </a:lnSpc>
              <a:spcBef>
                <a:spcPts val="1920"/>
              </a:spcBef>
              <a:spcAft>
                <a:spcPts val="0"/>
              </a:spcAft>
              <a:buClr>
                <a:srgbClr val="888888"/>
              </a:buClr>
              <a:buSzPts val="9600"/>
              <a:buNone/>
              <a:defRPr>
                <a:solidFill>
                  <a:srgbClr val="888888"/>
                </a:solidFill>
              </a:defRPr>
            </a:lvl4pPr>
            <a:lvl5pPr lvl="4" algn="ctr">
              <a:lnSpc>
                <a:spcPct val="100000"/>
              </a:lnSpc>
              <a:spcBef>
                <a:spcPts val="1920"/>
              </a:spcBef>
              <a:spcAft>
                <a:spcPts val="0"/>
              </a:spcAft>
              <a:buClr>
                <a:srgbClr val="888888"/>
              </a:buClr>
              <a:buSzPts val="9600"/>
              <a:buNone/>
              <a:defRPr>
                <a:solidFill>
                  <a:srgbClr val="888888"/>
                </a:solidFill>
              </a:defRPr>
            </a:lvl5pPr>
            <a:lvl6pPr lvl="5" algn="ctr">
              <a:lnSpc>
                <a:spcPct val="100000"/>
              </a:lnSpc>
              <a:spcBef>
                <a:spcPts val="1920"/>
              </a:spcBef>
              <a:spcAft>
                <a:spcPts val="0"/>
              </a:spcAft>
              <a:buClr>
                <a:srgbClr val="888888"/>
              </a:buClr>
              <a:buSzPts val="9600"/>
              <a:buNone/>
              <a:defRPr>
                <a:solidFill>
                  <a:srgbClr val="888888"/>
                </a:solidFill>
              </a:defRPr>
            </a:lvl6pPr>
            <a:lvl7pPr lvl="6" algn="ctr">
              <a:lnSpc>
                <a:spcPct val="100000"/>
              </a:lnSpc>
              <a:spcBef>
                <a:spcPts val="1920"/>
              </a:spcBef>
              <a:spcAft>
                <a:spcPts val="0"/>
              </a:spcAft>
              <a:buClr>
                <a:srgbClr val="888888"/>
              </a:buClr>
              <a:buSzPts val="9600"/>
              <a:buNone/>
              <a:defRPr>
                <a:solidFill>
                  <a:srgbClr val="888888"/>
                </a:solidFill>
              </a:defRPr>
            </a:lvl7pPr>
            <a:lvl8pPr lvl="7" algn="ctr">
              <a:lnSpc>
                <a:spcPct val="100000"/>
              </a:lnSpc>
              <a:spcBef>
                <a:spcPts val="1920"/>
              </a:spcBef>
              <a:spcAft>
                <a:spcPts val="0"/>
              </a:spcAft>
              <a:buClr>
                <a:srgbClr val="888888"/>
              </a:buClr>
              <a:buSzPts val="9600"/>
              <a:buNone/>
              <a:defRPr>
                <a:solidFill>
                  <a:srgbClr val="888888"/>
                </a:solidFill>
              </a:defRPr>
            </a:lvl8pPr>
            <a:lvl9pPr lvl="8" algn="ctr">
              <a:lnSpc>
                <a:spcPct val="100000"/>
              </a:lnSpc>
              <a:spcBef>
                <a:spcPts val="1920"/>
              </a:spcBef>
              <a:spcAft>
                <a:spcPts val="0"/>
              </a:spcAft>
              <a:buClr>
                <a:srgbClr val="888888"/>
              </a:buClr>
              <a:buSzPts val="9600"/>
              <a:buNone/>
              <a:defRPr>
                <a:solidFill>
                  <a:srgbClr val="888888"/>
                </a:solidFill>
              </a:defRPr>
            </a:lvl9pPr>
          </a:lstStyle>
          <a:p/>
        </p:txBody>
      </p:sp>
      <p:sp>
        <p:nvSpPr>
          <p:cNvPr id="18" name="Google Shape;18;p4"/>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3467102" y="21153122"/>
            <a:ext cx="37307520" cy="6537960"/>
          </a:xfrm>
          <a:prstGeom prst="rect">
            <a:avLst/>
          </a:prstGeom>
          <a:noFill/>
          <a:ln>
            <a:noFill/>
          </a:ln>
        </p:spPr>
        <p:txBody>
          <a:bodyPr anchorCtr="0" anchor="t" bIns="219450" lIns="438900" spcFirstLastPara="1" rIns="438900" wrap="square" tIns="219450">
            <a:normAutofit/>
          </a:bodyPr>
          <a:lstStyle>
            <a:lvl1pPr lvl="0" algn="l">
              <a:lnSpc>
                <a:spcPct val="100000"/>
              </a:lnSpc>
              <a:spcBef>
                <a:spcPts val="0"/>
              </a:spcBef>
              <a:spcAft>
                <a:spcPts val="0"/>
              </a:spcAft>
              <a:buClr>
                <a:schemeClr val="dk1"/>
              </a:buClr>
              <a:buSzPts val="19200"/>
              <a:buFont typeface="Calibri"/>
              <a:buNone/>
              <a:defRPr b="1" sz="19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3467102" y="13952225"/>
            <a:ext cx="37307520" cy="720089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1920"/>
              </a:spcBef>
              <a:spcAft>
                <a:spcPts val="0"/>
              </a:spcAft>
              <a:buClr>
                <a:srgbClr val="888888"/>
              </a:buClr>
              <a:buSzPts val="9600"/>
              <a:buNone/>
              <a:defRPr sz="9600">
                <a:solidFill>
                  <a:srgbClr val="888888"/>
                </a:solidFill>
              </a:defRPr>
            </a:lvl1pPr>
            <a:lvl2pPr indent="-228600" lvl="1" marL="914400" algn="l">
              <a:lnSpc>
                <a:spcPct val="100000"/>
              </a:lnSpc>
              <a:spcBef>
                <a:spcPts val="1720"/>
              </a:spcBef>
              <a:spcAft>
                <a:spcPts val="0"/>
              </a:spcAft>
              <a:buClr>
                <a:srgbClr val="888888"/>
              </a:buClr>
              <a:buSzPts val="8600"/>
              <a:buNone/>
              <a:defRPr sz="8600">
                <a:solidFill>
                  <a:srgbClr val="888888"/>
                </a:solidFill>
              </a:defRPr>
            </a:lvl2pPr>
            <a:lvl3pPr indent="-228600" lvl="2" marL="1371600" algn="l">
              <a:lnSpc>
                <a:spcPct val="100000"/>
              </a:lnSpc>
              <a:spcBef>
                <a:spcPts val="1540"/>
              </a:spcBef>
              <a:spcAft>
                <a:spcPts val="0"/>
              </a:spcAft>
              <a:buClr>
                <a:srgbClr val="888888"/>
              </a:buClr>
              <a:buSzPts val="7700"/>
              <a:buNone/>
              <a:defRPr sz="7700">
                <a:solidFill>
                  <a:srgbClr val="888888"/>
                </a:solidFill>
              </a:defRPr>
            </a:lvl3pPr>
            <a:lvl4pPr indent="-228600" lvl="3" marL="1828800" algn="l">
              <a:lnSpc>
                <a:spcPct val="100000"/>
              </a:lnSpc>
              <a:spcBef>
                <a:spcPts val="1340"/>
              </a:spcBef>
              <a:spcAft>
                <a:spcPts val="0"/>
              </a:spcAft>
              <a:buClr>
                <a:srgbClr val="888888"/>
              </a:buClr>
              <a:buSzPts val="6700"/>
              <a:buNone/>
              <a:defRPr sz="6700">
                <a:solidFill>
                  <a:srgbClr val="888888"/>
                </a:solidFill>
              </a:defRPr>
            </a:lvl4pPr>
            <a:lvl5pPr indent="-228600" lvl="4" marL="2286000" algn="l">
              <a:lnSpc>
                <a:spcPct val="100000"/>
              </a:lnSpc>
              <a:spcBef>
                <a:spcPts val="1340"/>
              </a:spcBef>
              <a:spcAft>
                <a:spcPts val="0"/>
              </a:spcAft>
              <a:buClr>
                <a:srgbClr val="888888"/>
              </a:buClr>
              <a:buSzPts val="6700"/>
              <a:buNone/>
              <a:defRPr sz="6700">
                <a:solidFill>
                  <a:srgbClr val="888888"/>
                </a:solidFill>
              </a:defRPr>
            </a:lvl5pPr>
            <a:lvl6pPr indent="-228600" lvl="5" marL="2743200" algn="l">
              <a:lnSpc>
                <a:spcPct val="100000"/>
              </a:lnSpc>
              <a:spcBef>
                <a:spcPts val="1340"/>
              </a:spcBef>
              <a:spcAft>
                <a:spcPts val="0"/>
              </a:spcAft>
              <a:buClr>
                <a:srgbClr val="888888"/>
              </a:buClr>
              <a:buSzPts val="6700"/>
              <a:buNone/>
              <a:defRPr sz="6700">
                <a:solidFill>
                  <a:srgbClr val="888888"/>
                </a:solidFill>
              </a:defRPr>
            </a:lvl6pPr>
            <a:lvl7pPr indent="-228600" lvl="6" marL="3200400" algn="l">
              <a:lnSpc>
                <a:spcPct val="100000"/>
              </a:lnSpc>
              <a:spcBef>
                <a:spcPts val="1340"/>
              </a:spcBef>
              <a:spcAft>
                <a:spcPts val="0"/>
              </a:spcAft>
              <a:buClr>
                <a:srgbClr val="888888"/>
              </a:buClr>
              <a:buSzPts val="6700"/>
              <a:buNone/>
              <a:defRPr sz="6700">
                <a:solidFill>
                  <a:srgbClr val="888888"/>
                </a:solidFill>
              </a:defRPr>
            </a:lvl7pPr>
            <a:lvl8pPr indent="-228600" lvl="7" marL="3657600" algn="l">
              <a:lnSpc>
                <a:spcPct val="100000"/>
              </a:lnSpc>
              <a:spcBef>
                <a:spcPts val="1340"/>
              </a:spcBef>
              <a:spcAft>
                <a:spcPts val="0"/>
              </a:spcAft>
              <a:buClr>
                <a:srgbClr val="888888"/>
              </a:buClr>
              <a:buSzPts val="6700"/>
              <a:buNone/>
              <a:defRPr sz="6700">
                <a:solidFill>
                  <a:srgbClr val="888888"/>
                </a:solidFill>
              </a:defRPr>
            </a:lvl8pPr>
            <a:lvl9pPr indent="-228600" lvl="8" marL="4114800" algn="l">
              <a:lnSpc>
                <a:spcPct val="100000"/>
              </a:lnSpc>
              <a:spcBef>
                <a:spcPts val="1340"/>
              </a:spcBef>
              <a:spcAft>
                <a:spcPts val="0"/>
              </a:spcAft>
              <a:buClr>
                <a:srgbClr val="888888"/>
              </a:buClr>
              <a:buSzPts val="6700"/>
              <a:buNone/>
              <a:defRPr sz="6700">
                <a:solidFill>
                  <a:srgbClr val="888888"/>
                </a:solidFill>
              </a:defRPr>
            </a:lvl9pPr>
          </a:lstStyle>
          <a:p/>
        </p:txBody>
      </p:sp>
      <p:sp>
        <p:nvSpPr>
          <p:cNvPr id="30" name="Google Shape;30;p6"/>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21945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36" name="Google Shape;36;p7"/>
          <p:cNvSpPr txBox="1"/>
          <p:nvPr>
            <p:ph idx="2"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37" name="Google Shape;37;p7"/>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21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43" name="Google Shape;43;p8"/>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44" name="Google Shape;44;p8"/>
          <p:cNvSpPr txBox="1"/>
          <p:nvPr>
            <p:ph idx="3" type="body"/>
          </p:nvPr>
        </p:nvSpPr>
        <p:spPr>
          <a:xfrm>
            <a:off x="22296122" y="7368542"/>
            <a:ext cx="19400520" cy="307085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45" name="Google Shape;45;p8"/>
          <p:cNvSpPr txBox="1"/>
          <p:nvPr>
            <p:ph idx="4" type="body"/>
          </p:nvPr>
        </p:nvSpPr>
        <p:spPr>
          <a:xfrm>
            <a:off x="22296122" y="10439400"/>
            <a:ext cx="19400520" cy="1896618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46" name="Google Shape;46;p8"/>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rm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7160240" y="1310643"/>
            <a:ext cx="24536400" cy="28094942"/>
          </a:xfrm>
          <a:prstGeom prst="rect">
            <a:avLst/>
          </a:prstGeom>
          <a:noFill/>
          <a:ln>
            <a:noFill/>
          </a:ln>
        </p:spPr>
        <p:txBody>
          <a:bodyPr anchorCtr="0" anchor="t" bIns="219450" lIns="438900" spcFirstLastPara="1" rIns="438900" wrap="square" tIns="219450">
            <a:normAutofit/>
          </a:bodyPr>
          <a:lstStyle>
            <a:lvl1pPr indent="-1206500" lvl="0" marL="457200" algn="l">
              <a:lnSpc>
                <a:spcPct val="100000"/>
              </a:lnSpc>
              <a:spcBef>
                <a:spcPts val="3080"/>
              </a:spcBef>
              <a:spcAft>
                <a:spcPts val="0"/>
              </a:spcAft>
              <a:buClr>
                <a:schemeClr val="dk1"/>
              </a:buClr>
              <a:buSzPts val="15400"/>
              <a:buChar char="•"/>
              <a:defRPr sz="15400"/>
            </a:lvl1pPr>
            <a:lvl2pPr indent="-1079500" lvl="1" marL="914400" algn="l">
              <a:lnSpc>
                <a:spcPct val="100000"/>
              </a:lnSpc>
              <a:spcBef>
                <a:spcPts val="2680"/>
              </a:spcBef>
              <a:spcAft>
                <a:spcPts val="0"/>
              </a:spcAft>
              <a:buClr>
                <a:schemeClr val="dk1"/>
              </a:buClr>
              <a:buSzPts val="13400"/>
              <a:buChar char="–"/>
              <a:defRPr sz="13400"/>
            </a:lvl2pPr>
            <a:lvl3pPr indent="-958850" lvl="2" marL="1371600" algn="l">
              <a:lnSpc>
                <a:spcPct val="100000"/>
              </a:lnSpc>
              <a:spcBef>
                <a:spcPts val="2300"/>
              </a:spcBef>
              <a:spcAft>
                <a:spcPts val="0"/>
              </a:spcAft>
              <a:buClr>
                <a:schemeClr val="dk1"/>
              </a:buClr>
              <a:buSzPts val="11500"/>
              <a:buChar char="•"/>
              <a:defRPr sz="11500"/>
            </a:lvl3pPr>
            <a:lvl4pPr indent="-838200" lvl="3" marL="1828800" algn="l">
              <a:lnSpc>
                <a:spcPct val="100000"/>
              </a:lnSpc>
              <a:spcBef>
                <a:spcPts val="1920"/>
              </a:spcBef>
              <a:spcAft>
                <a:spcPts val="0"/>
              </a:spcAft>
              <a:buClr>
                <a:schemeClr val="dk1"/>
              </a:buClr>
              <a:buSzPts val="9600"/>
              <a:buChar char="–"/>
              <a:defRPr sz="9600"/>
            </a:lvl4pPr>
            <a:lvl5pPr indent="-838200" lvl="4" marL="2286000" algn="l">
              <a:lnSpc>
                <a:spcPct val="100000"/>
              </a:lnSpc>
              <a:spcBef>
                <a:spcPts val="1920"/>
              </a:spcBef>
              <a:spcAft>
                <a:spcPts val="0"/>
              </a:spcAft>
              <a:buClr>
                <a:schemeClr val="dk1"/>
              </a:buClr>
              <a:buSzPts val="9600"/>
              <a:buChar char="»"/>
              <a:defRPr sz="9600"/>
            </a:lvl5pPr>
            <a:lvl6pPr indent="-838200" lvl="5" marL="2743200" algn="l">
              <a:lnSpc>
                <a:spcPct val="100000"/>
              </a:lnSpc>
              <a:spcBef>
                <a:spcPts val="1920"/>
              </a:spcBef>
              <a:spcAft>
                <a:spcPts val="0"/>
              </a:spcAft>
              <a:buClr>
                <a:schemeClr val="dk1"/>
              </a:buClr>
              <a:buSzPts val="9600"/>
              <a:buChar char="•"/>
              <a:defRPr sz="9600"/>
            </a:lvl6pPr>
            <a:lvl7pPr indent="-838200" lvl="6" marL="3200400" algn="l">
              <a:lnSpc>
                <a:spcPct val="100000"/>
              </a:lnSpc>
              <a:spcBef>
                <a:spcPts val="1920"/>
              </a:spcBef>
              <a:spcAft>
                <a:spcPts val="0"/>
              </a:spcAft>
              <a:buClr>
                <a:schemeClr val="dk1"/>
              </a:buClr>
              <a:buSzPts val="9600"/>
              <a:buChar char="•"/>
              <a:defRPr sz="9600"/>
            </a:lvl7pPr>
            <a:lvl8pPr indent="-838200" lvl="7" marL="3657600" algn="l">
              <a:lnSpc>
                <a:spcPct val="100000"/>
              </a:lnSpc>
              <a:spcBef>
                <a:spcPts val="1920"/>
              </a:spcBef>
              <a:spcAft>
                <a:spcPts val="0"/>
              </a:spcAft>
              <a:buClr>
                <a:schemeClr val="dk1"/>
              </a:buClr>
              <a:buSzPts val="9600"/>
              <a:buChar char="•"/>
              <a:defRPr sz="9600"/>
            </a:lvl8pPr>
            <a:lvl9pPr indent="-838200" lvl="8" marL="4114800" algn="l">
              <a:lnSpc>
                <a:spcPct val="100000"/>
              </a:lnSpc>
              <a:spcBef>
                <a:spcPts val="1920"/>
              </a:spcBef>
              <a:spcAft>
                <a:spcPts val="0"/>
              </a:spcAft>
              <a:buClr>
                <a:schemeClr val="dk1"/>
              </a:buClr>
              <a:buSzPts val="9600"/>
              <a:buChar char="•"/>
              <a:defRPr sz="9600"/>
            </a:lvl9pPr>
          </a:lstStyle>
          <a:p/>
        </p:txBody>
      </p:sp>
      <p:sp>
        <p:nvSpPr>
          <p:cNvPr id="57" name="Google Shape;57;p10"/>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rm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58" name="Google Shape;58;p10"/>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602982" y="23042880"/>
            <a:ext cx="26334720" cy="2720342"/>
          </a:xfrm>
          <a:prstGeom prst="rect">
            <a:avLst/>
          </a:prstGeom>
          <a:noFill/>
          <a:ln>
            <a:noFill/>
          </a:ln>
        </p:spPr>
        <p:txBody>
          <a:bodyPr anchorCtr="0" anchor="b" bIns="219450" lIns="438900" spcFirstLastPara="1" rIns="438900" wrap="square" tIns="219450">
            <a:norm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8602982" y="2941320"/>
            <a:ext cx="26334720" cy="19751040"/>
          </a:xfrm>
          <a:prstGeom prst="rect">
            <a:avLst/>
          </a:prstGeom>
          <a:noFill/>
          <a:ln>
            <a:noFill/>
          </a:ln>
        </p:spPr>
      </p:sp>
      <p:sp>
        <p:nvSpPr>
          <p:cNvPr id="64" name="Google Shape;64;p11"/>
          <p:cNvSpPr txBox="1"/>
          <p:nvPr>
            <p:ph idx="1" type="body"/>
          </p:nvPr>
        </p:nvSpPr>
        <p:spPr>
          <a:xfrm>
            <a:off x="8602982" y="25763222"/>
            <a:ext cx="26334720" cy="3863338"/>
          </a:xfrm>
          <a:prstGeom prst="rect">
            <a:avLst/>
          </a:prstGeom>
          <a:noFill/>
          <a:ln>
            <a:noFill/>
          </a:ln>
        </p:spPr>
        <p:txBody>
          <a:bodyPr anchorCtr="0" anchor="t" bIns="219450" lIns="438900" spcFirstLastPara="1" rIns="438900" wrap="square" tIns="219450">
            <a:norm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65" name="Google Shape;65;p1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marR="0" rtl="0" algn="ctr">
              <a:lnSpc>
                <a:spcPct val="100000"/>
              </a:lnSpc>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marR="0" rtl="0" algn="l">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marR="0" rtl="0" algn="ctr">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5148"/>
            <a:ext cx="43891200" cy="4374442"/>
          </a:xfrm>
          <a:prstGeom prst="rect">
            <a:avLst/>
          </a:prstGeom>
          <a:solidFill>
            <a:srgbClr val="EAD1D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rPr i="1" lang="en-US" sz="8600" u="none" cap="none" strike="noStrike">
                <a:solidFill>
                  <a:schemeClr val="dk1"/>
                </a:solidFill>
                <a:latin typeface="Calibri"/>
                <a:ea typeface="Calibri"/>
                <a:cs typeface="Calibri"/>
                <a:sym typeface="Calibri"/>
              </a:rPr>
              <a:t>Michael Arkhangelskiy, </a:t>
            </a:r>
            <a:r>
              <a:rPr i="1" lang="en-US" sz="8600">
                <a:solidFill>
                  <a:schemeClr val="dk1"/>
                </a:solidFill>
                <a:latin typeface="Calibri"/>
                <a:ea typeface="Calibri"/>
                <a:cs typeface="Calibri"/>
                <a:sym typeface="Calibri"/>
              </a:rPr>
              <a:t>Carwyn Collinsworth</a:t>
            </a:r>
            <a:r>
              <a:rPr i="1" lang="en-US" sz="8600" u="none" cap="none" strike="noStrike">
                <a:solidFill>
                  <a:schemeClr val="dk1"/>
                </a:solidFill>
                <a:latin typeface="Calibri"/>
                <a:ea typeface="Calibri"/>
                <a:cs typeface="Calibri"/>
                <a:sym typeface="Calibri"/>
              </a:rPr>
              <a:t>, Michael McNeill</a:t>
            </a:r>
            <a:endParaRPr i="0" sz="1400" u="none" cap="none" strike="noStrike">
              <a:solidFill>
                <a:srgbClr val="000000"/>
              </a:solidFill>
              <a:latin typeface="Calibri"/>
              <a:ea typeface="Calibri"/>
              <a:cs typeface="Calibri"/>
              <a:sym typeface="Calibri"/>
            </a:endParaRPr>
          </a:p>
        </p:txBody>
      </p:sp>
      <p:sp>
        <p:nvSpPr>
          <p:cNvPr id="85" name="Google Shape;85;p1"/>
          <p:cNvSpPr txBox="1"/>
          <p:nvPr/>
        </p:nvSpPr>
        <p:spPr>
          <a:xfrm>
            <a:off x="5486400" y="3063798"/>
            <a:ext cx="339027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412025" y="20196775"/>
            <a:ext cx="11278800" cy="286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3600">
                <a:solidFill>
                  <a:schemeClr val="dk1"/>
                </a:solidFill>
                <a:latin typeface="Calibri"/>
                <a:ea typeface="Calibri"/>
                <a:cs typeface="Calibri"/>
                <a:sym typeface="Calibri"/>
              </a:rPr>
              <a:t>Our </a:t>
            </a:r>
            <a:r>
              <a:rPr lang="en-US" sz="3600">
                <a:solidFill>
                  <a:schemeClr val="dk1"/>
                </a:solidFill>
                <a:latin typeface="Calibri"/>
                <a:ea typeface="Calibri"/>
                <a:cs typeface="Calibri"/>
                <a:sym typeface="Calibri"/>
              </a:rPr>
              <a:t>project</a:t>
            </a:r>
            <a:r>
              <a:rPr lang="en-US" sz="3600">
                <a:solidFill>
                  <a:schemeClr val="dk1"/>
                </a:solidFill>
                <a:latin typeface="Calibri"/>
                <a:ea typeface="Calibri"/>
                <a:cs typeface="Calibri"/>
                <a:sym typeface="Calibri"/>
              </a:rPr>
              <a:t> worked to </a:t>
            </a:r>
            <a:r>
              <a:rPr lang="en-US" sz="3600">
                <a:solidFill>
                  <a:schemeClr val="dk1"/>
                </a:solidFill>
                <a:latin typeface="Calibri"/>
                <a:ea typeface="Calibri"/>
                <a:cs typeface="Calibri"/>
                <a:sym typeface="Calibri"/>
              </a:rPr>
              <a:t>answer</a:t>
            </a:r>
            <a:r>
              <a:rPr lang="en-US" sz="3600">
                <a:solidFill>
                  <a:schemeClr val="dk1"/>
                </a:solidFill>
                <a:latin typeface="Calibri"/>
                <a:ea typeface="Calibri"/>
                <a:cs typeface="Calibri"/>
                <a:sym typeface="Calibri"/>
              </a:rPr>
              <a:t> the following </a:t>
            </a:r>
            <a:r>
              <a:rPr lang="en-US" sz="3600">
                <a:solidFill>
                  <a:schemeClr val="dk1"/>
                </a:solidFill>
                <a:latin typeface="Calibri"/>
                <a:ea typeface="Calibri"/>
                <a:cs typeface="Calibri"/>
                <a:sym typeface="Calibri"/>
                <a:extLst>
                  <a:ext uri="http://customooxmlschemas.google.com/">
                    <go:slidesCustomData xmlns:go="http://customooxmlschemas.google.com/" textRoundtripDataId="0"/>
                  </a:ext>
                </a:extLst>
              </a:rPr>
              <a:t>question</a:t>
            </a:r>
            <a:r>
              <a:rPr lang="en-US" sz="3600">
                <a:solidFill>
                  <a:schemeClr val="dk1"/>
                </a:solidFill>
                <a:latin typeface="Calibri"/>
                <a:ea typeface="Calibri"/>
                <a:cs typeface="Calibri"/>
                <a:sym typeface="Calibri"/>
              </a:rPr>
              <a:t>s (see analysis for results):</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Is it </a:t>
            </a:r>
            <a:r>
              <a:rPr lang="en-US" sz="3600">
                <a:solidFill>
                  <a:schemeClr val="dk1"/>
                </a:solidFill>
                <a:latin typeface="Calibri"/>
                <a:ea typeface="Calibri"/>
                <a:cs typeface="Calibri"/>
                <a:sym typeface="Calibri"/>
              </a:rPr>
              <a:t>possible</a:t>
            </a:r>
            <a:r>
              <a:rPr lang="en-US" sz="3600">
                <a:solidFill>
                  <a:schemeClr val="dk1"/>
                </a:solidFill>
                <a:latin typeface="Calibri"/>
                <a:ea typeface="Calibri"/>
                <a:cs typeface="Calibri"/>
                <a:sym typeface="Calibri"/>
              </a:rPr>
              <a:t> to train a neural classifier to decipher between professional and unprofessional text?</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Is “professional text” equivalent to syntactic complexity?</a:t>
            </a:r>
            <a:endParaRPr sz="3600">
              <a:solidFill>
                <a:schemeClr val="dk1"/>
              </a:solidFill>
              <a:latin typeface="Calibri"/>
              <a:ea typeface="Calibri"/>
              <a:cs typeface="Calibri"/>
              <a:sym typeface="Calibri"/>
            </a:endParaRPr>
          </a:p>
        </p:txBody>
      </p:sp>
      <p:cxnSp>
        <p:nvCxnSpPr>
          <p:cNvPr id="87" name="Google Shape;87;p1"/>
          <p:cNvCxnSpPr/>
          <p:nvPr/>
        </p:nvCxnSpPr>
        <p:spPr>
          <a:xfrm>
            <a:off x="14351687" y="23796474"/>
            <a:ext cx="701700" cy="465600"/>
          </a:xfrm>
          <a:prstGeom prst="straightConnector1">
            <a:avLst/>
          </a:prstGeom>
          <a:noFill/>
          <a:ln cap="flat" cmpd="sng" w="31750">
            <a:solidFill>
              <a:schemeClr val="lt1"/>
            </a:solidFill>
            <a:prstDash val="solid"/>
            <a:round/>
            <a:headEnd len="sm" w="sm" type="none"/>
            <a:tailEnd len="med" w="med" type="stealth"/>
          </a:ln>
        </p:spPr>
      </p:cxnSp>
      <p:sp>
        <p:nvSpPr>
          <p:cNvPr id="88" name="Google Shape;88;p1"/>
          <p:cNvSpPr txBox="1"/>
          <p:nvPr/>
        </p:nvSpPr>
        <p:spPr>
          <a:xfrm>
            <a:off x="4038600" y="277069"/>
            <a:ext cx="353505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rgbClr val="980000"/>
                </a:solidFill>
                <a:latin typeface="Calibri"/>
                <a:ea typeface="Calibri"/>
                <a:cs typeface="Calibri"/>
                <a:sym typeface="Calibri"/>
              </a:rPr>
              <a:t>TED vs Ted: Determining Professionalism of Text</a:t>
            </a:r>
            <a:endParaRPr b="1" i="0" sz="8000" u="none" cap="none" strike="noStrike">
              <a:solidFill>
                <a:srgbClr val="980000"/>
              </a:solidFill>
              <a:latin typeface="Calibri"/>
              <a:ea typeface="Calibri"/>
              <a:cs typeface="Calibri"/>
              <a:sym typeface="Calibri"/>
            </a:endParaRPr>
          </a:p>
        </p:txBody>
      </p:sp>
      <p:sp>
        <p:nvSpPr>
          <p:cNvPr id="89" name="Google Shape;89;p1"/>
          <p:cNvSpPr/>
          <p:nvPr/>
        </p:nvSpPr>
        <p:spPr>
          <a:xfrm>
            <a:off x="443050" y="4774400"/>
            <a:ext cx="113298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chemeClr val="lt1"/>
                </a:solidFill>
                <a:latin typeface="Arial"/>
                <a:ea typeface="Arial"/>
                <a:cs typeface="Arial"/>
                <a:sym typeface="Arial"/>
              </a:rPr>
              <a:t>Problem </a:t>
            </a:r>
            <a:r>
              <a:rPr b="1" lang="en-US" sz="2700">
                <a:solidFill>
                  <a:schemeClr val="lt1"/>
                </a:solidFill>
              </a:rPr>
              <a:t>Definition</a:t>
            </a:r>
            <a:endParaRPr b="0" i="0" sz="3800" u="none" cap="none" strike="noStrike">
              <a:solidFill>
                <a:schemeClr val="lt1"/>
              </a:solidFill>
              <a:latin typeface="Arial"/>
              <a:ea typeface="Arial"/>
              <a:cs typeface="Arial"/>
              <a:sym typeface="Arial"/>
            </a:endParaRPr>
          </a:p>
        </p:txBody>
      </p:sp>
      <p:sp>
        <p:nvSpPr>
          <p:cNvPr id="90" name="Google Shape;90;p1"/>
          <p:cNvSpPr/>
          <p:nvPr/>
        </p:nvSpPr>
        <p:spPr>
          <a:xfrm>
            <a:off x="390426" y="19497775"/>
            <a:ext cx="112788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sp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Main Ideas</a:t>
            </a:r>
            <a:endParaRPr b="0" i="0" sz="3800" u="none" cap="none" strike="noStrike">
              <a:solidFill>
                <a:schemeClr val="lt1"/>
              </a:solidFill>
              <a:latin typeface="Arial"/>
              <a:ea typeface="Arial"/>
              <a:cs typeface="Arial"/>
              <a:sym typeface="Arial"/>
            </a:endParaRPr>
          </a:p>
        </p:txBody>
      </p:sp>
      <p:sp>
        <p:nvSpPr>
          <p:cNvPr id="91" name="Google Shape;91;p1"/>
          <p:cNvSpPr/>
          <p:nvPr/>
        </p:nvSpPr>
        <p:spPr>
          <a:xfrm>
            <a:off x="12174051" y="29181450"/>
            <a:ext cx="31337100" cy="5682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ctr" bIns="38900" lIns="77800" spcFirstLastPara="1" rIns="77800" wrap="square" tIns="38900">
            <a:sp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Conclusion &amp; Future Work</a:t>
            </a:r>
            <a:endParaRPr b="0" i="0" sz="3800" u="none" cap="none" strike="noStrike">
              <a:solidFill>
                <a:schemeClr val="lt1"/>
              </a:solidFill>
              <a:latin typeface="Arial"/>
              <a:ea typeface="Arial"/>
              <a:cs typeface="Arial"/>
              <a:sym typeface="Arial"/>
            </a:endParaRPr>
          </a:p>
        </p:txBody>
      </p:sp>
      <p:sp>
        <p:nvSpPr>
          <p:cNvPr id="92" name="Google Shape;92;p1"/>
          <p:cNvSpPr txBox="1"/>
          <p:nvPr/>
        </p:nvSpPr>
        <p:spPr>
          <a:xfrm>
            <a:off x="494025" y="5332700"/>
            <a:ext cx="11278800" cy="701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3600">
                <a:solidFill>
                  <a:schemeClr val="dk1"/>
                </a:solidFill>
                <a:highlight>
                  <a:srgbClr val="FFFFFF"/>
                </a:highlight>
                <a:latin typeface="Calibri"/>
                <a:ea typeface="Calibri"/>
                <a:cs typeface="Calibri"/>
                <a:sym typeface="Calibri"/>
              </a:rPr>
              <a:t>The objective of our project is the binary classification of</a:t>
            </a:r>
            <a:r>
              <a:rPr lang="en-US" sz="3600">
                <a:solidFill>
                  <a:schemeClr val="dk1"/>
                </a:solidFill>
                <a:latin typeface="Calibri"/>
                <a:ea typeface="Calibri"/>
                <a:cs typeface="Calibri"/>
                <a:sym typeface="Calibri"/>
              </a:rPr>
              <a:t> </a:t>
            </a:r>
            <a:r>
              <a:rPr lang="en-US" sz="3600">
                <a:solidFill>
                  <a:schemeClr val="dk1"/>
                </a:solidFill>
                <a:highlight>
                  <a:srgbClr val="FFFFFF"/>
                </a:highlight>
                <a:latin typeface="Calibri"/>
                <a:ea typeface="Calibri"/>
                <a:cs typeface="Calibri"/>
                <a:sym typeface="Calibri"/>
              </a:rPr>
              <a:t>professional and unprofessional text. Professionalism is regarded as a subjective measure, but it is commonly thought to be related to syntactic complexity, corpus diversity, and other word-level measures.</a:t>
            </a:r>
            <a:endParaRPr sz="3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3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3600">
                <a:solidFill>
                  <a:schemeClr val="dk1"/>
                </a:solidFill>
                <a:highlight>
                  <a:srgbClr val="FFFFFF"/>
                </a:highlight>
                <a:latin typeface="Calibri"/>
                <a:ea typeface="Calibri"/>
                <a:cs typeface="Calibri"/>
                <a:sym typeface="Calibri"/>
              </a:rPr>
              <a:t>Professional Text Input Example - “What we know about the brain is changing at a breathtaking pace”</a:t>
            </a:r>
            <a:endParaRPr sz="3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3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3600">
                <a:solidFill>
                  <a:schemeClr val="dk1"/>
                </a:solidFill>
                <a:highlight>
                  <a:srgbClr val="FFFFFF"/>
                </a:highlight>
                <a:latin typeface="Calibri"/>
                <a:ea typeface="Calibri"/>
                <a:cs typeface="Calibri"/>
                <a:sym typeface="Calibri"/>
              </a:rPr>
              <a:t>Unprofessional Text Input Example - “I retired at 50 and I just turned 65, very happy to do so”</a:t>
            </a:r>
            <a:endParaRPr sz="3600">
              <a:solidFill>
                <a:schemeClr val="dk1"/>
              </a:solidFill>
              <a:highlight>
                <a:srgbClr val="FFFFFF"/>
              </a:highlight>
              <a:latin typeface="Calibri"/>
              <a:ea typeface="Calibri"/>
              <a:cs typeface="Calibri"/>
              <a:sym typeface="Calibri"/>
            </a:endParaRPr>
          </a:p>
        </p:txBody>
      </p:sp>
      <p:pic>
        <p:nvPicPr>
          <p:cNvPr descr="Logo&#10;&#10;Description automatically generated" id="93" name="Google Shape;93;p1"/>
          <p:cNvPicPr preferRelativeResize="0"/>
          <p:nvPr/>
        </p:nvPicPr>
        <p:blipFill rotWithShape="1">
          <a:blip r:embed="rId3">
            <a:alphaModFix/>
          </a:blip>
          <a:srcRect b="0" l="0" r="0" t="0"/>
          <a:stretch/>
        </p:blipFill>
        <p:spPr>
          <a:xfrm>
            <a:off x="39553639" y="447590"/>
            <a:ext cx="3551305" cy="3551305"/>
          </a:xfrm>
          <a:prstGeom prst="rect">
            <a:avLst/>
          </a:prstGeom>
          <a:noFill/>
          <a:ln>
            <a:noFill/>
          </a:ln>
        </p:spPr>
      </p:pic>
      <p:sp>
        <p:nvSpPr>
          <p:cNvPr id="94" name="Google Shape;94;p1"/>
          <p:cNvSpPr/>
          <p:nvPr/>
        </p:nvSpPr>
        <p:spPr>
          <a:xfrm>
            <a:off x="343526" y="12466400"/>
            <a:ext cx="114294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no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Motivation</a:t>
            </a:r>
            <a:endParaRPr b="0" i="0" sz="3800" u="none" cap="none" strike="noStrike">
              <a:solidFill>
                <a:schemeClr val="lt1"/>
              </a:solidFill>
              <a:latin typeface="Arial"/>
              <a:ea typeface="Arial"/>
              <a:cs typeface="Arial"/>
              <a:sym typeface="Arial"/>
            </a:endParaRPr>
          </a:p>
        </p:txBody>
      </p:sp>
      <p:sp>
        <p:nvSpPr>
          <p:cNvPr id="95" name="Google Shape;95;p1"/>
          <p:cNvSpPr txBox="1"/>
          <p:nvPr/>
        </p:nvSpPr>
        <p:spPr>
          <a:xfrm>
            <a:off x="456350" y="13093275"/>
            <a:ext cx="11278800" cy="62802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There are no existing objective measures of professional text. Most measures asses text with a paragraph or full-text scope, quantifying organization, flow, and coherence, however none measure it on a sentence level. Similar tasks use binary classification to discern authorship or feedback quality. </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highlight>
                  <a:srgbClr val="FFFFFF"/>
                </a:highlight>
                <a:latin typeface="Calibri"/>
                <a:ea typeface="Calibri"/>
                <a:cs typeface="Calibri"/>
                <a:sym typeface="Calibri"/>
              </a:rPr>
              <a:t>This task is beneficial as the trained model can be used for</a:t>
            </a:r>
            <a:r>
              <a:rPr lang="en-US" sz="3600">
                <a:solidFill>
                  <a:schemeClr val="dk1"/>
                </a:solidFill>
                <a:latin typeface="Calibri"/>
                <a:ea typeface="Calibri"/>
                <a:cs typeface="Calibri"/>
                <a:sym typeface="Calibri"/>
              </a:rPr>
              <a:t> </a:t>
            </a:r>
            <a:r>
              <a:rPr lang="en-US" sz="3600">
                <a:solidFill>
                  <a:schemeClr val="dk1"/>
                </a:solidFill>
                <a:highlight>
                  <a:srgbClr val="FFFFFF"/>
                </a:highlight>
                <a:latin typeface="Calibri"/>
                <a:ea typeface="Calibri"/>
                <a:cs typeface="Calibri"/>
                <a:sym typeface="Calibri"/>
              </a:rPr>
              <a:t>verification on the quality of a piece of writing. Furthermore, a model to detect this could contain valuable insight into which attributes lend themselves to professional text.</a:t>
            </a:r>
            <a:endParaRPr sz="3600">
              <a:solidFill>
                <a:schemeClr val="dk1"/>
              </a:solidFill>
              <a:latin typeface="Calibri"/>
              <a:ea typeface="Calibri"/>
              <a:cs typeface="Calibri"/>
              <a:sym typeface="Calibri"/>
            </a:endParaRPr>
          </a:p>
        </p:txBody>
      </p:sp>
      <p:sp>
        <p:nvSpPr>
          <p:cNvPr id="96" name="Google Shape;96;p1"/>
          <p:cNvSpPr txBox="1"/>
          <p:nvPr/>
        </p:nvSpPr>
        <p:spPr>
          <a:xfrm>
            <a:off x="25314750" y="5231788"/>
            <a:ext cx="1685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600">
              <a:latin typeface="Calibri"/>
              <a:ea typeface="Calibri"/>
              <a:cs typeface="Calibri"/>
              <a:sym typeface="Calibri"/>
            </a:endParaRPr>
          </a:p>
        </p:txBody>
      </p:sp>
      <p:sp>
        <p:nvSpPr>
          <p:cNvPr id="97" name="Google Shape;97;p1"/>
          <p:cNvSpPr txBox="1"/>
          <p:nvPr/>
        </p:nvSpPr>
        <p:spPr>
          <a:xfrm>
            <a:off x="518900" y="23903775"/>
            <a:ext cx="11166900" cy="8800500"/>
          </a:xfrm>
          <a:prstGeom prst="rect">
            <a:avLst/>
          </a:prstGeom>
          <a:noFill/>
          <a:ln>
            <a:noFill/>
          </a:ln>
        </p:spPr>
        <p:txBody>
          <a:bodyPr anchorCtr="0" anchor="t" bIns="45700" lIns="91425" spcFirstLastPara="1" rIns="91425" wrap="square" tIns="45700">
            <a:spAutoFit/>
          </a:bodyPr>
          <a:lstStyle/>
          <a:p>
            <a:pPr indent="-425450" lvl="0" marL="457200" rtl="0" algn="l">
              <a:lnSpc>
                <a:spcPct val="115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Elliott Casal, Joseph J. Lee. (2019) Syntactic complexity and writing quality in assessed first-year L2 writing, Journal of Second Language Writing, Volume 44, Pages 51-62, ISSN 1060-3743.</a:t>
            </a:r>
            <a:endParaRPr sz="3100">
              <a:solidFill>
                <a:schemeClr val="dk1"/>
              </a:solidFill>
              <a:latin typeface="Calibri"/>
              <a:ea typeface="Calibri"/>
              <a:cs typeface="Calibri"/>
              <a:sym typeface="Calibri"/>
            </a:endParaRPr>
          </a:p>
          <a:p>
            <a:pPr indent="-425450" lvl="0" marL="457200" rtl="0" algn="l">
              <a:lnSpc>
                <a:spcPct val="115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Lu, X. (2010) Automatic analysis of syntactic complexity in second language writing. International Journal of Corpus Linguistics, 15(4), 474-496.</a:t>
            </a:r>
            <a:endParaRPr sz="3100">
              <a:solidFill>
                <a:schemeClr val="dk1"/>
              </a:solidFill>
              <a:latin typeface="Calibri"/>
              <a:ea typeface="Calibri"/>
              <a:cs typeface="Calibri"/>
              <a:sym typeface="Calibri"/>
            </a:endParaRPr>
          </a:p>
          <a:p>
            <a:pPr indent="-425450" lvl="0" marL="457200" rtl="0" algn="l">
              <a:lnSpc>
                <a:spcPct val="115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Ötleş, Erkin et al. (2021) Using Natural Language Processing to Automatically Assess Feedback Quality: Findings From 3 Surgical Residencies. Academic Medicine 96: 1457 - 1460.</a:t>
            </a:r>
            <a:endParaRPr sz="3100">
              <a:solidFill>
                <a:schemeClr val="dk1"/>
              </a:solidFill>
              <a:latin typeface="Calibri"/>
              <a:ea typeface="Calibri"/>
              <a:cs typeface="Calibri"/>
              <a:sym typeface="Calibri"/>
            </a:endParaRPr>
          </a:p>
          <a:p>
            <a:pPr indent="-425450" lvl="0" marL="457200" rtl="0" algn="l">
              <a:lnSpc>
                <a:spcPct val="115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Noura Khalid Alhuqail (2021) Author Identification Based on NLP European Journal of Computer Science and Information Technology Vol.9, No.1, pp.1-26</a:t>
            </a:r>
            <a:endParaRPr sz="3100">
              <a:solidFill>
                <a:schemeClr val="dk1"/>
              </a:solidFill>
              <a:latin typeface="Calibri"/>
              <a:ea typeface="Calibri"/>
              <a:cs typeface="Calibri"/>
              <a:sym typeface="Calibri"/>
            </a:endParaRPr>
          </a:p>
          <a:p>
            <a:pPr indent="-425450" lvl="0" marL="457200" rtl="0" algn="l">
              <a:lnSpc>
                <a:spcPct val="115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Jarvis, Scott &amp; Grant, Leslie &amp; Bikowski, Dawn &amp; Ferris, Dana. (2003) Exploring multiple profiles of highly rated learner composition.  Journal of Second Language Writing. 12. 377-403. 10.1016/j.jslw.2003.09.001.</a:t>
            </a:r>
            <a:endParaRPr sz="3100">
              <a:solidFill>
                <a:schemeClr val="dk1"/>
              </a:solidFill>
              <a:latin typeface="Calibri"/>
              <a:ea typeface="Calibri"/>
              <a:cs typeface="Calibri"/>
              <a:sym typeface="Calibri"/>
            </a:endParaRPr>
          </a:p>
        </p:txBody>
      </p:sp>
      <p:sp>
        <p:nvSpPr>
          <p:cNvPr id="98" name="Google Shape;98;p1"/>
          <p:cNvSpPr/>
          <p:nvPr/>
        </p:nvSpPr>
        <p:spPr>
          <a:xfrm>
            <a:off x="505713" y="23385775"/>
            <a:ext cx="111669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no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Sources</a:t>
            </a:r>
            <a:endParaRPr b="0" i="0" sz="3800" u="none" cap="none" strike="noStrike">
              <a:solidFill>
                <a:schemeClr val="lt1"/>
              </a:solidFill>
              <a:latin typeface="Arial"/>
              <a:ea typeface="Arial"/>
              <a:cs typeface="Arial"/>
              <a:sym typeface="Arial"/>
            </a:endParaRPr>
          </a:p>
        </p:txBody>
      </p:sp>
      <p:sp>
        <p:nvSpPr>
          <p:cNvPr id="99" name="Google Shape;99;p1"/>
          <p:cNvSpPr/>
          <p:nvPr/>
        </p:nvSpPr>
        <p:spPr>
          <a:xfrm>
            <a:off x="12174053" y="4774388"/>
            <a:ext cx="127395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no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Method Details</a:t>
            </a:r>
            <a:endParaRPr b="0" i="0" sz="3800" u="none" cap="none" strike="noStrike">
              <a:solidFill>
                <a:schemeClr val="lt1"/>
              </a:solidFill>
              <a:latin typeface="Arial"/>
              <a:ea typeface="Arial"/>
              <a:cs typeface="Arial"/>
              <a:sym typeface="Arial"/>
            </a:endParaRPr>
          </a:p>
        </p:txBody>
      </p:sp>
      <p:sp>
        <p:nvSpPr>
          <p:cNvPr id="100" name="Google Shape;100;p1"/>
          <p:cNvSpPr/>
          <p:nvPr/>
        </p:nvSpPr>
        <p:spPr>
          <a:xfrm>
            <a:off x="12174053" y="15877938"/>
            <a:ext cx="127395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no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Evaluation Setup</a:t>
            </a:r>
            <a:endParaRPr b="0" i="0" sz="3800" u="none" cap="none" strike="noStrike">
              <a:solidFill>
                <a:schemeClr val="lt1"/>
              </a:solidFill>
              <a:latin typeface="Arial"/>
              <a:ea typeface="Arial"/>
              <a:cs typeface="Arial"/>
              <a:sym typeface="Arial"/>
            </a:endParaRPr>
          </a:p>
        </p:txBody>
      </p:sp>
      <p:sp>
        <p:nvSpPr>
          <p:cNvPr id="101" name="Google Shape;101;p1"/>
          <p:cNvSpPr/>
          <p:nvPr/>
        </p:nvSpPr>
        <p:spPr>
          <a:xfrm>
            <a:off x="25314750" y="4774400"/>
            <a:ext cx="18175500" cy="546600"/>
          </a:xfrm>
          <a:prstGeom prst="roundRect">
            <a:avLst>
              <a:gd fmla="val 16667" name="adj"/>
            </a:avLst>
          </a:prstGeom>
          <a:gradFill>
            <a:gsLst>
              <a:gs pos="0">
                <a:srgbClr val="D1817E"/>
              </a:gs>
              <a:gs pos="100000">
                <a:srgbClr val="903F3D"/>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38900" lIns="77800" spcFirstLastPara="1" rIns="77800" wrap="square" tIns="38900">
            <a:noAutofit/>
          </a:bodyPr>
          <a:lstStyle/>
          <a:p>
            <a:pPr indent="0" lvl="0" marL="0" marR="0" rtl="0" algn="ctr">
              <a:lnSpc>
                <a:spcPct val="100000"/>
              </a:lnSpc>
              <a:spcBef>
                <a:spcPts val="0"/>
              </a:spcBef>
              <a:spcAft>
                <a:spcPts val="0"/>
              </a:spcAft>
              <a:buClr>
                <a:srgbClr val="000000"/>
              </a:buClr>
              <a:buSzPts val="2700"/>
              <a:buFont typeface="Arial"/>
              <a:buNone/>
            </a:pPr>
            <a:r>
              <a:rPr b="1" lang="en-US" sz="2700">
                <a:solidFill>
                  <a:schemeClr val="lt1"/>
                </a:solidFill>
              </a:rPr>
              <a:t>Key Results &amp; Analysis</a:t>
            </a:r>
            <a:endParaRPr b="0" i="0" sz="3800" u="none" cap="none" strike="noStrike">
              <a:solidFill>
                <a:schemeClr val="lt1"/>
              </a:solidFill>
              <a:latin typeface="Arial"/>
              <a:ea typeface="Arial"/>
              <a:cs typeface="Arial"/>
              <a:sym typeface="Arial"/>
            </a:endParaRPr>
          </a:p>
        </p:txBody>
      </p:sp>
      <p:sp>
        <p:nvSpPr>
          <p:cNvPr id="102" name="Google Shape;102;p1"/>
          <p:cNvSpPr txBox="1"/>
          <p:nvPr/>
        </p:nvSpPr>
        <p:spPr>
          <a:xfrm>
            <a:off x="12233450" y="5356550"/>
            <a:ext cx="12620700" cy="44022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implemented two different types of models: Deep Averaging Network (DAN), and Gated Recurrent Unit (GRU). Each of these models took in GloVe embeddings with an embedding dimension of 50, and had 4 layers.</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also implemented an attention component within GRU to attempt to further improve the accuracy by focusing on important parts of the sentences.</a:t>
            </a:r>
            <a:endParaRPr sz="3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3" name="Google Shape;103;p1"/>
          <p:cNvSpPr txBox="1"/>
          <p:nvPr/>
        </p:nvSpPr>
        <p:spPr>
          <a:xfrm>
            <a:off x="12268077" y="16559452"/>
            <a:ext cx="12620700" cy="127140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collected caption and comment transcripts from YouTube videos for our dataset</a:t>
            </a:r>
            <a:r>
              <a:rPr lang="en-US" sz="3600">
                <a:solidFill>
                  <a:schemeClr val="dk1"/>
                </a:solidFill>
                <a:latin typeface="Calibri"/>
                <a:ea typeface="Calibri"/>
                <a:cs typeface="Calibri"/>
                <a:sym typeface="Calibri"/>
              </a:rPr>
              <a:t>. We operated under the assumption that comments are categorized as unprofessional text and the video transcript as professional. To help filter for higher quality data, we removed non-ascii characters from comments, and broke them down into sentences. This was not necessary for the video transcripts because they were well formatted. We choose to only include videos with closed captioning, and did not use any with automatically generated transcripts. We then used only sentences from the transcripts/comments which were longer than 5 words and shorter than 25 words.</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used three separate datasets, each having the number of comment and transcript sentences equalized, to be half of the total for each run. We had 80% of the data used for training, 10% for validation, and 10% for testing. The datasets were TED talks (4104</a:t>
            </a:r>
            <a:r>
              <a:rPr lang="en-US" sz="3600">
                <a:solidFill>
                  <a:schemeClr val="dk1"/>
                </a:solidFill>
                <a:latin typeface="Calibri"/>
                <a:ea typeface="Calibri"/>
                <a:cs typeface="Calibri"/>
                <a:sym typeface="Calibri"/>
              </a:rPr>
              <a:t>), lectures from Ivy league universities (5248), and news broadcasts (3490). We also trained and tested the model with a composite dataset by combining these smaller datasets.</a:t>
            </a:r>
            <a:endParaRPr sz="3600">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Our evaluation measures were: accuracy (percent correctly classified), precision (mislabel unprofessional text as professional), recall (ability to find all professional text), and F1 (combination of precision and recall).</a:t>
            </a:r>
            <a:endParaRPr sz="3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4" name="Google Shape;104;p1"/>
          <p:cNvSpPr txBox="1"/>
          <p:nvPr/>
        </p:nvSpPr>
        <p:spPr>
          <a:xfrm>
            <a:off x="12153050" y="29749650"/>
            <a:ext cx="31337100" cy="2955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We achieved comparable accuracy to baselines, and determined our models were not </a:t>
            </a:r>
            <a:r>
              <a:rPr lang="en-US" sz="3600">
                <a:latin typeface="Calibri"/>
                <a:ea typeface="Calibri"/>
                <a:cs typeface="Calibri"/>
                <a:sym typeface="Calibri"/>
              </a:rPr>
              <a:t>simply classifying based on </a:t>
            </a:r>
            <a:r>
              <a:rPr lang="en-US" sz="3600">
                <a:latin typeface="Calibri"/>
                <a:ea typeface="Calibri"/>
                <a:cs typeface="Calibri"/>
                <a:sym typeface="Calibri"/>
              </a:rPr>
              <a:t>syntactic complexity.</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We would like to expand our datasets to include </a:t>
            </a:r>
            <a:r>
              <a:rPr lang="en-US" sz="3600">
                <a:latin typeface="Calibri"/>
                <a:ea typeface="Calibri"/>
                <a:cs typeface="Calibri"/>
                <a:sym typeface="Calibri"/>
              </a:rPr>
              <a:t>other</a:t>
            </a:r>
            <a:r>
              <a:rPr lang="en-US" sz="3600">
                <a:latin typeface="Calibri"/>
                <a:ea typeface="Calibri"/>
                <a:cs typeface="Calibri"/>
                <a:sym typeface="Calibri"/>
              </a:rPr>
              <a:t> sources outside of YouTube, as this was operating under the </a:t>
            </a:r>
            <a:r>
              <a:rPr lang="en-US" sz="3600">
                <a:latin typeface="Calibri"/>
                <a:ea typeface="Calibri"/>
                <a:cs typeface="Calibri"/>
                <a:sym typeface="Calibri"/>
              </a:rPr>
              <a:t>assumption</a:t>
            </a:r>
            <a:r>
              <a:rPr lang="en-US" sz="3600">
                <a:latin typeface="Calibri"/>
                <a:ea typeface="Calibri"/>
                <a:cs typeface="Calibri"/>
                <a:sym typeface="Calibri"/>
              </a:rPr>
              <a:t> that all comments would be </a:t>
            </a:r>
            <a:r>
              <a:rPr lang="en-US" sz="3600">
                <a:latin typeface="Calibri"/>
                <a:ea typeface="Calibri"/>
                <a:cs typeface="Calibri"/>
                <a:sym typeface="Calibri"/>
              </a:rPr>
              <a:t>unprofessional</a:t>
            </a:r>
            <a:r>
              <a:rPr lang="en-US" sz="3600">
                <a:latin typeface="Calibri"/>
                <a:ea typeface="Calibri"/>
                <a:cs typeface="Calibri"/>
                <a:sym typeface="Calibri"/>
              </a:rPr>
              <a:t>, and transcripts would be professional, but even with a curated dataset such as ours this may not be </a:t>
            </a:r>
            <a:r>
              <a:rPr lang="en-US" sz="3600">
                <a:latin typeface="Calibri"/>
                <a:ea typeface="Calibri"/>
                <a:cs typeface="Calibri"/>
                <a:sym typeface="Calibri"/>
              </a:rPr>
              <a:t>guaranteed</a:t>
            </a:r>
            <a:r>
              <a:rPr lang="en-US" sz="3600">
                <a:latin typeface="Calibri"/>
                <a:ea typeface="Calibri"/>
                <a:cs typeface="Calibri"/>
                <a:sym typeface="Calibri"/>
              </a:rPr>
              <a:t>.</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We would also like to </a:t>
            </a:r>
            <a:r>
              <a:rPr lang="en-US" sz="3600">
                <a:latin typeface="Calibri"/>
                <a:ea typeface="Calibri"/>
                <a:cs typeface="Calibri"/>
                <a:sym typeface="Calibri"/>
              </a:rPr>
              <a:t>investigate</a:t>
            </a:r>
            <a:r>
              <a:rPr lang="en-US" sz="3600">
                <a:latin typeface="Calibri"/>
                <a:ea typeface="Calibri"/>
                <a:cs typeface="Calibri"/>
                <a:sym typeface="Calibri"/>
              </a:rPr>
              <a:t> which </a:t>
            </a:r>
            <a:r>
              <a:rPr lang="en-US" sz="3600">
                <a:latin typeface="Calibri"/>
                <a:ea typeface="Calibri"/>
                <a:cs typeface="Calibri"/>
                <a:sym typeface="Calibri"/>
              </a:rPr>
              <a:t>words are more heavily correlated with either professional or unprofessional. </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Improve cleaning of data to remove any remaining artifacts.</a:t>
            </a:r>
            <a:endParaRPr sz="3600">
              <a:latin typeface="Calibri"/>
              <a:ea typeface="Calibri"/>
              <a:cs typeface="Calibri"/>
              <a:sym typeface="Calibri"/>
            </a:endParaRPr>
          </a:p>
        </p:txBody>
      </p:sp>
      <p:sp>
        <p:nvSpPr>
          <p:cNvPr id="105" name="Google Shape;105;p1"/>
          <p:cNvSpPr/>
          <p:nvPr/>
        </p:nvSpPr>
        <p:spPr>
          <a:xfrm>
            <a:off x="13185500" y="11685000"/>
            <a:ext cx="1361100" cy="120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900">
                <a:latin typeface="Calibri"/>
                <a:ea typeface="Calibri"/>
                <a:cs typeface="Calibri"/>
                <a:sym typeface="Calibri"/>
              </a:rPr>
              <a:t>GloVe</a:t>
            </a:r>
            <a:endParaRPr sz="2900">
              <a:latin typeface="Calibri"/>
              <a:ea typeface="Calibri"/>
              <a:cs typeface="Calibri"/>
              <a:sym typeface="Calibri"/>
            </a:endParaRPr>
          </a:p>
        </p:txBody>
      </p:sp>
      <p:sp>
        <p:nvSpPr>
          <p:cNvPr id="106" name="Google Shape;106;p1"/>
          <p:cNvSpPr/>
          <p:nvPr/>
        </p:nvSpPr>
        <p:spPr>
          <a:xfrm>
            <a:off x="22974125" y="11638800"/>
            <a:ext cx="1841400" cy="12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900">
                <a:latin typeface="Calibri"/>
                <a:ea typeface="Calibri"/>
                <a:cs typeface="Calibri"/>
                <a:sym typeface="Calibri"/>
              </a:rPr>
              <a:t>Analysis</a:t>
            </a:r>
            <a:endParaRPr sz="2900">
              <a:latin typeface="Calibri"/>
              <a:ea typeface="Calibri"/>
              <a:cs typeface="Calibri"/>
              <a:sym typeface="Calibri"/>
            </a:endParaRPr>
          </a:p>
        </p:txBody>
      </p:sp>
      <p:grpSp>
        <p:nvGrpSpPr>
          <p:cNvPr id="107" name="Google Shape;107;p1"/>
          <p:cNvGrpSpPr/>
          <p:nvPr/>
        </p:nvGrpSpPr>
        <p:grpSpPr>
          <a:xfrm>
            <a:off x="12249188" y="12008250"/>
            <a:ext cx="936300" cy="554100"/>
            <a:chOff x="13944688" y="7247825"/>
            <a:chExt cx="936300" cy="554100"/>
          </a:xfrm>
        </p:grpSpPr>
        <p:cxnSp>
          <p:nvCxnSpPr>
            <p:cNvPr id="108" name="Google Shape;108;p1"/>
            <p:cNvCxnSpPr/>
            <p:nvPr/>
          </p:nvCxnSpPr>
          <p:spPr>
            <a:xfrm>
              <a:off x="13944688" y="7247825"/>
              <a:ext cx="936300" cy="0"/>
            </a:xfrm>
            <a:prstGeom prst="straightConnector1">
              <a:avLst/>
            </a:prstGeom>
            <a:noFill/>
            <a:ln cap="flat" cmpd="sng" w="38100">
              <a:solidFill>
                <a:schemeClr val="dk1"/>
              </a:solidFill>
              <a:prstDash val="solid"/>
              <a:round/>
              <a:headEnd len="med" w="med" type="none"/>
              <a:tailEnd len="med" w="med" type="triangle"/>
            </a:ln>
          </p:spPr>
        </p:cxnSp>
        <p:sp>
          <p:nvSpPr>
            <p:cNvPr id="109" name="Google Shape;109;p1"/>
            <p:cNvSpPr txBox="1"/>
            <p:nvPr/>
          </p:nvSpPr>
          <p:spPr>
            <a:xfrm>
              <a:off x="13993750" y="7247825"/>
              <a:ext cx="83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Data</a:t>
              </a:r>
              <a:endParaRPr sz="2400">
                <a:latin typeface="Calibri"/>
                <a:ea typeface="Calibri"/>
                <a:cs typeface="Calibri"/>
                <a:sym typeface="Calibri"/>
              </a:endParaRPr>
            </a:p>
          </p:txBody>
        </p:sp>
      </p:grpSp>
      <p:grpSp>
        <p:nvGrpSpPr>
          <p:cNvPr id="110" name="Google Shape;110;p1"/>
          <p:cNvGrpSpPr/>
          <p:nvPr/>
        </p:nvGrpSpPr>
        <p:grpSpPr>
          <a:xfrm>
            <a:off x="15276100" y="9999750"/>
            <a:ext cx="6840900" cy="4571100"/>
            <a:chOff x="16889325" y="6545363"/>
            <a:chExt cx="6840900" cy="4571100"/>
          </a:xfrm>
        </p:grpSpPr>
        <p:grpSp>
          <p:nvGrpSpPr>
            <p:cNvPr id="111" name="Google Shape;111;p1"/>
            <p:cNvGrpSpPr/>
            <p:nvPr/>
          </p:nvGrpSpPr>
          <p:grpSpPr>
            <a:xfrm rot="-5400000">
              <a:off x="18024225" y="5410463"/>
              <a:ext cx="4571100" cy="6840900"/>
              <a:chOff x="17280775" y="4916238"/>
              <a:chExt cx="4571100" cy="6840900"/>
            </a:xfrm>
          </p:grpSpPr>
          <p:sp>
            <p:nvSpPr>
              <p:cNvPr id="112" name="Google Shape;112;p1"/>
              <p:cNvSpPr/>
              <p:nvPr/>
            </p:nvSpPr>
            <p:spPr>
              <a:xfrm>
                <a:off x="17280775" y="4916238"/>
                <a:ext cx="4571100" cy="684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
              <p:cNvGrpSpPr/>
              <p:nvPr/>
            </p:nvGrpSpPr>
            <p:grpSpPr>
              <a:xfrm>
                <a:off x="17749463" y="8413913"/>
                <a:ext cx="3697500" cy="3083400"/>
                <a:chOff x="21795788" y="8789538"/>
                <a:chExt cx="3697500" cy="3083400"/>
              </a:xfrm>
            </p:grpSpPr>
            <p:sp>
              <p:nvSpPr>
                <p:cNvPr id="114" name="Google Shape;114;p1"/>
                <p:cNvSpPr/>
                <p:nvPr/>
              </p:nvSpPr>
              <p:spPr>
                <a:xfrm>
                  <a:off x="21795788" y="8789538"/>
                  <a:ext cx="3697500" cy="308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p>
              </p:txBody>
            </p:sp>
            <p:sp>
              <p:nvSpPr>
                <p:cNvPr id="115" name="Google Shape;115;p1"/>
                <p:cNvSpPr/>
                <p:nvPr/>
              </p:nvSpPr>
              <p:spPr>
                <a:xfrm rot="5400000">
                  <a:off x="21866350" y="10019850"/>
                  <a:ext cx="2381400" cy="568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Cell 2</a:t>
                  </a:r>
                  <a:endParaRPr sz="2000"/>
                </a:p>
              </p:txBody>
            </p:sp>
            <p:sp>
              <p:nvSpPr>
                <p:cNvPr id="116" name="Google Shape;116;p1"/>
                <p:cNvSpPr/>
                <p:nvPr/>
              </p:nvSpPr>
              <p:spPr>
                <a:xfrm rot="5400000">
                  <a:off x="21076000" y="10047113"/>
                  <a:ext cx="2381400" cy="568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Cell 1</a:t>
                  </a:r>
                  <a:endParaRPr sz="2000"/>
                </a:p>
              </p:txBody>
            </p:sp>
            <p:sp>
              <p:nvSpPr>
                <p:cNvPr id="117" name="Google Shape;117;p1"/>
                <p:cNvSpPr/>
                <p:nvPr/>
              </p:nvSpPr>
              <p:spPr>
                <a:xfrm rot="5400000">
                  <a:off x="22656700" y="10019863"/>
                  <a:ext cx="2381400" cy="568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Cell n</a:t>
                  </a:r>
                  <a:endParaRPr sz="2000"/>
                </a:p>
              </p:txBody>
            </p:sp>
            <p:sp>
              <p:nvSpPr>
                <p:cNvPr id="118" name="Google Shape;118;p1"/>
                <p:cNvSpPr txBox="1"/>
                <p:nvPr/>
              </p:nvSpPr>
              <p:spPr>
                <a:xfrm>
                  <a:off x="24277450" y="10116100"/>
                  <a:ext cx="3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a:t>
                  </a:r>
                  <a:endParaRPr sz="2800">
                    <a:latin typeface="Calibri"/>
                    <a:ea typeface="Calibri"/>
                    <a:cs typeface="Calibri"/>
                    <a:sym typeface="Calibri"/>
                  </a:endParaRPr>
                </a:p>
              </p:txBody>
            </p:sp>
            <p:sp>
              <p:nvSpPr>
                <p:cNvPr id="119" name="Google Shape;119;p1"/>
                <p:cNvSpPr/>
                <p:nvPr/>
              </p:nvSpPr>
              <p:spPr>
                <a:xfrm rot="5400000">
                  <a:off x="23799700" y="10005088"/>
                  <a:ext cx="2381400" cy="568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num_layers</a:t>
                  </a:r>
                  <a:endParaRPr sz="2000"/>
                </a:p>
              </p:txBody>
            </p:sp>
          </p:grpSp>
          <p:grpSp>
            <p:nvGrpSpPr>
              <p:cNvPr id="120" name="Google Shape;120;p1"/>
              <p:cNvGrpSpPr/>
              <p:nvPr/>
            </p:nvGrpSpPr>
            <p:grpSpPr>
              <a:xfrm>
                <a:off x="18263013" y="5074788"/>
                <a:ext cx="2567700" cy="3083400"/>
                <a:chOff x="13276638" y="8887488"/>
                <a:chExt cx="2567700" cy="3083400"/>
              </a:xfrm>
            </p:grpSpPr>
            <p:sp>
              <p:nvSpPr>
                <p:cNvPr id="121" name="Google Shape;121;p1"/>
                <p:cNvSpPr/>
                <p:nvPr/>
              </p:nvSpPr>
              <p:spPr>
                <a:xfrm>
                  <a:off x="13276638" y="8887488"/>
                  <a:ext cx="2567700" cy="308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p>
              </p:txBody>
            </p:sp>
            <p:grpSp>
              <p:nvGrpSpPr>
                <p:cNvPr id="122" name="Google Shape;122;p1"/>
                <p:cNvGrpSpPr/>
                <p:nvPr/>
              </p:nvGrpSpPr>
              <p:grpSpPr>
                <a:xfrm>
                  <a:off x="13528900" y="9238463"/>
                  <a:ext cx="2072700" cy="2393775"/>
                  <a:chOff x="13376500" y="9238463"/>
                  <a:chExt cx="2072700" cy="2393775"/>
                </a:xfrm>
              </p:grpSpPr>
              <p:sp>
                <p:nvSpPr>
                  <p:cNvPr id="123" name="Google Shape;123;p1"/>
                  <p:cNvSpPr/>
                  <p:nvPr/>
                </p:nvSpPr>
                <p:spPr>
                  <a:xfrm rot="5400000">
                    <a:off x="13222150" y="10145063"/>
                    <a:ext cx="2381400" cy="568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Feed Forward</a:t>
                    </a:r>
                    <a:endParaRPr sz="2000"/>
                  </a:p>
                </p:txBody>
              </p:sp>
              <p:sp>
                <p:nvSpPr>
                  <p:cNvPr id="124" name="Google Shape;124;p1"/>
                  <p:cNvSpPr/>
                  <p:nvPr/>
                </p:nvSpPr>
                <p:spPr>
                  <a:xfrm rot="5400000">
                    <a:off x="13974400" y="10157438"/>
                    <a:ext cx="2381400" cy="568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Feed Forward</a:t>
                    </a:r>
                    <a:endParaRPr sz="2000"/>
                  </a:p>
                </p:txBody>
              </p:sp>
              <p:sp>
                <p:nvSpPr>
                  <p:cNvPr id="125" name="Google Shape;125;p1"/>
                  <p:cNvSpPr/>
                  <p:nvPr/>
                </p:nvSpPr>
                <p:spPr>
                  <a:xfrm rot="5400000">
                    <a:off x="12469900" y="10145063"/>
                    <a:ext cx="2381400" cy="5682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Average</a:t>
                    </a:r>
                    <a:endParaRPr sz="2000"/>
                  </a:p>
                </p:txBody>
              </p:sp>
            </p:grpSp>
          </p:grpSp>
        </p:grpSp>
        <p:sp>
          <p:nvSpPr>
            <p:cNvPr id="126" name="Google Shape;126;p1"/>
            <p:cNvSpPr txBox="1"/>
            <p:nvPr/>
          </p:nvSpPr>
          <p:spPr>
            <a:xfrm>
              <a:off x="17251675" y="6637000"/>
              <a:ext cx="1361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Calibri"/>
                  <a:ea typeface="Calibri"/>
                  <a:cs typeface="Calibri"/>
                  <a:sym typeface="Calibri"/>
                </a:rPr>
                <a:t>Models</a:t>
              </a:r>
              <a:endParaRPr sz="2700">
                <a:latin typeface="Calibri"/>
                <a:ea typeface="Calibri"/>
                <a:cs typeface="Calibri"/>
                <a:sym typeface="Calibri"/>
              </a:endParaRPr>
            </a:p>
          </p:txBody>
        </p:sp>
      </p:grpSp>
      <p:cxnSp>
        <p:nvCxnSpPr>
          <p:cNvPr id="127" name="Google Shape;127;p1"/>
          <p:cNvCxnSpPr>
            <a:stCxn id="105" idx="3"/>
            <a:endCxn id="112" idx="0"/>
          </p:cNvCxnSpPr>
          <p:nvPr/>
        </p:nvCxnSpPr>
        <p:spPr>
          <a:xfrm>
            <a:off x="14546600" y="12285300"/>
            <a:ext cx="729600" cy="0"/>
          </a:xfrm>
          <a:prstGeom prst="straightConnector1">
            <a:avLst/>
          </a:prstGeom>
          <a:noFill/>
          <a:ln cap="flat" cmpd="sng" w="38100">
            <a:solidFill>
              <a:schemeClr val="dk1"/>
            </a:solidFill>
            <a:prstDash val="solid"/>
            <a:round/>
            <a:headEnd len="med" w="med" type="none"/>
            <a:tailEnd len="med" w="med" type="triangle"/>
          </a:ln>
        </p:spPr>
      </p:cxnSp>
      <p:cxnSp>
        <p:nvCxnSpPr>
          <p:cNvPr id="128" name="Google Shape;128;p1"/>
          <p:cNvCxnSpPr>
            <a:stCxn id="112" idx="2"/>
            <a:endCxn id="106" idx="1"/>
          </p:cNvCxnSpPr>
          <p:nvPr/>
        </p:nvCxnSpPr>
        <p:spPr>
          <a:xfrm>
            <a:off x="22117000" y="12285300"/>
            <a:ext cx="857100" cy="0"/>
          </a:xfrm>
          <a:prstGeom prst="straightConnector1">
            <a:avLst/>
          </a:prstGeom>
          <a:noFill/>
          <a:ln cap="flat" cmpd="sng" w="38100">
            <a:solidFill>
              <a:schemeClr val="dk1"/>
            </a:solidFill>
            <a:prstDash val="solid"/>
            <a:round/>
            <a:headEnd len="med" w="med" type="none"/>
            <a:tailEnd len="med" w="med" type="triangle"/>
          </a:ln>
        </p:spPr>
      </p:cxnSp>
      <p:pic>
        <p:nvPicPr>
          <p:cNvPr id="129" name="Google Shape;129;p1"/>
          <p:cNvPicPr preferRelativeResize="0"/>
          <p:nvPr/>
        </p:nvPicPr>
        <p:blipFill>
          <a:blip r:embed="rId4">
            <a:alphaModFix/>
          </a:blip>
          <a:stretch>
            <a:fillRect/>
          </a:stretch>
        </p:blipFill>
        <p:spPr>
          <a:xfrm>
            <a:off x="25473450" y="17624638"/>
            <a:ext cx="8664875" cy="3290141"/>
          </a:xfrm>
          <a:prstGeom prst="rect">
            <a:avLst/>
          </a:prstGeom>
          <a:noFill/>
          <a:ln>
            <a:noFill/>
          </a:ln>
        </p:spPr>
      </p:pic>
      <p:pic>
        <p:nvPicPr>
          <p:cNvPr id="130" name="Google Shape;130;p1"/>
          <p:cNvPicPr preferRelativeResize="0"/>
          <p:nvPr/>
        </p:nvPicPr>
        <p:blipFill>
          <a:blip r:embed="rId5">
            <a:alphaModFix/>
          </a:blip>
          <a:stretch>
            <a:fillRect/>
          </a:stretch>
        </p:blipFill>
        <p:spPr>
          <a:xfrm>
            <a:off x="25473450" y="9534291"/>
            <a:ext cx="8664875" cy="3265025"/>
          </a:xfrm>
          <a:prstGeom prst="rect">
            <a:avLst/>
          </a:prstGeom>
          <a:noFill/>
          <a:ln>
            <a:noFill/>
          </a:ln>
        </p:spPr>
      </p:pic>
      <p:pic>
        <p:nvPicPr>
          <p:cNvPr id="131" name="Google Shape;131;p1"/>
          <p:cNvPicPr preferRelativeResize="0"/>
          <p:nvPr/>
        </p:nvPicPr>
        <p:blipFill>
          <a:blip r:embed="rId6">
            <a:alphaModFix/>
          </a:blip>
          <a:stretch>
            <a:fillRect/>
          </a:stretch>
        </p:blipFill>
        <p:spPr>
          <a:xfrm>
            <a:off x="25473450" y="13592016"/>
            <a:ext cx="8664875" cy="3239910"/>
          </a:xfrm>
          <a:prstGeom prst="rect">
            <a:avLst/>
          </a:prstGeom>
          <a:noFill/>
          <a:ln>
            <a:noFill/>
          </a:ln>
        </p:spPr>
      </p:pic>
      <p:pic>
        <p:nvPicPr>
          <p:cNvPr id="132" name="Google Shape;132;p1"/>
          <p:cNvPicPr preferRelativeResize="0"/>
          <p:nvPr/>
        </p:nvPicPr>
        <p:blipFill>
          <a:blip r:embed="rId7">
            <a:alphaModFix/>
          </a:blip>
          <a:stretch>
            <a:fillRect/>
          </a:stretch>
        </p:blipFill>
        <p:spPr>
          <a:xfrm>
            <a:off x="25382575" y="5552763"/>
            <a:ext cx="8664873" cy="3265025"/>
          </a:xfrm>
          <a:prstGeom prst="rect">
            <a:avLst/>
          </a:prstGeom>
          <a:noFill/>
          <a:ln>
            <a:noFill/>
          </a:ln>
        </p:spPr>
      </p:pic>
      <p:sp>
        <p:nvSpPr>
          <p:cNvPr id="133" name="Google Shape;133;p1"/>
          <p:cNvSpPr txBox="1"/>
          <p:nvPr/>
        </p:nvSpPr>
        <p:spPr>
          <a:xfrm>
            <a:off x="34366200" y="5547100"/>
            <a:ext cx="8989200" cy="1015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At low amounts of data, GRU and DAN perform similarly, with GRU + Attention lagging behind. As number of training </a:t>
            </a:r>
            <a:r>
              <a:rPr lang="en-US" sz="3600">
                <a:latin typeface="Calibri"/>
                <a:ea typeface="Calibri"/>
                <a:cs typeface="Calibri"/>
                <a:sym typeface="Calibri"/>
              </a:rPr>
              <a:t>samples</a:t>
            </a:r>
            <a:r>
              <a:rPr lang="en-US" sz="3600">
                <a:latin typeface="Calibri"/>
                <a:ea typeface="Calibri"/>
                <a:cs typeface="Calibri"/>
                <a:sym typeface="Calibri"/>
              </a:rPr>
              <a:t> increases, all models perform better. GRU grows faster than DAN, and GRU + Attention grows the fastest. With our best model on the composite dataset, GRU + Attention performs </a:t>
            </a:r>
            <a:r>
              <a:rPr lang="en-US" sz="3600">
                <a:latin typeface="Calibri"/>
                <a:ea typeface="Calibri"/>
                <a:cs typeface="Calibri"/>
                <a:sym typeface="Calibri"/>
              </a:rPr>
              <a:t>better</a:t>
            </a:r>
            <a:r>
              <a:rPr lang="en-US" sz="3600">
                <a:latin typeface="Calibri"/>
                <a:ea typeface="Calibri"/>
                <a:cs typeface="Calibri"/>
                <a:sym typeface="Calibri"/>
              </a:rPr>
              <a:t> than GRU and DAN, with a 0.8445 accuracy.</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Our results align with related work. In [3], textual feedback is classified into helpful and unhelpful. With an SVM discriminator, they achieved 0.83 accuracy which is almost exactly the accuracy we were able to achieve.</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When attempting to hand label among ourselves, we were only able to achieve 75.5% accuracy.</a:t>
            </a:r>
            <a:endParaRPr sz="3600">
              <a:latin typeface="Calibri"/>
              <a:ea typeface="Calibri"/>
              <a:cs typeface="Calibri"/>
              <a:sym typeface="Calibri"/>
            </a:endParaRPr>
          </a:p>
        </p:txBody>
      </p:sp>
      <p:sp>
        <p:nvSpPr>
          <p:cNvPr id="134" name="Google Shape;134;p1"/>
          <p:cNvSpPr txBox="1"/>
          <p:nvPr/>
        </p:nvSpPr>
        <p:spPr>
          <a:xfrm>
            <a:off x="25466025" y="21090163"/>
            <a:ext cx="17669700" cy="802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Lu [2] developed certain measures of lexical diversity and syntactic complexity. We used these measures to create sentence distributions between professional and unprofessional text. Differences between the distributions existed, but none were statistically significant. The figure above shows one of these measures, which shows a high similarity of syntactic complexity.</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All 14</a:t>
            </a:r>
            <a:r>
              <a:rPr lang="en-US" sz="3600">
                <a:latin typeface="Calibri"/>
                <a:ea typeface="Calibri"/>
                <a:cs typeface="Calibri"/>
                <a:sym typeface="Calibri"/>
              </a:rPr>
              <a:t> of the measures </a:t>
            </a:r>
            <a:r>
              <a:rPr lang="en-US" sz="3600">
                <a:latin typeface="Calibri"/>
                <a:ea typeface="Calibri"/>
                <a:cs typeface="Calibri"/>
                <a:sym typeface="Calibri"/>
              </a:rPr>
              <a:t>determined that the syntactic complexity distribution of professional text was </a:t>
            </a:r>
            <a:r>
              <a:rPr lang="en-US" sz="3600">
                <a:latin typeface="Calibri"/>
                <a:ea typeface="Calibri"/>
                <a:cs typeface="Calibri"/>
                <a:sym typeface="Calibri"/>
              </a:rPr>
              <a:t>indistinguishable</a:t>
            </a:r>
            <a:r>
              <a:rPr lang="en-US" sz="3600">
                <a:latin typeface="Calibri"/>
                <a:ea typeface="Calibri"/>
                <a:cs typeface="Calibri"/>
                <a:sym typeface="Calibri"/>
              </a:rPr>
              <a:t> from the </a:t>
            </a:r>
            <a:r>
              <a:rPr lang="en-US" sz="3600">
                <a:latin typeface="Calibri"/>
                <a:ea typeface="Calibri"/>
                <a:cs typeface="Calibri"/>
                <a:sym typeface="Calibri"/>
              </a:rPr>
              <a:t>distribution</a:t>
            </a:r>
            <a:r>
              <a:rPr lang="en-US" sz="3600">
                <a:latin typeface="Calibri"/>
                <a:ea typeface="Calibri"/>
                <a:cs typeface="Calibri"/>
                <a:sym typeface="Calibri"/>
              </a:rPr>
              <a:t> of unprofessional text. We conclude that our model is not learning how syntactically complex the text is. Therefore </a:t>
            </a:r>
            <a:r>
              <a:rPr lang="en-US" sz="3600">
                <a:solidFill>
                  <a:schemeClr val="dk1"/>
                </a:solidFill>
                <a:latin typeface="Calibri"/>
                <a:ea typeface="Calibri"/>
                <a:cs typeface="Calibri"/>
                <a:sym typeface="Calibri"/>
              </a:rPr>
              <a:t>measuring “professionalism” of text is not equivalent to measuring syntactic complexity of text.</a:t>
            </a:r>
            <a:endParaRPr sz="3600">
              <a:solidFill>
                <a:schemeClr val="dk1"/>
              </a:solidFill>
              <a:latin typeface="Calibri"/>
              <a:ea typeface="Calibri"/>
              <a:cs typeface="Calibri"/>
              <a:sym typeface="Calibri"/>
            </a:endParaRPr>
          </a:p>
          <a:p>
            <a:pPr indent="0" lvl="0" marL="0" rtl="0" algn="l">
              <a:spcBef>
                <a:spcPts val="0"/>
              </a:spcBef>
              <a:spcAft>
                <a:spcPts val="0"/>
              </a:spcAft>
              <a:buNone/>
            </a:pPr>
            <a:r>
              <a:t/>
            </a:r>
            <a:endParaRPr sz="3600">
              <a:solidFill>
                <a:schemeClr val="dk1"/>
              </a:solidFill>
              <a:latin typeface="Calibri"/>
              <a:ea typeface="Calibri"/>
              <a:cs typeface="Calibri"/>
              <a:sym typeface="Calibri"/>
            </a:endParaRPr>
          </a:p>
          <a:p>
            <a:pPr indent="0" lvl="0" marL="0" rtl="0" algn="l">
              <a:spcBef>
                <a:spcPts val="0"/>
              </a:spcBef>
              <a:spcAft>
                <a:spcPts val="0"/>
              </a:spcAft>
              <a:buNone/>
            </a:pPr>
            <a:r>
              <a:rPr lang="en-US" sz="3600">
                <a:solidFill>
                  <a:schemeClr val="dk1"/>
                </a:solidFill>
                <a:latin typeface="Calibri"/>
                <a:ea typeface="Calibri"/>
                <a:cs typeface="Calibri"/>
                <a:sym typeface="Calibri"/>
              </a:rPr>
              <a:t>Misclassified Text: “But, I use the word skill because I believe it can be trained.” (Professional)</a:t>
            </a:r>
            <a:endParaRPr sz="3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3600">
                <a:solidFill>
                  <a:schemeClr val="dk1"/>
                </a:solidFill>
                <a:latin typeface="Calibri"/>
                <a:ea typeface="Calibri"/>
                <a:cs typeface="Calibri"/>
                <a:sym typeface="Calibri"/>
              </a:rPr>
              <a:t>“Additionally, their morale is very low and we saw that as well.” (Unprofessional)</a:t>
            </a:r>
            <a:endParaRPr sz="3600">
              <a:solidFill>
                <a:schemeClr val="dk1"/>
              </a:solidFill>
              <a:latin typeface="Calibri"/>
              <a:ea typeface="Calibri"/>
              <a:cs typeface="Calibri"/>
              <a:sym typeface="Calibri"/>
            </a:endParaRPr>
          </a:p>
          <a:p>
            <a:pPr indent="0" lvl="0" marL="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id="135" name="Google Shape;135;p1"/>
          <p:cNvPicPr preferRelativeResize="0"/>
          <p:nvPr/>
        </p:nvPicPr>
        <p:blipFill>
          <a:blip r:embed="rId8">
            <a:alphaModFix/>
          </a:blip>
          <a:stretch>
            <a:fillRect/>
          </a:stretch>
        </p:blipFill>
        <p:spPr>
          <a:xfrm>
            <a:off x="34366200" y="15597550"/>
            <a:ext cx="8769524" cy="4720332"/>
          </a:xfrm>
          <a:prstGeom prst="rect">
            <a:avLst/>
          </a:prstGeom>
          <a:noFill/>
          <a:ln>
            <a:noFill/>
          </a:ln>
        </p:spPr>
      </p:pic>
      <p:sp>
        <p:nvSpPr>
          <p:cNvPr id="136" name="Google Shape;136;p1"/>
          <p:cNvSpPr txBox="1"/>
          <p:nvPr/>
        </p:nvSpPr>
        <p:spPr>
          <a:xfrm>
            <a:off x="34723000" y="20207525"/>
            <a:ext cx="8382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Syntactic complexity comparison between professional and unprofessional distributions. The measure used here is Measure of Lexical Complexity (MLC).</a:t>
            </a:r>
            <a:endParaRPr sz="1900">
              <a:latin typeface="Calibri"/>
              <a:ea typeface="Calibri"/>
              <a:cs typeface="Calibri"/>
              <a:sym typeface="Calibri"/>
            </a:endParaRPr>
          </a:p>
        </p:txBody>
      </p:sp>
      <p:sp>
        <p:nvSpPr>
          <p:cNvPr id="137" name="Google Shape;137;p1"/>
          <p:cNvSpPr txBox="1"/>
          <p:nvPr/>
        </p:nvSpPr>
        <p:spPr>
          <a:xfrm>
            <a:off x="16360000" y="13849113"/>
            <a:ext cx="93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DAN</a:t>
            </a:r>
            <a:endParaRPr sz="2400">
              <a:latin typeface="Calibri"/>
              <a:ea typeface="Calibri"/>
              <a:cs typeface="Calibri"/>
              <a:sym typeface="Calibri"/>
            </a:endParaRPr>
          </a:p>
        </p:txBody>
      </p:sp>
      <p:sp>
        <p:nvSpPr>
          <p:cNvPr id="138" name="Google Shape;138;p1"/>
          <p:cNvSpPr txBox="1"/>
          <p:nvPr/>
        </p:nvSpPr>
        <p:spPr>
          <a:xfrm>
            <a:off x="21405000" y="14141800"/>
            <a:ext cx="93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GRU</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2014-06-09T17:44:32Z</dcterms:created>
  <dc:creator>Dan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0x010100F0B40039D0C35547A21C2D02D271B01E</vt:lpwstr>
  </property>
</Properties>
</file>