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7"/>
  </p:notesMasterIdLst>
  <p:sldIdLst>
    <p:sldId id="256" r:id="rId2"/>
    <p:sldId id="266" r:id="rId3"/>
    <p:sldId id="267" r:id="rId4"/>
    <p:sldId id="268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30864" autoAdjust="0"/>
  </p:normalViewPr>
  <p:slideViewPr>
    <p:cSldViewPr snapToGrid="0">
      <p:cViewPr varScale="1">
        <p:scale>
          <a:sx n="34" d="100"/>
          <a:sy n="34" d="100"/>
        </p:scale>
        <p:origin x="236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D18C0-1A6D-4DEC-ACC3-C74BD703BECD}" type="datetimeFigureOut">
              <a:rPr lang="en-CA" smtClean="0"/>
              <a:t>2023-01-11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F8B12-04EB-47AC-B3AC-1B9292F3D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0923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Good day everybody, my name is Sebastien Garneau and today I’ll be presenting you my Final Project which consisted of building a Predictive Technical Indicator for Trading.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F8B12-04EB-47AC-B3AC-1B9292F3D2A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57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Before I begin, I’d like to quickly introduce myself. </a:t>
            </a:r>
          </a:p>
          <a:p>
            <a:endParaRPr lang="en-CA" dirty="0"/>
          </a:p>
          <a:p>
            <a:r>
              <a:rPr lang="en-CA" dirty="0"/>
              <a:t>The majority of my background is in military intelligence. I spent over 13 years with the Canadian Armed Forces, six of those were with the Canadian Special Operations Forces Command. I very recently retired from the military and joined H2 Analytics, a company whose mission is to bridge the gap between intelligence and users by developing innovative solutions to maximize business, security and defense intelligence requirements.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F8B12-04EB-47AC-B3AC-1B9292F3D2A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3980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Outside of work, a hobby of mine is to trade on the stock market. </a:t>
            </a:r>
          </a:p>
          <a:p>
            <a:endParaRPr lang="en-CA" dirty="0"/>
          </a:p>
          <a:p>
            <a:r>
              <a:rPr lang="en-CA" dirty="0"/>
              <a:t>I like investing on the stock market because it’s a complex problem that is easily accessible, especially in the last few years, and also because it’s easy to accurately measure your performance by measuring your returns.</a:t>
            </a:r>
          </a:p>
          <a:p>
            <a:pPr marL="0" indent="0">
              <a:buFontTx/>
              <a:buNone/>
            </a:pPr>
            <a:endParaRPr lang="en-CA" dirty="0"/>
          </a:p>
          <a:p>
            <a:pPr marL="0" indent="0">
              <a:buFontTx/>
              <a:buNone/>
            </a:pPr>
            <a:r>
              <a:rPr lang="en-CA" dirty="0"/>
              <a:t>My personal objective, is to beat the performance of the S&amp;P 500 every year. For those who don’t know, the S&amp;P 500 is an index that features 500 leading publicly traded companies in the US which is often regarded as one of the best gauges of the stock market overall. </a:t>
            </a:r>
          </a:p>
          <a:p>
            <a:pPr marL="0" indent="0">
              <a:buFontTx/>
              <a:buNone/>
            </a:pPr>
            <a:endParaRPr lang="en-CA" dirty="0"/>
          </a:p>
          <a:p>
            <a:r>
              <a:rPr lang="en-CA" dirty="0"/>
              <a:t>In my opinion, if your investment strategy is beating the S&amp;P 500, you’re doing something great. </a:t>
            </a:r>
          </a:p>
          <a:p>
            <a:endParaRPr lang="en-CA" dirty="0"/>
          </a:p>
          <a:p>
            <a:r>
              <a:rPr lang="en-CA" dirty="0"/>
              <a:t>So then began my journey of creating a trading strategy. In the first year, I spent countless hours reading on companies and investment sites and my returns significantly outperformed the SP500. However, in the last year, I started to decrease my research on stocks. To me, this is a form of passive income and I didn’t want to spend so much of my personal time on this hobby anymore. It was a choice, but the performance of my portfolio started to decrease as a consequence, to a point where, in 2022, I did not outperform the SP500. More specifically, the SP500 decreased by 19% that year while my portfolio decreased by 32%.</a:t>
            </a:r>
          </a:p>
          <a:p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So this was my measure of performance for this project. This project needed to outperform the SP500, but I also raised the bar. As 2022 was not a good year, it would have been easy to simply say: I didn’t invest at all and beat the SP500 by 19%!</a:t>
            </a:r>
          </a:p>
          <a:p>
            <a:r>
              <a:rPr lang="en-CA" dirty="0"/>
              <a:t>So, I’ve set the objective for my project to produce a minimum return of 15%, which would mean it would have outperformed the Average Return (Inflation Adjusted) of the SP500 in the last 10 years (14%)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F8B12-04EB-47AC-B3AC-1B9292F3D2A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7955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core of my project is a multitude of LSTM </a:t>
            </a:r>
            <a:r>
              <a:rPr lang="en-CA"/>
              <a:t>models. </a:t>
            </a:r>
            <a:endParaRPr lang="en-CA" dirty="0"/>
          </a:p>
          <a:p>
            <a:endParaRPr lang="en-CA" dirty="0"/>
          </a:p>
          <a:p>
            <a:r>
              <a:rPr lang="en-CA" dirty="0"/>
              <a:t>At the beginning of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F8B12-04EB-47AC-B3AC-1B9292F3D2A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019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A589F-64B0-71BD-6AE6-27F53FEDFF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46" y="1617499"/>
            <a:ext cx="1731564" cy="931602"/>
          </a:xfrm>
          <a:solidFill>
            <a:schemeClr val="tx1">
              <a:lumMod val="75000"/>
              <a:lumOff val="25000"/>
              <a:alpha val="50000"/>
            </a:schemeClr>
          </a:solidFill>
        </p:spPr>
        <p:txBody>
          <a:bodyPr wrap="none" anchor="b" anchorCtr="0">
            <a:spAutoFit/>
          </a:bodyPr>
          <a:lstStyle>
            <a:lvl1pPr marL="0" algn="l">
              <a:defRPr sz="6000" b="1" i="0" u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Title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18A06-61BF-6DE8-2DC2-BF361662C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674353"/>
            <a:ext cx="4488243" cy="461665"/>
          </a:xfrm>
          <a:solidFill>
            <a:schemeClr val="tx1">
              <a:lumMod val="75000"/>
              <a:lumOff val="25000"/>
              <a:alpha val="50000"/>
            </a:schemeClr>
          </a:solidFill>
        </p:spPr>
        <p:txBody>
          <a:bodyPr wrap="square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D42D81-75D9-5503-8C15-DCA19B165C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24217" y="6454140"/>
            <a:ext cx="567783" cy="369332"/>
          </a:xfrm>
          <a:solidFill>
            <a:schemeClr val="tx1">
              <a:lumMod val="75000"/>
              <a:lumOff val="25000"/>
              <a:alpha val="50000"/>
            </a:schemeClr>
          </a:solidFill>
        </p:spPr>
        <p:txBody>
          <a:bodyPr wrap="none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1"/>
            </a:lvl1pPr>
            <a:lvl2pPr marL="457200" indent="0" algn="r">
              <a:buNone/>
              <a:defRPr sz="2000" b="1" i="1"/>
            </a:lvl2pPr>
            <a:lvl3pPr marL="914400" indent="0" algn="r">
              <a:buNone/>
              <a:defRPr sz="1800" b="1" i="1"/>
            </a:lvl3pPr>
            <a:lvl4pPr marL="1371600" indent="0" algn="r">
              <a:buNone/>
              <a:defRPr sz="1600" b="1" i="1"/>
            </a:lvl4pPr>
            <a:lvl5pPr marL="1828800" indent="0" algn="r">
              <a:buNone/>
              <a:defRPr sz="1600" b="1" i="1"/>
            </a:lvl5pPr>
          </a:lstStyle>
          <a:p>
            <a:pPr lvl="0"/>
            <a:r>
              <a:rPr lang="en-US" dirty="0"/>
              <a:t>By: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586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74CE-5D3E-E9DF-DF42-16A0024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578F3-C843-CC91-0983-8D26A6E47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indent="228600" defTabSz="45720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tabLst>
                <a:tab pos="231775" algn="l"/>
              </a:tabLst>
              <a:defRPr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defRPr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defRPr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defRPr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3204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74CE-5D3E-E9DF-DF42-16A0024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578F3-C843-CC91-0983-8D26A6E47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indent="228600" defTabSz="45720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tabLst>
                <a:tab pos="231775" algn="l"/>
              </a:tabLst>
              <a:defRPr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defRPr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defRPr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defRPr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A65B6A-A33B-3BEB-9EDC-8DD72FC0725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189945" y="1375728"/>
            <a:ext cx="6002055" cy="5228272"/>
          </a:xfrm>
          <a:solidFill>
            <a:schemeClr val="tx1">
              <a:lumMod val="75000"/>
              <a:lumOff val="25000"/>
              <a:alpha val="75000"/>
            </a:schemeClr>
          </a:solidFill>
        </p:spPr>
        <p:txBody>
          <a:bodyPr/>
          <a:lstStyle>
            <a:lvl1pPr indent="228600" defTabSz="45720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tabLst>
                <a:tab pos="231775" algn="l"/>
              </a:tabLst>
              <a:defRPr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defRPr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defRPr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defRPr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8686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74CE-5D3E-E9DF-DF42-16A0024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578F3-C843-CC91-0983-8D26A6E47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5728"/>
            <a:ext cx="6042025" cy="537559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defRPr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defRPr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defRPr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009512CB-AE65-35E1-1D1A-32031CD4D50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48400" y="1421704"/>
            <a:ext cx="5791200" cy="5292187"/>
          </a:xfrm>
          <a:solidFill>
            <a:schemeClr val="tx1">
              <a:lumMod val="75000"/>
              <a:lumOff val="25000"/>
              <a:alpha val="50000"/>
            </a:schemeClr>
          </a:solidFill>
          <a:ln w="12700">
            <a:noFill/>
          </a:ln>
          <a:effectLst>
            <a:glow rad="101600">
              <a:schemeClr val="bg1">
                <a:lumMod val="50000"/>
                <a:alpha val="40000"/>
              </a:schemeClr>
            </a:glow>
          </a:effectLst>
        </p:spPr>
        <p:txBody>
          <a:bodyPr/>
          <a:lstStyle/>
          <a:p>
            <a:endParaRPr lang="en-C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06708-8AA0-6C4F-9FD9-081549ED70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322736" y="6469171"/>
            <a:ext cx="716863" cy="246221"/>
          </a:xfrm>
          <a:solidFill>
            <a:schemeClr val="tx1"/>
          </a:solidFill>
        </p:spPr>
        <p:txBody>
          <a:bodyPr wrap="none" anchor="b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1pPr>
            <a:lvl2pPr marL="0" indent="0" algn="r">
              <a:lnSpc>
                <a:spcPct val="100000"/>
              </a:lnSpc>
              <a:buNone/>
              <a:defRPr sz="1200" b="1"/>
            </a:lvl2pPr>
            <a:lvl3pPr marL="0" indent="0" algn="r">
              <a:lnSpc>
                <a:spcPct val="100000"/>
              </a:lnSpc>
              <a:buNone/>
              <a:defRPr sz="1200" b="1"/>
            </a:lvl3pPr>
            <a:lvl4pPr marL="0" indent="0" algn="r">
              <a:lnSpc>
                <a:spcPct val="100000"/>
              </a:lnSpc>
              <a:buNone/>
              <a:defRPr sz="1200" b="1"/>
            </a:lvl4pPr>
            <a:lvl5pPr marL="0" indent="0" algn="r">
              <a:lnSpc>
                <a:spcPct val="100000"/>
              </a:lnSpc>
              <a:buNone/>
              <a:defRPr sz="1200" b="1"/>
            </a:lvl5pPr>
          </a:lstStyle>
          <a:p>
            <a:pPr lvl="0"/>
            <a:r>
              <a:rPr lang="en-US" dirty="0"/>
              <a:t>SOURCE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644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C784-DBE0-3A42-A653-6D604494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03C2F-7C22-6B95-93CB-97FFD8BDC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1375728"/>
            <a:ext cx="11910060" cy="5345112"/>
          </a:xfrm>
          <a:solidFill>
            <a:schemeClr val="tx1">
              <a:lumMod val="75000"/>
              <a:lumOff val="25000"/>
              <a:alpha val="50000"/>
            </a:schemeClr>
          </a:solidFill>
          <a:ln w="12700">
            <a:noFill/>
          </a:ln>
          <a:effectLst>
            <a:glow rad="101600">
              <a:schemeClr val="bg1">
                <a:lumMod val="50000"/>
                <a:alpha val="40000"/>
              </a:schemeClr>
            </a:glo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6485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5F47FA4-95F0-B1BC-DAA0-9B50954885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0BDF8B-07D4-A054-5F9F-8E3BBAAFF1B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-778"/>
            <a:ext cx="13030200" cy="689941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EC4A6-3B4C-0ACE-4BC5-FA2C5424F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2721" y="7016750"/>
            <a:ext cx="3408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fld id="{CDCDD5EF-ADCD-4AE0-BDB5-8CE572341703}" type="datetimeFigureOut">
              <a:rPr lang="en-CA" smtClean="0"/>
              <a:pPr/>
              <a:t>2023-01-11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CEEE7-E537-AB70-A0E6-0C310694A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7016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00922-C9ED-54D3-596F-3990BBF5C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7016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fld id="{28F4D4BA-4D44-4EEF-A48B-53E29099E7B6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2F4208-A23D-FD3F-804F-96BA1B673F91}"/>
              </a:ext>
            </a:extLst>
          </p:cNvPr>
          <p:cNvSpPr/>
          <p:nvPr userDrawn="1"/>
        </p:nvSpPr>
        <p:spPr>
          <a:xfrm>
            <a:off x="-1" y="-30480"/>
            <a:ext cx="12192000" cy="692912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9E04EE-7187-A93F-368A-B8ACE01F1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90126"/>
            <a:ext cx="12191999" cy="931602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lvl="0"/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C1831-9ACC-DE32-9624-CECB80C4D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75728"/>
            <a:ext cx="6096000" cy="5228272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1266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68" r:id="rId4"/>
    <p:sldLayoutId id="2147483661" r:id="rId5"/>
  </p:sldLayoutIdLst>
  <p:txStyles>
    <p:titleStyle>
      <a:lvl1pPr marL="228600" algn="l" defTabSz="914400" rtl="0" eaLnBrk="1" latinLnBrk="0" hangingPunct="1">
        <a:lnSpc>
          <a:spcPct val="90000"/>
        </a:lnSpc>
        <a:spcBef>
          <a:spcPct val="0"/>
        </a:spcBef>
        <a:buNone/>
        <a:defRPr lang="en-CA" sz="6000" b="1" i="0" u="none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Garamond" panose="02020404030301010803" pitchFamily="18" charset="0"/>
          <a:ea typeface="+mj-ea"/>
          <a:cs typeface="+mj-cs"/>
        </a:defRPr>
      </a:lvl1pPr>
    </p:titleStyle>
    <p:bodyStyle>
      <a:lvl1pPr marL="0" indent="228600" algn="l" defTabSz="914400" rtl="0" eaLnBrk="1" latinLnBrk="0" hangingPunct="1">
        <a:lnSpc>
          <a:spcPct val="100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aramond" panose="02020404030301010803" pitchFamily="18" charset="0"/>
          <a:ea typeface="+mn-ea"/>
          <a:cs typeface="+mn-cs"/>
        </a:defRPr>
      </a:lvl1pPr>
      <a:lvl2pPr marL="548640" indent="-18288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SzPct val="65000"/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Garamond" panose="02020404030301010803" pitchFamily="18" charset="0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aramond" panose="02020404030301010803" pitchFamily="18" charset="0"/>
          <a:ea typeface="+mn-ea"/>
          <a:cs typeface="+mn-cs"/>
        </a:defRPr>
      </a:lvl3pPr>
      <a:lvl4pPr marL="0" indent="228600" algn="l" defTabSz="914400" rtl="0" eaLnBrk="1" latinLnBrk="0" hangingPunct="1">
        <a:lnSpc>
          <a:spcPct val="15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Garamond" panose="02020404030301010803" pitchFamily="18" charset="0"/>
          <a:ea typeface="+mn-ea"/>
          <a:cs typeface="+mn-cs"/>
        </a:defRPr>
      </a:lvl4pPr>
      <a:lvl5pPr marL="0" indent="228600" algn="l" defTabSz="914400" rtl="0" eaLnBrk="1" latinLnBrk="0" hangingPunct="1">
        <a:lnSpc>
          <a:spcPct val="15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548B-DA24-CB86-AB45-1305EF288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1" y="1617499"/>
            <a:ext cx="10260373" cy="931602"/>
          </a:xfrm>
        </p:spPr>
        <p:txBody>
          <a:bodyPr/>
          <a:lstStyle/>
          <a:p>
            <a:r>
              <a:rPr lang="en-US" dirty="0"/>
              <a:t>Lighthouse Labs Final Project: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BCB09-0169-7AF8-46DE-8DAEB70E8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41" y="2674353"/>
            <a:ext cx="5819700" cy="461665"/>
          </a:xfrm>
        </p:spPr>
        <p:txBody>
          <a:bodyPr/>
          <a:lstStyle/>
          <a:p>
            <a:r>
              <a:rPr lang="en-US" dirty="0"/>
              <a:t>Predictive Technical Indicators for Trading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39285C-A9D1-AD37-7AA4-640859FBE2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173434" y="6454140"/>
            <a:ext cx="2018566" cy="369332"/>
          </a:xfrm>
        </p:spPr>
        <p:txBody>
          <a:bodyPr/>
          <a:lstStyle/>
          <a:p>
            <a:r>
              <a:rPr lang="en-CA" dirty="0"/>
              <a:t>Sebastien Garneau</a:t>
            </a:r>
          </a:p>
        </p:txBody>
      </p:sp>
    </p:spTree>
    <p:extLst>
      <p:ext uri="{BB962C8B-B14F-4D97-AF65-F5344CB8AC3E}">
        <p14:creationId xmlns:p14="http://schemas.microsoft.com/office/powerpoint/2010/main" val="409933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A48FA1-9C7B-17F4-A807-73F129A1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A6BF26-770B-F02A-D6BF-09E4C17C5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7D77DDA-83EE-6272-6CFC-D259A321A53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320AB8-9F2B-25A7-9FA7-85214EF059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595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A48FA1-9C7B-17F4-A807-73F129A1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A6BF26-770B-F02A-D6BF-09E4C17C5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7D77DDA-83EE-6272-6CFC-D259A321A53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320AB8-9F2B-25A7-9FA7-85214EF059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507EB6-70EB-9DCC-5852-71D3C850B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055" y="2370306"/>
            <a:ext cx="4686954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36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90DB-8CE2-C8C2-1411-59FB227E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725A0-AF46-55F9-39FE-1F5CBB05B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358C6E2-C92C-E034-BD86-E3C7931227B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8B9D5-6E47-D7AD-B835-EDA38BAE09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022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DC1BA5A-802B-8748-DEBC-58B19D7F9AE3}"/>
              </a:ext>
            </a:extLst>
          </p:cNvPr>
          <p:cNvSpPr txBox="1"/>
          <p:nvPr/>
        </p:nvSpPr>
        <p:spPr>
          <a:xfrm>
            <a:off x="3438863" y="2921169"/>
            <a:ext cx="53142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+mj-ea"/>
                <a:cs typeface="+mj-cs"/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7008379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505</Words>
  <Application>Microsoft Office PowerPoint</Application>
  <PresentationFormat>Widescreen</PresentationFormat>
  <Paragraphs>28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 New</vt:lpstr>
      <vt:lpstr>Garamond</vt:lpstr>
      <vt:lpstr>1_Office Theme</vt:lpstr>
      <vt:lpstr>Lighthouse Labs Final Project: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Lighthouse Labs Project</dc:title>
  <dc:creator>Sébastien Garneau</dc:creator>
  <cp:lastModifiedBy>Sébastien Garneau</cp:lastModifiedBy>
  <cp:revision>22</cp:revision>
  <dcterms:created xsi:type="dcterms:W3CDTF">2022-11-08T01:20:15Z</dcterms:created>
  <dcterms:modified xsi:type="dcterms:W3CDTF">2023-01-11T19:29:23Z</dcterms:modified>
</cp:coreProperties>
</file>