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311" r:id="rId3"/>
    <p:sldId id="322" r:id="rId4"/>
    <p:sldId id="323" r:id="rId5"/>
    <p:sldId id="312" r:id="rId6"/>
    <p:sldId id="314" r:id="rId7"/>
    <p:sldId id="313" r:id="rId8"/>
    <p:sldId id="319" r:id="rId9"/>
    <p:sldId id="315" r:id="rId10"/>
    <p:sldId id="320" r:id="rId11"/>
    <p:sldId id="321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22"/>
      <p:boldItalic r:id="rId23"/>
    </p:embeddedFont>
    <p:embeddedFont>
      <p:font typeface="Limelight" panose="020B0604020202020204" charset="0"/>
      <p:regular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BAC65D-F7A3-468B-AD6F-1401D812800D}">
  <a:tblStyle styleId="{F4BAC65D-F7A3-468B-AD6F-1401D81280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71299" autoAdjust="0"/>
  </p:normalViewPr>
  <p:slideViewPr>
    <p:cSldViewPr snapToGrid="0">
      <p:cViewPr varScale="1">
        <p:scale>
          <a:sx n="88" d="100"/>
          <a:sy n="88" d="100"/>
        </p:scale>
        <p:origin x="7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nicn\local_documents\lighthouse-data-notes\Midterm%20Project\LHL_MidTermProject\Supporting%20Documents\correlation_matrices_1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Average Speed (miles/minute)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7339666038454547E-3"/>
                  <c:y val="0.3292302158174353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6.6</a:t>
                    </a:r>
                    <a:r>
                      <a:rPr lang="en-US" baseline="0" dirty="0"/>
                      <a:t> miles/</a:t>
                    </a:r>
                    <a:br>
                      <a:rPr lang="en-US" baseline="0" dirty="0"/>
                    </a:br>
                    <a:r>
                      <a:rPr lang="en-US" baseline="0" dirty="0"/>
                      <a:t>minute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358185905311393"/>
                      <c:h val="0.3323474717145962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1E8C-4AB3-B6D3-A15D411E06D8}"/>
                </c:ext>
              </c:extLst>
            </c:dLbl>
            <c:dLbl>
              <c:idx val="1"/>
              <c:layout>
                <c:manualLayout>
                  <c:x val="9.7335833919008023E-3"/>
                  <c:y val="0.3292297569926050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="1" dirty="0">
                        <a:solidFill>
                          <a:schemeClr val="bg1"/>
                        </a:solidFill>
                      </a:rPr>
                      <a:t>6.8 miles/</a:t>
                    </a:r>
                    <a:br>
                      <a:rPr lang="en-US" sz="1100" b="1" dirty="0">
                        <a:solidFill>
                          <a:schemeClr val="bg1"/>
                        </a:solidFill>
                      </a:rPr>
                    </a:br>
                    <a:r>
                      <a:rPr lang="en-US" sz="1100" b="1" dirty="0">
                        <a:solidFill>
                          <a:schemeClr val="bg1"/>
                        </a:solidFill>
                      </a:rPr>
                      <a:t>minute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82164856245703"/>
                      <c:h val="0.3341538650715468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1E8C-4AB3-B6D3-A15D411E06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2"/>
                <c:pt idx="0">
                  <c:v>Left on Time</c:v>
                </c:pt>
                <c:pt idx="1">
                  <c:v>Left Late</c:v>
                </c:pt>
              </c:strCache>
            </c:strRef>
          </c:cat>
          <c:val>
            <c:numRef>
              <c:f>Sheet1!$B$4:$B$5</c:f>
              <c:numCache>
                <c:formatCode>0.0</c:formatCode>
                <c:ptCount val="2"/>
                <c:pt idx="0">
                  <c:v>6.5938889999999999</c:v>
                </c:pt>
                <c:pt idx="1">
                  <c:v>6.7767470000000003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8C-4AB3-B6D3-A15D411E0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27"/>
        <c:axId val="1215299567"/>
        <c:axId val="1424468655"/>
      </c:barChart>
      <c:catAx>
        <c:axId val="1215299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468655"/>
        <c:crosses val="autoZero"/>
        <c:auto val="1"/>
        <c:lblAlgn val="ctr"/>
        <c:lblOffset val="100"/>
        <c:noMultiLvlLbl val="0"/>
      </c:catAx>
      <c:valAx>
        <c:axId val="1424468655"/>
        <c:scaling>
          <c:orientation val="minMax"/>
          <c:max val="7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1215299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Sebastien</a:t>
            </a:r>
          </a:p>
        </p:txBody>
      </p:sp>
    </p:spTree>
    <p:extLst>
      <p:ext uri="{BB962C8B-B14F-4D97-AF65-F5344CB8AC3E}">
        <p14:creationId xmlns:p14="http://schemas.microsoft.com/office/powerpoint/2010/main" val="2893153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Sebastien</a:t>
            </a:r>
          </a:p>
        </p:txBody>
      </p:sp>
    </p:spTree>
    <p:extLst>
      <p:ext uri="{BB962C8B-B14F-4D97-AF65-F5344CB8AC3E}">
        <p14:creationId xmlns:p14="http://schemas.microsoft.com/office/powerpoint/2010/main" val="3550941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249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510914" y="445349"/>
            <a:ext cx="1461080" cy="703057"/>
            <a:chOff x="-3051905" y="4109025"/>
            <a:chExt cx="1236422" cy="594954"/>
          </a:xfrm>
        </p:grpSpPr>
        <p:sp>
          <p:nvSpPr>
            <p:cNvPr id="11" name="Google Shape;11;p2"/>
            <p:cNvSpPr/>
            <p:nvPr/>
          </p:nvSpPr>
          <p:spPr>
            <a:xfrm>
              <a:off x="-2508840" y="4158742"/>
              <a:ext cx="111321" cy="57573"/>
            </a:xfrm>
            <a:custGeom>
              <a:avLst/>
              <a:gdLst/>
              <a:ahLst/>
              <a:cxnLst/>
              <a:rect l="l" t="t" r="r" b="b"/>
              <a:pathLst>
                <a:path w="1077" h="557" extrusionOk="0">
                  <a:moveTo>
                    <a:pt x="779" y="1"/>
                  </a:moveTo>
                  <a:cubicBezTo>
                    <a:pt x="502" y="1"/>
                    <a:pt x="236" y="79"/>
                    <a:pt x="0" y="227"/>
                  </a:cubicBezTo>
                  <a:lnTo>
                    <a:pt x="747" y="556"/>
                  </a:lnTo>
                  <a:lnTo>
                    <a:pt x="1047" y="527"/>
                  </a:lnTo>
                  <a:cubicBezTo>
                    <a:pt x="1076" y="333"/>
                    <a:pt x="1008" y="140"/>
                    <a:pt x="873" y="4"/>
                  </a:cubicBezTo>
                  <a:cubicBezTo>
                    <a:pt x="841" y="2"/>
                    <a:pt x="810" y="1"/>
                    <a:pt x="779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84860" y="4180138"/>
              <a:ext cx="79279" cy="33179"/>
            </a:xfrm>
            <a:custGeom>
              <a:avLst/>
              <a:gdLst/>
              <a:ahLst/>
              <a:cxnLst/>
              <a:rect l="l" t="t" r="r" b="b"/>
              <a:pathLst>
                <a:path w="767" h="321" extrusionOk="0">
                  <a:moveTo>
                    <a:pt x="718" y="0"/>
                  </a:moveTo>
                  <a:cubicBezTo>
                    <a:pt x="466" y="20"/>
                    <a:pt x="233" y="78"/>
                    <a:pt x="1" y="156"/>
                  </a:cubicBezTo>
                  <a:lnTo>
                    <a:pt x="611" y="320"/>
                  </a:lnTo>
                  <a:lnTo>
                    <a:pt x="767" y="272"/>
                  </a:lnTo>
                  <a:cubicBezTo>
                    <a:pt x="767" y="175"/>
                    <a:pt x="747" y="7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383668" y="4210940"/>
              <a:ext cx="111321" cy="58503"/>
            </a:xfrm>
            <a:custGeom>
              <a:avLst/>
              <a:gdLst/>
              <a:ahLst/>
              <a:cxnLst/>
              <a:rect l="l" t="t" r="r" b="b"/>
              <a:pathLst>
                <a:path w="1077" h="566" extrusionOk="0">
                  <a:moveTo>
                    <a:pt x="773" y="0"/>
                  </a:moveTo>
                  <a:cubicBezTo>
                    <a:pt x="503" y="0"/>
                    <a:pt x="236" y="78"/>
                    <a:pt x="1" y="226"/>
                  </a:cubicBezTo>
                  <a:lnTo>
                    <a:pt x="747" y="565"/>
                  </a:lnTo>
                  <a:lnTo>
                    <a:pt x="1048" y="536"/>
                  </a:lnTo>
                  <a:cubicBezTo>
                    <a:pt x="1077" y="342"/>
                    <a:pt x="1009" y="139"/>
                    <a:pt x="864" y="3"/>
                  </a:cubicBezTo>
                  <a:cubicBezTo>
                    <a:pt x="833" y="1"/>
                    <a:pt x="803" y="0"/>
                    <a:pt x="77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360619" y="4232233"/>
              <a:ext cx="80313" cy="33179"/>
            </a:xfrm>
            <a:custGeom>
              <a:avLst/>
              <a:gdLst/>
              <a:ahLst/>
              <a:cxnLst/>
              <a:rect l="l" t="t" r="r" b="b"/>
              <a:pathLst>
                <a:path w="777" h="321" extrusionOk="0">
                  <a:moveTo>
                    <a:pt x="718" y="0"/>
                  </a:moveTo>
                  <a:cubicBezTo>
                    <a:pt x="476" y="30"/>
                    <a:pt x="233" y="78"/>
                    <a:pt x="1" y="156"/>
                  </a:cubicBezTo>
                  <a:lnTo>
                    <a:pt x="621" y="320"/>
                  </a:lnTo>
                  <a:lnTo>
                    <a:pt x="776" y="272"/>
                  </a:lnTo>
                  <a:cubicBezTo>
                    <a:pt x="776" y="175"/>
                    <a:pt x="757" y="8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402687" y="4499734"/>
              <a:ext cx="147395" cy="79486"/>
            </a:xfrm>
            <a:custGeom>
              <a:avLst/>
              <a:gdLst/>
              <a:ahLst/>
              <a:cxnLst/>
              <a:rect l="l" t="t" r="r" b="b"/>
              <a:pathLst>
                <a:path w="1426" h="769" extrusionOk="0">
                  <a:moveTo>
                    <a:pt x="1222" y="1"/>
                  </a:moveTo>
                  <a:cubicBezTo>
                    <a:pt x="1009" y="10"/>
                    <a:pt x="786" y="49"/>
                    <a:pt x="582" y="127"/>
                  </a:cubicBezTo>
                  <a:lnTo>
                    <a:pt x="1" y="698"/>
                  </a:lnTo>
                  <a:cubicBezTo>
                    <a:pt x="136" y="741"/>
                    <a:pt x="271" y="768"/>
                    <a:pt x="412" y="768"/>
                  </a:cubicBezTo>
                  <a:cubicBezTo>
                    <a:pt x="433" y="768"/>
                    <a:pt x="454" y="767"/>
                    <a:pt x="476" y="766"/>
                  </a:cubicBezTo>
                  <a:cubicBezTo>
                    <a:pt x="476" y="766"/>
                    <a:pt x="1067" y="708"/>
                    <a:pt x="1348" y="563"/>
                  </a:cubicBezTo>
                  <a:cubicBezTo>
                    <a:pt x="1348" y="563"/>
                    <a:pt x="1426" y="194"/>
                    <a:pt x="1222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768382" y="4109025"/>
              <a:ext cx="465028" cy="213754"/>
            </a:xfrm>
            <a:custGeom>
              <a:avLst/>
              <a:gdLst/>
              <a:ahLst/>
              <a:cxnLst/>
              <a:rect l="l" t="t" r="r" b="b"/>
              <a:pathLst>
                <a:path w="4499" h="2068" extrusionOk="0">
                  <a:moveTo>
                    <a:pt x="563" y="0"/>
                  </a:moveTo>
                  <a:cubicBezTo>
                    <a:pt x="369" y="10"/>
                    <a:pt x="185" y="49"/>
                    <a:pt x="1" y="126"/>
                  </a:cubicBezTo>
                  <a:lnTo>
                    <a:pt x="2414" y="2045"/>
                  </a:lnTo>
                  <a:cubicBezTo>
                    <a:pt x="2503" y="2061"/>
                    <a:pt x="2592" y="2068"/>
                    <a:pt x="2683" y="2068"/>
                  </a:cubicBezTo>
                  <a:cubicBezTo>
                    <a:pt x="3565" y="2068"/>
                    <a:pt x="4498" y="1406"/>
                    <a:pt x="4498" y="1406"/>
                  </a:cubicBezTo>
                  <a:cubicBezTo>
                    <a:pt x="4227" y="1222"/>
                    <a:pt x="834" y="0"/>
                    <a:pt x="563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030819" y="4375286"/>
              <a:ext cx="176440" cy="97471"/>
            </a:xfrm>
            <a:custGeom>
              <a:avLst/>
              <a:gdLst/>
              <a:ahLst/>
              <a:cxnLst/>
              <a:rect l="l" t="t" r="r" b="b"/>
              <a:pathLst>
                <a:path w="1707" h="943" extrusionOk="0">
                  <a:moveTo>
                    <a:pt x="685" y="1"/>
                  </a:moveTo>
                  <a:cubicBezTo>
                    <a:pt x="450" y="1"/>
                    <a:pt x="221" y="32"/>
                    <a:pt x="0" y="100"/>
                  </a:cubicBezTo>
                  <a:lnTo>
                    <a:pt x="1154" y="943"/>
                  </a:lnTo>
                  <a:lnTo>
                    <a:pt x="1706" y="768"/>
                  </a:lnTo>
                  <a:lnTo>
                    <a:pt x="785" y="3"/>
                  </a:lnTo>
                  <a:cubicBezTo>
                    <a:pt x="752" y="1"/>
                    <a:pt x="719" y="1"/>
                    <a:pt x="685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949680" y="4172593"/>
              <a:ext cx="1134197" cy="331277"/>
            </a:xfrm>
            <a:custGeom>
              <a:avLst/>
              <a:gdLst/>
              <a:ahLst/>
              <a:cxnLst/>
              <a:rect l="l" t="t" r="r" b="b"/>
              <a:pathLst>
                <a:path w="10973" h="3205" extrusionOk="0">
                  <a:moveTo>
                    <a:pt x="9333" y="0"/>
                  </a:moveTo>
                  <a:cubicBezTo>
                    <a:pt x="8951" y="0"/>
                    <a:pt x="8441" y="74"/>
                    <a:pt x="7784" y="306"/>
                  </a:cubicBezTo>
                  <a:cubicBezTo>
                    <a:pt x="5971" y="936"/>
                    <a:pt x="1658" y="2070"/>
                    <a:pt x="20" y="2972"/>
                  </a:cubicBezTo>
                  <a:cubicBezTo>
                    <a:pt x="0" y="3059"/>
                    <a:pt x="29" y="3156"/>
                    <a:pt x="107" y="3204"/>
                  </a:cubicBezTo>
                  <a:cubicBezTo>
                    <a:pt x="107" y="3204"/>
                    <a:pt x="4149" y="3098"/>
                    <a:pt x="6223" y="2303"/>
                  </a:cubicBezTo>
                  <a:cubicBezTo>
                    <a:pt x="8394" y="1469"/>
                    <a:pt x="9509" y="1188"/>
                    <a:pt x="10352" y="733"/>
                  </a:cubicBezTo>
                  <a:cubicBezTo>
                    <a:pt x="10634" y="577"/>
                    <a:pt x="10973" y="267"/>
                    <a:pt x="10285" y="229"/>
                  </a:cubicBezTo>
                  <a:cubicBezTo>
                    <a:pt x="10285" y="229"/>
                    <a:pt x="10005" y="0"/>
                    <a:pt x="933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051905" y="4267273"/>
              <a:ext cx="327762" cy="189463"/>
            </a:xfrm>
            <a:custGeom>
              <a:avLst/>
              <a:gdLst/>
              <a:ahLst/>
              <a:cxnLst/>
              <a:rect l="l" t="t" r="r" b="b"/>
              <a:pathLst>
                <a:path w="3171" h="1833" extrusionOk="0">
                  <a:moveTo>
                    <a:pt x="698" y="1"/>
                  </a:moveTo>
                  <a:cubicBezTo>
                    <a:pt x="456" y="1"/>
                    <a:pt x="224" y="49"/>
                    <a:pt x="1" y="166"/>
                  </a:cubicBezTo>
                  <a:lnTo>
                    <a:pt x="1600" y="1833"/>
                  </a:lnTo>
                  <a:cubicBezTo>
                    <a:pt x="2133" y="1658"/>
                    <a:pt x="2656" y="1455"/>
                    <a:pt x="3170" y="1222"/>
                  </a:cubicBezTo>
                  <a:cubicBezTo>
                    <a:pt x="2899" y="1106"/>
                    <a:pt x="1009" y="30"/>
                    <a:pt x="698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941721" y="4198123"/>
              <a:ext cx="1089234" cy="300682"/>
            </a:xfrm>
            <a:custGeom>
              <a:avLst/>
              <a:gdLst/>
              <a:ahLst/>
              <a:cxnLst/>
              <a:rect l="l" t="t" r="r" b="b"/>
              <a:pathLst>
                <a:path w="10538" h="2909" extrusionOk="0">
                  <a:moveTo>
                    <a:pt x="9830" y="1"/>
                  </a:moveTo>
                  <a:lnTo>
                    <a:pt x="20" y="2783"/>
                  </a:lnTo>
                  <a:cubicBezTo>
                    <a:pt x="1" y="2831"/>
                    <a:pt x="20" y="2880"/>
                    <a:pt x="59" y="2909"/>
                  </a:cubicBezTo>
                  <a:cubicBezTo>
                    <a:pt x="5894" y="2385"/>
                    <a:pt x="5235" y="2085"/>
                    <a:pt x="6912" y="1581"/>
                  </a:cubicBezTo>
                  <a:cubicBezTo>
                    <a:pt x="8618" y="1057"/>
                    <a:pt x="10537" y="369"/>
                    <a:pt x="10469" y="214"/>
                  </a:cubicBezTo>
                  <a:cubicBezTo>
                    <a:pt x="10433" y="127"/>
                    <a:pt x="10277" y="116"/>
                    <a:pt x="10201" y="116"/>
                  </a:cubicBezTo>
                  <a:cubicBezTo>
                    <a:pt x="10175" y="116"/>
                    <a:pt x="10159" y="117"/>
                    <a:pt x="10159" y="117"/>
                  </a:cubicBezTo>
                  <a:cubicBezTo>
                    <a:pt x="10052" y="59"/>
                    <a:pt x="9946" y="20"/>
                    <a:pt x="9830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946682" y="4469656"/>
              <a:ext cx="174373" cy="116386"/>
            </a:xfrm>
            <a:custGeom>
              <a:avLst/>
              <a:gdLst/>
              <a:ahLst/>
              <a:cxnLst/>
              <a:rect l="l" t="t" r="r" b="b"/>
              <a:pathLst>
                <a:path w="1687" h="1126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251" y="59"/>
                    <a:pt x="834" y="146"/>
                    <a:pt x="417" y="262"/>
                  </a:cubicBezTo>
                  <a:cubicBezTo>
                    <a:pt x="359" y="388"/>
                    <a:pt x="0" y="1125"/>
                    <a:pt x="0" y="1125"/>
                  </a:cubicBezTo>
                  <a:cubicBezTo>
                    <a:pt x="0" y="1125"/>
                    <a:pt x="485" y="951"/>
                    <a:pt x="650" y="873"/>
                  </a:cubicBezTo>
                  <a:cubicBezTo>
                    <a:pt x="815" y="805"/>
                    <a:pt x="1687" y="1"/>
                    <a:pt x="1687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2383668" y="4524748"/>
              <a:ext cx="116386" cy="48580"/>
            </a:xfrm>
            <a:custGeom>
              <a:avLst/>
              <a:gdLst/>
              <a:ahLst/>
              <a:cxnLst/>
              <a:rect l="l" t="t" r="r" b="b"/>
              <a:pathLst>
                <a:path w="1126" h="470" extrusionOk="0">
                  <a:moveTo>
                    <a:pt x="1077" y="1"/>
                  </a:moveTo>
                  <a:cubicBezTo>
                    <a:pt x="1077" y="1"/>
                    <a:pt x="369" y="107"/>
                    <a:pt x="107" y="127"/>
                  </a:cubicBezTo>
                  <a:lnTo>
                    <a:pt x="1" y="447"/>
                  </a:lnTo>
                  <a:cubicBezTo>
                    <a:pt x="72" y="461"/>
                    <a:pt x="148" y="470"/>
                    <a:pt x="222" y="470"/>
                  </a:cubicBezTo>
                  <a:cubicBezTo>
                    <a:pt x="249" y="470"/>
                    <a:pt x="275" y="469"/>
                    <a:pt x="301" y="466"/>
                  </a:cubicBezTo>
                  <a:cubicBezTo>
                    <a:pt x="573" y="427"/>
                    <a:pt x="844" y="369"/>
                    <a:pt x="1106" y="272"/>
                  </a:cubicBezTo>
                  <a:cubicBezTo>
                    <a:pt x="1125" y="175"/>
                    <a:pt x="1106" y="88"/>
                    <a:pt x="1077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319480" y="4384485"/>
              <a:ext cx="140366" cy="76282"/>
            </a:xfrm>
            <a:custGeom>
              <a:avLst/>
              <a:gdLst/>
              <a:ahLst/>
              <a:cxnLst/>
              <a:rect l="l" t="t" r="r" b="b"/>
              <a:pathLst>
                <a:path w="1358" h="738" extrusionOk="0">
                  <a:moveTo>
                    <a:pt x="1173" y="1"/>
                  </a:moveTo>
                  <a:cubicBezTo>
                    <a:pt x="960" y="11"/>
                    <a:pt x="756" y="49"/>
                    <a:pt x="553" y="107"/>
                  </a:cubicBezTo>
                  <a:lnTo>
                    <a:pt x="0" y="660"/>
                  </a:lnTo>
                  <a:cubicBezTo>
                    <a:pt x="146" y="708"/>
                    <a:pt x="301" y="737"/>
                    <a:pt x="456" y="737"/>
                  </a:cubicBezTo>
                  <a:cubicBezTo>
                    <a:pt x="456" y="737"/>
                    <a:pt x="1018" y="679"/>
                    <a:pt x="1289" y="534"/>
                  </a:cubicBezTo>
                  <a:cubicBezTo>
                    <a:pt x="1289" y="534"/>
                    <a:pt x="1357" y="185"/>
                    <a:pt x="1173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62" y="4408569"/>
              <a:ext cx="110288" cy="46616"/>
            </a:xfrm>
            <a:custGeom>
              <a:avLst/>
              <a:gdLst/>
              <a:ahLst/>
              <a:cxnLst/>
              <a:rect l="l" t="t" r="r" b="b"/>
              <a:pathLst>
                <a:path w="1067" h="451" extrusionOk="0">
                  <a:moveTo>
                    <a:pt x="1018" y="0"/>
                  </a:moveTo>
                  <a:cubicBezTo>
                    <a:pt x="1018" y="0"/>
                    <a:pt x="340" y="97"/>
                    <a:pt x="88" y="117"/>
                  </a:cubicBezTo>
                  <a:lnTo>
                    <a:pt x="0" y="427"/>
                  </a:lnTo>
                  <a:cubicBezTo>
                    <a:pt x="64" y="441"/>
                    <a:pt x="133" y="450"/>
                    <a:pt x="204" y="450"/>
                  </a:cubicBezTo>
                  <a:cubicBezTo>
                    <a:pt x="229" y="450"/>
                    <a:pt x="255" y="449"/>
                    <a:pt x="281" y="446"/>
                  </a:cubicBezTo>
                  <a:cubicBezTo>
                    <a:pt x="543" y="408"/>
                    <a:pt x="805" y="349"/>
                    <a:pt x="1047" y="252"/>
                  </a:cubicBezTo>
                  <a:cubicBezTo>
                    <a:pt x="1067" y="165"/>
                    <a:pt x="1057" y="78"/>
                    <a:pt x="10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577989" y="4333424"/>
              <a:ext cx="444976" cy="370555"/>
            </a:xfrm>
            <a:custGeom>
              <a:avLst/>
              <a:gdLst/>
              <a:ahLst/>
              <a:cxnLst/>
              <a:rect l="l" t="t" r="r" b="b"/>
              <a:pathLst>
                <a:path w="4305" h="3585" extrusionOk="0">
                  <a:moveTo>
                    <a:pt x="4101" y="0"/>
                  </a:moveTo>
                  <a:cubicBezTo>
                    <a:pt x="3073" y="156"/>
                    <a:pt x="1803" y="863"/>
                    <a:pt x="1803" y="863"/>
                  </a:cubicBezTo>
                  <a:lnTo>
                    <a:pt x="0" y="3558"/>
                  </a:lnTo>
                  <a:cubicBezTo>
                    <a:pt x="0" y="3558"/>
                    <a:pt x="76" y="3585"/>
                    <a:pt x="198" y="3585"/>
                  </a:cubicBezTo>
                  <a:cubicBezTo>
                    <a:pt x="339" y="3585"/>
                    <a:pt x="543" y="3549"/>
                    <a:pt x="766" y="3393"/>
                  </a:cubicBezTo>
                  <a:cubicBezTo>
                    <a:pt x="1638" y="2753"/>
                    <a:pt x="4304" y="0"/>
                    <a:pt x="4101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931769" y="4184169"/>
              <a:ext cx="40208" cy="32146"/>
            </a:xfrm>
            <a:custGeom>
              <a:avLst/>
              <a:gdLst/>
              <a:ahLst/>
              <a:cxnLst/>
              <a:rect l="l" t="t" r="r" b="b"/>
              <a:pathLst>
                <a:path w="389" h="311" extrusionOk="0">
                  <a:moveTo>
                    <a:pt x="252" y="0"/>
                  </a:moveTo>
                  <a:cubicBezTo>
                    <a:pt x="252" y="0"/>
                    <a:pt x="223" y="126"/>
                    <a:pt x="10" y="213"/>
                  </a:cubicBezTo>
                  <a:lnTo>
                    <a:pt x="0" y="310"/>
                  </a:lnTo>
                  <a:cubicBezTo>
                    <a:pt x="155" y="281"/>
                    <a:pt x="291" y="194"/>
                    <a:pt x="388" y="68"/>
                  </a:cubicBezTo>
                  <a:cubicBezTo>
                    <a:pt x="340" y="39"/>
                    <a:pt x="301" y="20"/>
                    <a:pt x="25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3373787" y="987312"/>
            <a:ext cx="854203" cy="322997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2450" y="1310300"/>
            <a:ext cx="4468477" cy="6702601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535864" y="2804375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3259213" y="1572900"/>
            <a:ext cx="40410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3280388" y="3009025"/>
            <a:ext cx="4041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407150" y="3231236"/>
            <a:ext cx="2374139" cy="2283391"/>
          </a:xfrm>
          <a:custGeom>
            <a:avLst/>
            <a:gdLst/>
            <a:ahLst/>
            <a:cxnLst/>
            <a:rect l="l" t="t" r="r" b="b"/>
            <a:pathLst>
              <a:path w="18331" h="17631" extrusionOk="0">
                <a:moveTo>
                  <a:pt x="9510" y="0"/>
                </a:moveTo>
                <a:cubicBezTo>
                  <a:pt x="5943" y="0"/>
                  <a:pt x="2734" y="2142"/>
                  <a:pt x="1368" y="5438"/>
                </a:cubicBezTo>
                <a:cubicBezTo>
                  <a:pt x="1" y="8733"/>
                  <a:pt x="757" y="12523"/>
                  <a:pt x="3277" y="15044"/>
                </a:cubicBezTo>
                <a:cubicBezTo>
                  <a:pt x="4963" y="16736"/>
                  <a:pt x="7218" y="17631"/>
                  <a:pt x="9513" y="17631"/>
                </a:cubicBezTo>
                <a:cubicBezTo>
                  <a:pt x="10648" y="17631"/>
                  <a:pt x="11792" y="17412"/>
                  <a:pt x="12883" y="16963"/>
                </a:cubicBezTo>
                <a:cubicBezTo>
                  <a:pt x="16179" y="15596"/>
                  <a:pt x="18330" y="12378"/>
                  <a:pt x="18330" y="8811"/>
                </a:cubicBezTo>
                <a:cubicBezTo>
                  <a:pt x="18330" y="3945"/>
                  <a:pt x="14376" y="0"/>
                  <a:pt x="9510" y="0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0" y="3454500"/>
            <a:ext cx="9262156" cy="1731879"/>
          </a:xfrm>
          <a:custGeom>
            <a:avLst/>
            <a:gdLst/>
            <a:ahLst/>
            <a:cxnLst/>
            <a:rect l="l" t="t" r="r" b="b"/>
            <a:pathLst>
              <a:path w="28968" h="4272" extrusionOk="0">
                <a:moveTo>
                  <a:pt x="21071" y="0"/>
                </a:moveTo>
                <a:cubicBezTo>
                  <a:pt x="21051" y="0"/>
                  <a:pt x="21031" y="1"/>
                  <a:pt x="21010" y="2"/>
                </a:cubicBezTo>
                <a:cubicBezTo>
                  <a:pt x="20414" y="25"/>
                  <a:pt x="19898" y="430"/>
                  <a:pt x="19730" y="1007"/>
                </a:cubicBezTo>
                <a:cubicBezTo>
                  <a:pt x="19391" y="841"/>
                  <a:pt x="19030" y="761"/>
                  <a:pt x="18672" y="761"/>
                </a:cubicBezTo>
                <a:cubicBezTo>
                  <a:pt x="17958" y="761"/>
                  <a:pt x="17259" y="1079"/>
                  <a:pt x="16790" y="1667"/>
                </a:cubicBezTo>
                <a:cubicBezTo>
                  <a:pt x="16520" y="1393"/>
                  <a:pt x="16174" y="1263"/>
                  <a:pt x="15831" y="1263"/>
                </a:cubicBezTo>
                <a:cubicBezTo>
                  <a:pt x="15316" y="1263"/>
                  <a:pt x="14810" y="1556"/>
                  <a:pt x="14586" y="2090"/>
                </a:cubicBezTo>
                <a:cubicBezTo>
                  <a:pt x="14474" y="2062"/>
                  <a:pt x="14359" y="2048"/>
                  <a:pt x="14245" y="2048"/>
                </a:cubicBezTo>
                <a:cubicBezTo>
                  <a:pt x="14052" y="2048"/>
                  <a:pt x="13860" y="2088"/>
                  <a:pt x="13682" y="2168"/>
                </a:cubicBezTo>
                <a:cubicBezTo>
                  <a:pt x="13276" y="2249"/>
                  <a:pt x="12866" y="2289"/>
                  <a:pt x="12457" y="2289"/>
                </a:cubicBezTo>
                <a:cubicBezTo>
                  <a:pt x="11467" y="2289"/>
                  <a:pt x="10486" y="2055"/>
                  <a:pt x="9595" y="1601"/>
                </a:cubicBezTo>
                <a:cubicBezTo>
                  <a:pt x="8812" y="1601"/>
                  <a:pt x="8120" y="2110"/>
                  <a:pt x="7886" y="2858"/>
                </a:cubicBezTo>
                <a:cubicBezTo>
                  <a:pt x="7458" y="2525"/>
                  <a:pt x="6946" y="2360"/>
                  <a:pt x="6435" y="2360"/>
                </a:cubicBezTo>
                <a:cubicBezTo>
                  <a:pt x="5857" y="2360"/>
                  <a:pt x="5280" y="2571"/>
                  <a:pt x="4830" y="2988"/>
                </a:cubicBezTo>
                <a:cubicBezTo>
                  <a:pt x="4639" y="2432"/>
                  <a:pt x="4122" y="2096"/>
                  <a:pt x="3581" y="2096"/>
                </a:cubicBezTo>
                <a:cubicBezTo>
                  <a:pt x="3363" y="2096"/>
                  <a:pt x="3141" y="2150"/>
                  <a:pt x="2935" y="2267"/>
                </a:cubicBezTo>
                <a:cubicBezTo>
                  <a:pt x="2944" y="2200"/>
                  <a:pt x="2947" y="2134"/>
                  <a:pt x="2947" y="2064"/>
                </a:cubicBezTo>
                <a:cubicBezTo>
                  <a:pt x="2947" y="1366"/>
                  <a:pt x="2561" y="723"/>
                  <a:pt x="1944" y="395"/>
                </a:cubicBezTo>
                <a:cubicBezTo>
                  <a:pt x="1666" y="248"/>
                  <a:pt x="1361" y="174"/>
                  <a:pt x="1056" y="174"/>
                </a:cubicBezTo>
                <a:cubicBezTo>
                  <a:pt x="687" y="174"/>
                  <a:pt x="318" y="282"/>
                  <a:pt x="1" y="497"/>
                </a:cubicBezTo>
                <a:lnTo>
                  <a:pt x="1" y="4271"/>
                </a:lnTo>
                <a:lnTo>
                  <a:pt x="28968" y="4271"/>
                </a:lnTo>
                <a:lnTo>
                  <a:pt x="28968" y="2359"/>
                </a:lnTo>
                <a:cubicBezTo>
                  <a:pt x="28661" y="2122"/>
                  <a:pt x="28284" y="1994"/>
                  <a:pt x="27896" y="1994"/>
                </a:cubicBezTo>
                <a:cubicBezTo>
                  <a:pt x="27586" y="1994"/>
                  <a:pt x="27282" y="2076"/>
                  <a:pt x="27012" y="2232"/>
                </a:cubicBezTo>
                <a:cubicBezTo>
                  <a:pt x="26808" y="2032"/>
                  <a:pt x="26534" y="1923"/>
                  <a:pt x="26253" y="1923"/>
                </a:cubicBezTo>
                <a:cubicBezTo>
                  <a:pt x="26176" y="1923"/>
                  <a:pt x="26099" y="1931"/>
                  <a:pt x="26022" y="1948"/>
                </a:cubicBezTo>
                <a:cubicBezTo>
                  <a:pt x="25590" y="1021"/>
                  <a:pt x="24677" y="492"/>
                  <a:pt x="23736" y="492"/>
                </a:cubicBezTo>
                <a:cubicBezTo>
                  <a:pt x="23269" y="492"/>
                  <a:pt x="22795" y="623"/>
                  <a:pt x="22369" y="900"/>
                </a:cubicBezTo>
                <a:cubicBezTo>
                  <a:pt x="22165" y="357"/>
                  <a:pt x="21647" y="0"/>
                  <a:pt x="210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2778900" y="3868775"/>
            <a:ext cx="1653000" cy="975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3237800" y="729950"/>
            <a:ext cx="4856700" cy="23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4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232750" y="1203563"/>
            <a:ext cx="3983015" cy="5975813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3559684" y="705500"/>
            <a:ext cx="888577" cy="335998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24"/>
          <p:cNvGrpSpPr/>
          <p:nvPr/>
        </p:nvGrpSpPr>
        <p:grpSpPr>
          <a:xfrm>
            <a:off x="4624178" y="447674"/>
            <a:ext cx="1030303" cy="245273"/>
            <a:chOff x="4294800" y="187900"/>
            <a:chExt cx="2283474" cy="543601"/>
          </a:xfrm>
        </p:grpSpPr>
        <p:sp>
          <p:nvSpPr>
            <p:cNvPr id="558" name="Google Shape;558;p24"/>
            <p:cNvSpPr/>
            <p:nvPr/>
          </p:nvSpPr>
          <p:spPr>
            <a:xfrm>
              <a:off x="5560418" y="457542"/>
              <a:ext cx="378709" cy="188491"/>
            </a:xfrm>
            <a:custGeom>
              <a:avLst/>
              <a:gdLst/>
              <a:ahLst/>
              <a:cxnLst/>
              <a:rect l="l" t="t" r="r" b="b"/>
              <a:pathLst>
                <a:path w="1316" h="655" extrusionOk="0">
                  <a:moveTo>
                    <a:pt x="1100" y="0"/>
                  </a:moveTo>
                  <a:cubicBezTo>
                    <a:pt x="999" y="0"/>
                    <a:pt x="641" y="36"/>
                    <a:pt x="203" y="225"/>
                  </a:cubicBezTo>
                  <a:cubicBezTo>
                    <a:pt x="148" y="251"/>
                    <a:pt x="90" y="277"/>
                    <a:pt x="38" y="309"/>
                  </a:cubicBezTo>
                  <a:cubicBezTo>
                    <a:pt x="6" y="326"/>
                    <a:pt x="0" y="364"/>
                    <a:pt x="6" y="405"/>
                  </a:cubicBezTo>
                  <a:cubicBezTo>
                    <a:pt x="12" y="445"/>
                    <a:pt x="20" y="486"/>
                    <a:pt x="29" y="523"/>
                  </a:cubicBezTo>
                  <a:cubicBezTo>
                    <a:pt x="41" y="558"/>
                    <a:pt x="49" y="596"/>
                    <a:pt x="78" y="607"/>
                  </a:cubicBezTo>
                  <a:cubicBezTo>
                    <a:pt x="90" y="613"/>
                    <a:pt x="125" y="622"/>
                    <a:pt x="133" y="625"/>
                  </a:cubicBezTo>
                  <a:cubicBezTo>
                    <a:pt x="177" y="634"/>
                    <a:pt x="220" y="636"/>
                    <a:pt x="264" y="639"/>
                  </a:cubicBezTo>
                  <a:cubicBezTo>
                    <a:pt x="338" y="650"/>
                    <a:pt x="413" y="655"/>
                    <a:pt x="489" y="655"/>
                  </a:cubicBezTo>
                  <a:cubicBezTo>
                    <a:pt x="539" y="655"/>
                    <a:pt x="589" y="653"/>
                    <a:pt x="640" y="648"/>
                  </a:cubicBezTo>
                  <a:cubicBezTo>
                    <a:pt x="692" y="645"/>
                    <a:pt x="747" y="639"/>
                    <a:pt x="802" y="634"/>
                  </a:cubicBezTo>
                  <a:cubicBezTo>
                    <a:pt x="860" y="625"/>
                    <a:pt x="918" y="613"/>
                    <a:pt x="979" y="602"/>
                  </a:cubicBezTo>
                  <a:cubicBezTo>
                    <a:pt x="1037" y="590"/>
                    <a:pt x="1104" y="570"/>
                    <a:pt x="1167" y="552"/>
                  </a:cubicBezTo>
                  <a:cubicBezTo>
                    <a:pt x="1188" y="544"/>
                    <a:pt x="1208" y="538"/>
                    <a:pt x="1228" y="532"/>
                  </a:cubicBezTo>
                  <a:cubicBezTo>
                    <a:pt x="1243" y="509"/>
                    <a:pt x="1315" y="477"/>
                    <a:pt x="1275" y="251"/>
                  </a:cubicBezTo>
                  <a:cubicBezTo>
                    <a:pt x="1231" y="22"/>
                    <a:pt x="1156" y="14"/>
                    <a:pt x="1127" y="2"/>
                  </a:cubicBezTo>
                  <a:cubicBezTo>
                    <a:pt x="1123" y="1"/>
                    <a:pt x="1114" y="0"/>
                    <a:pt x="1100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5870348" y="458117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0"/>
                  </a:moveTo>
                  <a:cubicBezTo>
                    <a:pt x="50" y="0"/>
                    <a:pt x="1" y="52"/>
                    <a:pt x="44" y="290"/>
                  </a:cubicBezTo>
                  <a:cubicBezTo>
                    <a:pt x="79" y="498"/>
                    <a:pt x="151" y="527"/>
                    <a:pt x="151" y="527"/>
                  </a:cubicBezTo>
                  <a:cubicBezTo>
                    <a:pt x="166" y="507"/>
                    <a:pt x="238" y="475"/>
                    <a:pt x="198" y="249"/>
                  </a:cubicBezTo>
                  <a:cubicBezTo>
                    <a:pt x="154" y="20"/>
                    <a:pt x="79" y="12"/>
                    <a:pt x="5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5887039" y="474520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8" y="1"/>
                  </a:moveTo>
                  <a:cubicBezTo>
                    <a:pt x="37" y="1"/>
                    <a:pt x="36" y="1"/>
                    <a:pt x="35" y="1"/>
                  </a:cubicBezTo>
                  <a:cubicBezTo>
                    <a:pt x="6" y="4"/>
                    <a:pt x="1" y="99"/>
                    <a:pt x="21" y="215"/>
                  </a:cubicBezTo>
                  <a:cubicBezTo>
                    <a:pt x="41" y="326"/>
                    <a:pt x="80" y="412"/>
                    <a:pt x="106" y="412"/>
                  </a:cubicBezTo>
                  <a:cubicBezTo>
                    <a:pt x="107" y="412"/>
                    <a:pt x="107" y="412"/>
                    <a:pt x="108" y="412"/>
                  </a:cubicBezTo>
                  <a:cubicBezTo>
                    <a:pt x="137" y="407"/>
                    <a:pt x="140" y="311"/>
                    <a:pt x="119" y="198"/>
                  </a:cubicBezTo>
                  <a:cubicBezTo>
                    <a:pt x="100" y="86"/>
                    <a:pt x="64" y="1"/>
                    <a:pt x="38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09190" y="187900"/>
              <a:ext cx="2069084" cy="449788"/>
            </a:xfrm>
            <a:custGeom>
              <a:avLst/>
              <a:gdLst/>
              <a:ahLst/>
              <a:cxnLst/>
              <a:rect l="l" t="t" r="r" b="b"/>
              <a:pathLst>
                <a:path w="7190" h="1563" extrusionOk="0">
                  <a:moveTo>
                    <a:pt x="733" y="1"/>
                  </a:moveTo>
                  <a:cubicBezTo>
                    <a:pt x="455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80" y="1278"/>
                  </a:lnTo>
                  <a:lnTo>
                    <a:pt x="768" y="1284"/>
                  </a:lnTo>
                  <a:cubicBezTo>
                    <a:pt x="751" y="1295"/>
                    <a:pt x="742" y="1319"/>
                    <a:pt x="751" y="1342"/>
                  </a:cubicBezTo>
                  <a:lnTo>
                    <a:pt x="765" y="1371"/>
                  </a:lnTo>
                  <a:cubicBezTo>
                    <a:pt x="1374" y="1548"/>
                    <a:pt x="2245" y="1550"/>
                    <a:pt x="2298" y="1550"/>
                  </a:cubicBezTo>
                  <a:cubicBezTo>
                    <a:pt x="2299" y="1550"/>
                    <a:pt x="2300" y="1550"/>
                    <a:pt x="2300" y="1550"/>
                  </a:cubicBezTo>
                  <a:cubicBezTo>
                    <a:pt x="2300" y="1550"/>
                    <a:pt x="2863" y="1562"/>
                    <a:pt x="3028" y="1562"/>
                  </a:cubicBezTo>
                  <a:cubicBezTo>
                    <a:pt x="3045" y="1562"/>
                    <a:pt x="3057" y="1562"/>
                    <a:pt x="3065" y="1562"/>
                  </a:cubicBezTo>
                  <a:cubicBezTo>
                    <a:pt x="4337" y="1504"/>
                    <a:pt x="4499" y="1420"/>
                    <a:pt x="4858" y="1252"/>
                  </a:cubicBezTo>
                  <a:cubicBezTo>
                    <a:pt x="5116" y="1136"/>
                    <a:pt x="5391" y="1055"/>
                    <a:pt x="5672" y="1011"/>
                  </a:cubicBezTo>
                  <a:cubicBezTo>
                    <a:pt x="6883" y="809"/>
                    <a:pt x="6874" y="722"/>
                    <a:pt x="6923" y="704"/>
                  </a:cubicBezTo>
                  <a:cubicBezTo>
                    <a:pt x="6970" y="687"/>
                    <a:pt x="7190" y="551"/>
                    <a:pt x="7158" y="522"/>
                  </a:cubicBezTo>
                  <a:cubicBezTo>
                    <a:pt x="7077" y="435"/>
                    <a:pt x="6616" y="290"/>
                    <a:pt x="6616" y="290"/>
                  </a:cubicBezTo>
                  <a:cubicBezTo>
                    <a:pt x="6451" y="142"/>
                    <a:pt x="6246" y="105"/>
                    <a:pt x="6076" y="105"/>
                  </a:cubicBezTo>
                  <a:cubicBezTo>
                    <a:pt x="5936" y="105"/>
                    <a:pt x="5820" y="130"/>
                    <a:pt x="5771" y="140"/>
                  </a:cubicBezTo>
                  <a:lnTo>
                    <a:pt x="2683" y="693"/>
                  </a:lnTo>
                  <a:cubicBezTo>
                    <a:pt x="2465" y="733"/>
                    <a:pt x="2005" y="771"/>
                    <a:pt x="1785" y="786"/>
                  </a:cubicBezTo>
                  <a:cubicBezTo>
                    <a:pt x="1738" y="793"/>
                    <a:pt x="1697" y="796"/>
                    <a:pt x="1661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3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725018" y="292937"/>
              <a:ext cx="1844909" cy="346478"/>
            </a:xfrm>
            <a:custGeom>
              <a:avLst/>
              <a:gdLst/>
              <a:ahLst/>
              <a:cxnLst/>
              <a:rect l="l" t="t" r="r" b="b"/>
              <a:pathLst>
                <a:path w="6411" h="1204" extrusionOk="0">
                  <a:moveTo>
                    <a:pt x="6069" y="1"/>
                  </a:moveTo>
                  <a:lnTo>
                    <a:pt x="6069" y="1"/>
                  </a:lnTo>
                  <a:cubicBezTo>
                    <a:pt x="6069" y="1"/>
                    <a:pt x="6385" y="145"/>
                    <a:pt x="6362" y="174"/>
                  </a:cubicBezTo>
                  <a:cubicBezTo>
                    <a:pt x="6286" y="215"/>
                    <a:pt x="6052" y="339"/>
                    <a:pt x="5394" y="455"/>
                  </a:cubicBezTo>
                  <a:lnTo>
                    <a:pt x="4398" y="635"/>
                  </a:lnTo>
                  <a:cubicBezTo>
                    <a:pt x="4296" y="652"/>
                    <a:pt x="4152" y="771"/>
                    <a:pt x="3926" y="812"/>
                  </a:cubicBezTo>
                  <a:cubicBezTo>
                    <a:pt x="3703" y="852"/>
                    <a:pt x="2784" y="977"/>
                    <a:pt x="2454" y="1035"/>
                  </a:cubicBezTo>
                  <a:cubicBezTo>
                    <a:pt x="2034" y="1116"/>
                    <a:pt x="1634" y="1095"/>
                    <a:pt x="1041" y="1119"/>
                  </a:cubicBezTo>
                  <a:lnTo>
                    <a:pt x="1" y="980"/>
                  </a:lnTo>
                  <a:lnTo>
                    <a:pt x="1" y="980"/>
                  </a:lnTo>
                  <a:lnTo>
                    <a:pt x="15" y="1011"/>
                  </a:lnTo>
                  <a:cubicBezTo>
                    <a:pt x="644" y="1191"/>
                    <a:pt x="1547" y="1191"/>
                    <a:pt x="1547" y="1191"/>
                  </a:cubicBezTo>
                  <a:cubicBezTo>
                    <a:pt x="1547" y="1191"/>
                    <a:pt x="2112" y="1203"/>
                    <a:pt x="2278" y="1203"/>
                  </a:cubicBezTo>
                  <a:cubicBezTo>
                    <a:pt x="2295" y="1203"/>
                    <a:pt x="2307" y="1203"/>
                    <a:pt x="2315" y="1203"/>
                  </a:cubicBezTo>
                  <a:cubicBezTo>
                    <a:pt x="3587" y="1142"/>
                    <a:pt x="3749" y="1058"/>
                    <a:pt x="4108" y="893"/>
                  </a:cubicBezTo>
                  <a:cubicBezTo>
                    <a:pt x="4366" y="774"/>
                    <a:pt x="4641" y="690"/>
                    <a:pt x="4922" y="646"/>
                  </a:cubicBezTo>
                  <a:cubicBezTo>
                    <a:pt x="6133" y="444"/>
                    <a:pt x="6124" y="357"/>
                    <a:pt x="6173" y="339"/>
                  </a:cubicBezTo>
                  <a:cubicBezTo>
                    <a:pt x="6255" y="299"/>
                    <a:pt x="6333" y="250"/>
                    <a:pt x="6399" y="186"/>
                  </a:cubicBezTo>
                  <a:cubicBezTo>
                    <a:pt x="6405" y="180"/>
                    <a:pt x="6408" y="177"/>
                    <a:pt x="6411" y="169"/>
                  </a:cubicBezTo>
                  <a:lnTo>
                    <a:pt x="6411" y="166"/>
                  </a:lnTo>
                  <a:cubicBezTo>
                    <a:pt x="6411" y="166"/>
                    <a:pt x="6411" y="163"/>
                    <a:pt x="6411" y="163"/>
                  </a:cubicBezTo>
                  <a:cubicBezTo>
                    <a:pt x="6411" y="163"/>
                    <a:pt x="6408" y="163"/>
                    <a:pt x="6408" y="160"/>
                  </a:cubicBezTo>
                  <a:cubicBezTo>
                    <a:pt x="6362" y="113"/>
                    <a:pt x="6202" y="50"/>
                    <a:pt x="606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509190" y="187900"/>
              <a:ext cx="642884" cy="367773"/>
            </a:xfrm>
            <a:custGeom>
              <a:avLst/>
              <a:gdLst/>
              <a:ahLst/>
              <a:cxnLst/>
              <a:rect l="l" t="t" r="r" b="b"/>
              <a:pathLst>
                <a:path w="2234" h="1278" extrusionOk="0">
                  <a:moveTo>
                    <a:pt x="736" y="1"/>
                  </a:moveTo>
                  <a:cubicBezTo>
                    <a:pt x="458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77" y="1278"/>
                  </a:lnTo>
                  <a:cubicBezTo>
                    <a:pt x="777" y="1278"/>
                    <a:pt x="1637" y="893"/>
                    <a:pt x="2234" y="748"/>
                  </a:cubicBezTo>
                  <a:lnTo>
                    <a:pt x="2234" y="748"/>
                  </a:lnTo>
                  <a:cubicBezTo>
                    <a:pt x="2066" y="765"/>
                    <a:pt x="1895" y="780"/>
                    <a:pt x="1788" y="786"/>
                  </a:cubicBezTo>
                  <a:cubicBezTo>
                    <a:pt x="1741" y="793"/>
                    <a:pt x="1699" y="796"/>
                    <a:pt x="1662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6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509190" y="242864"/>
              <a:ext cx="643747" cy="312809"/>
            </a:xfrm>
            <a:custGeom>
              <a:avLst/>
              <a:gdLst/>
              <a:ahLst/>
              <a:cxnLst/>
              <a:rect l="l" t="t" r="r" b="b"/>
              <a:pathLst>
                <a:path w="2237" h="1087" extrusionOk="0">
                  <a:moveTo>
                    <a:pt x="890" y="1"/>
                  </a:moveTo>
                  <a:lnTo>
                    <a:pt x="290" y="111"/>
                  </a:lnTo>
                  <a:lnTo>
                    <a:pt x="50" y="73"/>
                  </a:lnTo>
                  <a:lnTo>
                    <a:pt x="41" y="41"/>
                  </a:lnTo>
                  <a:lnTo>
                    <a:pt x="0" y="59"/>
                  </a:lnTo>
                  <a:lnTo>
                    <a:pt x="21" y="128"/>
                  </a:lnTo>
                  <a:lnTo>
                    <a:pt x="113" y="143"/>
                  </a:lnTo>
                  <a:lnTo>
                    <a:pt x="299" y="175"/>
                  </a:lnTo>
                  <a:lnTo>
                    <a:pt x="345" y="264"/>
                  </a:lnTo>
                  <a:lnTo>
                    <a:pt x="780" y="1087"/>
                  </a:lnTo>
                  <a:cubicBezTo>
                    <a:pt x="780" y="1087"/>
                    <a:pt x="1640" y="702"/>
                    <a:pt x="2237" y="557"/>
                  </a:cubicBezTo>
                  <a:lnTo>
                    <a:pt x="2237" y="557"/>
                  </a:lnTo>
                  <a:cubicBezTo>
                    <a:pt x="2147" y="568"/>
                    <a:pt x="2060" y="574"/>
                    <a:pt x="1982" y="580"/>
                  </a:cubicBezTo>
                  <a:cubicBezTo>
                    <a:pt x="1666" y="679"/>
                    <a:pt x="1330" y="812"/>
                    <a:pt x="1095" y="907"/>
                  </a:cubicBezTo>
                  <a:cubicBezTo>
                    <a:pt x="1055" y="923"/>
                    <a:pt x="1014" y="931"/>
                    <a:pt x="972" y="931"/>
                  </a:cubicBezTo>
                  <a:cubicBezTo>
                    <a:pt x="842" y="931"/>
                    <a:pt x="714" y="854"/>
                    <a:pt x="643" y="719"/>
                  </a:cubicBezTo>
                  <a:lnTo>
                    <a:pt x="455" y="363"/>
                  </a:lnTo>
                  <a:cubicBezTo>
                    <a:pt x="420" y="299"/>
                    <a:pt x="441" y="221"/>
                    <a:pt x="501" y="186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6253947" y="237109"/>
              <a:ext cx="159426" cy="63022"/>
            </a:xfrm>
            <a:custGeom>
              <a:avLst/>
              <a:gdLst/>
              <a:ahLst/>
              <a:cxnLst/>
              <a:rect l="l" t="t" r="r" b="b"/>
              <a:pathLst>
                <a:path w="554" h="219" extrusionOk="0">
                  <a:moveTo>
                    <a:pt x="362" y="0"/>
                  </a:moveTo>
                  <a:cubicBezTo>
                    <a:pt x="356" y="0"/>
                    <a:pt x="200" y="38"/>
                    <a:pt x="0" y="64"/>
                  </a:cubicBezTo>
                  <a:lnTo>
                    <a:pt x="139" y="206"/>
                  </a:lnTo>
                  <a:cubicBezTo>
                    <a:pt x="146" y="213"/>
                    <a:pt x="157" y="218"/>
                    <a:pt x="168" y="218"/>
                  </a:cubicBezTo>
                  <a:cubicBezTo>
                    <a:pt x="170" y="218"/>
                    <a:pt x="172" y="218"/>
                    <a:pt x="174" y="218"/>
                  </a:cubicBezTo>
                  <a:cubicBezTo>
                    <a:pt x="243" y="209"/>
                    <a:pt x="478" y="171"/>
                    <a:pt x="553" y="119"/>
                  </a:cubicBezTo>
                  <a:cubicBezTo>
                    <a:pt x="498" y="70"/>
                    <a:pt x="432" y="29"/>
                    <a:pt x="36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5977111" y="328045"/>
              <a:ext cx="71943" cy="67627"/>
            </a:xfrm>
            <a:custGeom>
              <a:avLst/>
              <a:gdLst/>
              <a:ahLst/>
              <a:cxnLst/>
              <a:rect l="l" t="t" r="r" b="b"/>
              <a:pathLst>
                <a:path w="250" h="235" extrusionOk="0">
                  <a:moveTo>
                    <a:pt x="180" y="0"/>
                  </a:moveTo>
                  <a:lnTo>
                    <a:pt x="35" y="26"/>
                  </a:lnTo>
                  <a:cubicBezTo>
                    <a:pt x="15" y="32"/>
                    <a:pt x="0" y="55"/>
                    <a:pt x="9" y="78"/>
                  </a:cubicBezTo>
                  <a:lnTo>
                    <a:pt x="27" y="194"/>
                  </a:lnTo>
                  <a:cubicBezTo>
                    <a:pt x="29" y="217"/>
                    <a:pt x="50" y="235"/>
                    <a:pt x="73" y="235"/>
                  </a:cubicBezTo>
                  <a:lnTo>
                    <a:pt x="215" y="212"/>
                  </a:lnTo>
                  <a:cubicBezTo>
                    <a:pt x="235" y="203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0"/>
                    <a:pt x="18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6088766" y="285742"/>
              <a:ext cx="77123" cy="139282"/>
            </a:xfrm>
            <a:custGeom>
              <a:avLst/>
              <a:gdLst/>
              <a:ahLst/>
              <a:cxnLst/>
              <a:rect l="l" t="t" r="r" b="b"/>
              <a:pathLst>
                <a:path w="268" h="484" extrusionOk="0">
                  <a:moveTo>
                    <a:pt x="169" y="1"/>
                  </a:moveTo>
                  <a:cubicBezTo>
                    <a:pt x="166" y="1"/>
                    <a:pt x="163" y="1"/>
                    <a:pt x="160" y="2"/>
                  </a:cubicBezTo>
                  <a:lnTo>
                    <a:pt x="30" y="23"/>
                  </a:lnTo>
                  <a:cubicBezTo>
                    <a:pt x="12" y="26"/>
                    <a:pt x="1" y="43"/>
                    <a:pt x="3" y="60"/>
                  </a:cubicBezTo>
                  <a:lnTo>
                    <a:pt x="70" y="457"/>
                  </a:lnTo>
                  <a:cubicBezTo>
                    <a:pt x="73" y="473"/>
                    <a:pt x="87" y="484"/>
                    <a:pt x="102" y="484"/>
                  </a:cubicBezTo>
                  <a:cubicBezTo>
                    <a:pt x="104" y="484"/>
                    <a:pt x="106" y="483"/>
                    <a:pt x="108" y="483"/>
                  </a:cubicBezTo>
                  <a:lnTo>
                    <a:pt x="238" y="463"/>
                  </a:lnTo>
                  <a:cubicBezTo>
                    <a:pt x="256" y="460"/>
                    <a:pt x="267" y="443"/>
                    <a:pt x="267" y="425"/>
                  </a:cubicBezTo>
                  <a:lnTo>
                    <a:pt x="200" y="28"/>
                  </a:lnTo>
                  <a:cubicBezTo>
                    <a:pt x="196" y="12"/>
                    <a:pt x="183" y="1"/>
                    <a:pt x="169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5160128" y="448621"/>
              <a:ext cx="77986" cy="139857"/>
            </a:xfrm>
            <a:custGeom>
              <a:avLst/>
              <a:gdLst/>
              <a:ahLst/>
              <a:cxnLst/>
              <a:rect l="l" t="t" r="r" b="b"/>
              <a:pathLst>
                <a:path w="271" h="486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lnTo>
                    <a:pt x="30" y="24"/>
                  </a:lnTo>
                  <a:cubicBezTo>
                    <a:pt x="12" y="27"/>
                    <a:pt x="1" y="42"/>
                    <a:pt x="4" y="59"/>
                  </a:cubicBezTo>
                  <a:lnTo>
                    <a:pt x="70" y="459"/>
                  </a:lnTo>
                  <a:cubicBezTo>
                    <a:pt x="73" y="474"/>
                    <a:pt x="87" y="485"/>
                    <a:pt x="102" y="485"/>
                  </a:cubicBezTo>
                  <a:cubicBezTo>
                    <a:pt x="104" y="485"/>
                    <a:pt x="106" y="485"/>
                    <a:pt x="108" y="485"/>
                  </a:cubicBezTo>
                  <a:lnTo>
                    <a:pt x="238" y="462"/>
                  </a:lnTo>
                  <a:cubicBezTo>
                    <a:pt x="256" y="459"/>
                    <a:pt x="270" y="444"/>
                    <a:pt x="267" y="427"/>
                  </a:cubicBezTo>
                  <a:lnTo>
                    <a:pt x="201" y="27"/>
                  </a:lnTo>
                  <a:cubicBezTo>
                    <a:pt x="195" y="12"/>
                    <a:pt x="181" y="1"/>
                    <a:pt x="16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5878693" y="345311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82" y="1"/>
                  </a:moveTo>
                  <a:cubicBezTo>
                    <a:pt x="181" y="1"/>
                    <a:pt x="179" y="1"/>
                    <a:pt x="177" y="1"/>
                  </a:cubicBezTo>
                  <a:lnTo>
                    <a:pt x="35" y="24"/>
                  </a:lnTo>
                  <a:cubicBezTo>
                    <a:pt x="12" y="30"/>
                    <a:pt x="1" y="53"/>
                    <a:pt x="6" y="76"/>
                  </a:cubicBezTo>
                  <a:lnTo>
                    <a:pt x="27" y="192"/>
                  </a:lnTo>
                  <a:cubicBezTo>
                    <a:pt x="27" y="215"/>
                    <a:pt x="47" y="233"/>
                    <a:pt x="70" y="233"/>
                  </a:cubicBezTo>
                  <a:lnTo>
                    <a:pt x="212" y="210"/>
                  </a:lnTo>
                  <a:cubicBezTo>
                    <a:pt x="235" y="201"/>
                    <a:pt x="247" y="178"/>
                    <a:pt x="241" y="155"/>
                  </a:cubicBezTo>
                  <a:lnTo>
                    <a:pt x="221" y="39"/>
                  </a:lnTo>
                  <a:cubicBezTo>
                    <a:pt x="221" y="17"/>
                    <a:pt x="203" y="1"/>
                    <a:pt x="182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5779412" y="362002"/>
              <a:ext cx="72231" cy="67051"/>
            </a:xfrm>
            <a:custGeom>
              <a:avLst/>
              <a:gdLst/>
              <a:ahLst/>
              <a:cxnLst/>
              <a:rect l="l" t="t" r="r" b="b"/>
              <a:pathLst>
                <a:path w="251" h="233" extrusionOk="0">
                  <a:moveTo>
                    <a:pt x="185" y="1"/>
                  </a:moveTo>
                  <a:cubicBezTo>
                    <a:pt x="183" y="1"/>
                    <a:pt x="182" y="1"/>
                    <a:pt x="181" y="1"/>
                  </a:cubicBezTo>
                  <a:lnTo>
                    <a:pt x="36" y="24"/>
                  </a:lnTo>
                  <a:cubicBezTo>
                    <a:pt x="15" y="30"/>
                    <a:pt x="1" y="53"/>
                    <a:pt x="10" y="76"/>
                  </a:cubicBezTo>
                  <a:lnTo>
                    <a:pt x="27" y="192"/>
                  </a:lnTo>
                  <a:cubicBezTo>
                    <a:pt x="30" y="215"/>
                    <a:pt x="50" y="233"/>
                    <a:pt x="73" y="233"/>
                  </a:cubicBezTo>
                  <a:lnTo>
                    <a:pt x="215" y="210"/>
                  </a:lnTo>
                  <a:cubicBezTo>
                    <a:pt x="236" y="201"/>
                    <a:pt x="250" y="178"/>
                    <a:pt x="244" y="157"/>
                  </a:cubicBezTo>
                  <a:lnTo>
                    <a:pt x="224" y="42"/>
                  </a:lnTo>
                  <a:cubicBezTo>
                    <a:pt x="221" y="20"/>
                    <a:pt x="206" y="1"/>
                    <a:pt x="18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5681282" y="378692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0" y="56"/>
                    <a:pt x="6" y="76"/>
                  </a:cubicBezTo>
                  <a:lnTo>
                    <a:pt x="26" y="192"/>
                  </a:lnTo>
                  <a:cubicBezTo>
                    <a:pt x="26" y="214"/>
                    <a:pt x="44" y="233"/>
                    <a:pt x="65" y="233"/>
                  </a:cubicBezTo>
                  <a:cubicBezTo>
                    <a:pt x="67" y="233"/>
                    <a:pt x="68" y="233"/>
                    <a:pt x="70" y="233"/>
                  </a:cubicBezTo>
                  <a:lnTo>
                    <a:pt x="212" y="209"/>
                  </a:lnTo>
                  <a:cubicBezTo>
                    <a:pt x="235" y="201"/>
                    <a:pt x="246" y="178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5582001" y="395383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5" y="24"/>
                  </a:lnTo>
                  <a:cubicBezTo>
                    <a:pt x="15" y="33"/>
                    <a:pt x="0" y="56"/>
                    <a:pt x="9" y="79"/>
                  </a:cubicBezTo>
                  <a:lnTo>
                    <a:pt x="26" y="195"/>
                  </a:lnTo>
                  <a:cubicBezTo>
                    <a:pt x="32" y="219"/>
                    <a:pt x="50" y="236"/>
                    <a:pt x="68" y="236"/>
                  </a:cubicBezTo>
                  <a:cubicBezTo>
                    <a:pt x="70" y="236"/>
                    <a:pt x="71" y="236"/>
                    <a:pt x="73" y="235"/>
                  </a:cubicBezTo>
                  <a:lnTo>
                    <a:pt x="215" y="209"/>
                  </a:lnTo>
                  <a:cubicBezTo>
                    <a:pt x="235" y="204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5483583" y="412074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1" y="56"/>
                    <a:pt x="6" y="79"/>
                  </a:cubicBezTo>
                  <a:lnTo>
                    <a:pt x="27" y="195"/>
                  </a:lnTo>
                  <a:cubicBezTo>
                    <a:pt x="27" y="218"/>
                    <a:pt x="47" y="235"/>
                    <a:pt x="70" y="235"/>
                  </a:cubicBezTo>
                  <a:lnTo>
                    <a:pt x="212" y="209"/>
                  </a:lnTo>
                  <a:cubicBezTo>
                    <a:pt x="235" y="204"/>
                    <a:pt x="247" y="180"/>
                    <a:pt x="241" y="157"/>
                  </a:cubicBezTo>
                  <a:lnTo>
                    <a:pt x="221" y="41"/>
                  </a:lnTo>
                  <a:cubicBezTo>
                    <a:pt x="221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5384302" y="428765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6" y="27"/>
                  </a:lnTo>
                  <a:cubicBezTo>
                    <a:pt x="15" y="33"/>
                    <a:pt x="1" y="56"/>
                    <a:pt x="10" y="79"/>
                  </a:cubicBezTo>
                  <a:lnTo>
                    <a:pt x="27" y="195"/>
                  </a:lnTo>
                  <a:cubicBezTo>
                    <a:pt x="30" y="218"/>
                    <a:pt x="47" y="235"/>
                    <a:pt x="73" y="235"/>
                  </a:cubicBezTo>
                  <a:lnTo>
                    <a:pt x="215" y="209"/>
                  </a:lnTo>
                  <a:cubicBezTo>
                    <a:pt x="236" y="203"/>
                    <a:pt x="250" y="180"/>
                    <a:pt x="244" y="157"/>
                  </a:cubicBezTo>
                  <a:lnTo>
                    <a:pt x="224" y="41"/>
                  </a:lnTo>
                  <a:cubicBezTo>
                    <a:pt x="221" y="18"/>
                    <a:pt x="204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5286172" y="444592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7"/>
                  </a:lnTo>
                  <a:cubicBezTo>
                    <a:pt x="12" y="33"/>
                    <a:pt x="0" y="56"/>
                    <a:pt x="6" y="79"/>
                  </a:cubicBezTo>
                  <a:lnTo>
                    <a:pt x="26" y="195"/>
                  </a:lnTo>
                  <a:cubicBezTo>
                    <a:pt x="29" y="219"/>
                    <a:pt x="46" y="236"/>
                    <a:pt x="65" y="236"/>
                  </a:cubicBezTo>
                  <a:cubicBezTo>
                    <a:pt x="67" y="236"/>
                    <a:pt x="68" y="236"/>
                    <a:pt x="70" y="235"/>
                  </a:cubicBezTo>
                  <a:lnTo>
                    <a:pt x="212" y="209"/>
                  </a:lnTo>
                  <a:cubicBezTo>
                    <a:pt x="235" y="203"/>
                    <a:pt x="246" y="180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5470346" y="542434"/>
              <a:ext cx="378709" cy="189067"/>
            </a:xfrm>
            <a:custGeom>
              <a:avLst/>
              <a:gdLst/>
              <a:ahLst/>
              <a:cxnLst/>
              <a:rect l="l" t="t" r="r" b="b"/>
              <a:pathLst>
                <a:path w="1316" h="657" extrusionOk="0">
                  <a:moveTo>
                    <a:pt x="1103" y="1"/>
                  </a:moveTo>
                  <a:cubicBezTo>
                    <a:pt x="1004" y="1"/>
                    <a:pt x="645" y="38"/>
                    <a:pt x="203" y="226"/>
                  </a:cubicBezTo>
                  <a:cubicBezTo>
                    <a:pt x="148" y="252"/>
                    <a:pt x="93" y="278"/>
                    <a:pt x="38" y="310"/>
                  </a:cubicBezTo>
                  <a:cubicBezTo>
                    <a:pt x="6" y="327"/>
                    <a:pt x="0" y="365"/>
                    <a:pt x="6" y="405"/>
                  </a:cubicBezTo>
                  <a:cubicBezTo>
                    <a:pt x="12" y="446"/>
                    <a:pt x="21" y="486"/>
                    <a:pt x="32" y="524"/>
                  </a:cubicBezTo>
                  <a:cubicBezTo>
                    <a:pt x="41" y="559"/>
                    <a:pt x="49" y="596"/>
                    <a:pt x="81" y="608"/>
                  </a:cubicBezTo>
                  <a:cubicBezTo>
                    <a:pt x="90" y="614"/>
                    <a:pt x="125" y="622"/>
                    <a:pt x="136" y="625"/>
                  </a:cubicBezTo>
                  <a:cubicBezTo>
                    <a:pt x="177" y="634"/>
                    <a:pt x="220" y="637"/>
                    <a:pt x="264" y="640"/>
                  </a:cubicBezTo>
                  <a:cubicBezTo>
                    <a:pt x="344" y="651"/>
                    <a:pt x="425" y="656"/>
                    <a:pt x="505" y="656"/>
                  </a:cubicBezTo>
                  <a:cubicBezTo>
                    <a:pt x="551" y="656"/>
                    <a:pt x="596" y="655"/>
                    <a:pt x="640" y="651"/>
                  </a:cubicBezTo>
                  <a:cubicBezTo>
                    <a:pt x="695" y="646"/>
                    <a:pt x="750" y="640"/>
                    <a:pt x="803" y="634"/>
                  </a:cubicBezTo>
                  <a:cubicBezTo>
                    <a:pt x="861" y="625"/>
                    <a:pt x="921" y="614"/>
                    <a:pt x="979" y="602"/>
                  </a:cubicBezTo>
                  <a:cubicBezTo>
                    <a:pt x="1037" y="591"/>
                    <a:pt x="1104" y="570"/>
                    <a:pt x="1168" y="553"/>
                  </a:cubicBezTo>
                  <a:cubicBezTo>
                    <a:pt x="1188" y="544"/>
                    <a:pt x="1208" y="538"/>
                    <a:pt x="1228" y="533"/>
                  </a:cubicBezTo>
                  <a:cubicBezTo>
                    <a:pt x="1243" y="509"/>
                    <a:pt x="1315" y="478"/>
                    <a:pt x="1275" y="252"/>
                  </a:cubicBezTo>
                  <a:cubicBezTo>
                    <a:pt x="1234" y="23"/>
                    <a:pt x="1159" y="14"/>
                    <a:pt x="1127" y="3"/>
                  </a:cubicBezTo>
                  <a:cubicBezTo>
                    <a:pt x="1123" y="2"/>
                    <a:pt x="1115" y="1"/>
                    <a:pt x="11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5780275" y="543010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1"/>
                  </a:moveTo>
                  <a:cubicBezTo>
                    <a:pt x="50" y="1"/>
                    <a:pt x="1" y="53"/>
                    <a:pt x="44" y="290"/>
                  </a:cubicBezTo>
                  <a:cubicBezTo>
                    <a:pt x="82" y="499"/>
                    <a:pt x="151" y="528"/>
                    <a:pt x="151" y="528"/>
                  </a:cubicBezTo>
                  <a:cubicBezTo>
                    <a:pt x="166" y="507"/>
                    <a:pt x="238" y="476"/>
                    <a:pt x="198" y="250"/>
                  </a:cubicBezTo>
                  <a:cubicBezTo>
                    <a:pt x="157" y="21"/>
                    <a:pt x="82" y="12"/>
                    <a:pt x="5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5797830" y="558837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4" y="0"/>
                  </a:moveTo>
                  <a:cubicBezTo>
                    <a:pt x="33" y="0"/>
                    <a:pt x="33" y="1"/>
                    <a:pt x="33" y="1"/>
                  </a:cubicBezTo>
                  <a:cubicBezTo>
                    <a:pt x="6" y="6"/>
                    <a:pt x="1" y="102"/>
                    <a:pt x="21" y="215"/>
                  </a:cubicBezTo>
                  <a:cubicBezTo>
                    <a:pt x="41" y="324"/>
                    <a:pt x="77" y="412"/>
                    <a:pt x="105" y="412"/>
                  </a:cubicBezTo>
                  <a:cubicBezTo>
                    <a:pt x="106" y="412"/>
                    <a:pt x="107" y="412"/>
                    <a:pt x="108" y="412"/>
                  </a:cubicBezTo>
                  <a:cubicBezTo>
                    <a:pt x="134" y="409"/>
                    <a:pt x="140" y="311"/>
                    <a:pt x="119" y="198"/>
                  </a:cubicBezTo>
                  <a:cubicBezTo>
                    <a:pt x="99" y="86"/>
                    <a:pt x="60" y="0"/>
                    <a:pt x="34" y="0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4732500" y="460419"/>
              <a:ext cx="1126629" cy="237125"/>
            </a:xfrm>
            <a:custGeom>
              <a:avLst/>
              <a:gdLst/>
              <a:ahLst/>
              <a:cxnLst/>
              <a:rect l="l" t="t" r="r" b="b"/>
              <a:pathLst>
                <a:path w="3915" h="824" extrusionOk="0">
                  <a:moveTo>
                    <a:pt x="3634" y="0"/>
                  </a:moveTo>
                  <a:cubicBezTo>
                    <a:pt x="3392" y="0"/>
                    <a:pt x="3071" y="88"/>
                    <a:pt x="2747" y="230"/>
                  </a:cubicBezTo>
                  <a:cubicBezTo>
                    <a:pt x="2405" y="377"/>
                    <a:pt x="1" y="763"/>
                    <a:pt x="1" y="763"/>
                  </a:cubicBezTo>
                  <a:cubicBezTo>
                    <a:pt x="76" y="821"/>
                    <a:pt x="105" y="823"/>
                    <a:pt x="105" y="823"/>
                  </a:cubicBezTo>
                  <a:cubicBezTo>
                    <a:pt x="105" y="823"/>
                    <a:pt x="2921" y="592"/>
                    <a:pt x="3485" y="398"/>
                  </a:cubicBezTo>
                  <a:cubicBezTo>
                    <a:pt x="3485" y="398"/>
                    <a:pt x="3804" y="322"/>
                    <a:pt x="3856" y="253"/>
                  </a:cubicBezTo>
                  <a:cubicBezTo>
                    <a:pt x="3911" y="180"/>
                    <a:pt x="3914" y="9"/>
                    <a:pt x="3668" y="1"/>
                  </a:cubicBezTo>
                  <a:cubicBezTo>
                    <a:pt x="3657" y="0"/>
                    <a:pt x="3646" y="0"/>
                    <a:pt x="3634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4733363" y="473945"/>
              <a:ext cx="1123176" cy="223599"/>
            </a:xfrm>
            <a:custGeom>
              <a:avLst/>
              <a:gdLst/>
              <a:ahLst/>
              <a:cxnLst/>
              <a:rect l="l" t="t" r="r" b="b"/>
              <a:pathLst>
                <a:path w="3903" h="777" extrusionOk="0">
                  <a:moveTo>
                    <a:pt x="3827" y="0"/>
                  </a:moveTo>
                  <a:lnTo>
                    <a:pt x="3827" y="0"/>
                  </a:lnTo>
                  <a:cubicBezTo>
                    <a:pt x="3836" y="41"/>
                    <a:pt x="3824" y="84"/>
                    <a:pt x="3801" y="119"/>
                  </a:cubicBezTo>
                  <a:cubicBezTo>
                    <a:pt x="3746" y="191"/>
                    <a:pt x="3430" y="264"/>
                    <a:pt x="3430" y="264"/>
                  </a:cubicBezTo>
                  <a:cubicBezTo>
                    <a:pt x="2947" y="432"/>
                    <a:pt x="823" y="626"/>
                    <a:pt x="212" y="678"/>
                  </a:cubicBezTo>
                  <a:lnTo>
                    <a:pt x="1" y="716"/>
                  </a:lnTo>
                  <a:cubicBezTo>
                    <a:pt x="73" y="774"/>
                    <a:pt x="102" y="776"/>
                    <a:pt x="102" y="776"/>
                  </a:cubicBezTo>
                  <a:cubicBezTo>
                    <a:pt x="102" y="776"/>
                    <a:pt x="2918" y="545"/>
                    <a:pt x="3482" y="351"/>
                  </a:cubicBezTo>
                  <a:cubicBezTo>
                    <a:pt x="3482" y="351"/>
                    <a:pt x="3801" y="275"/>
                    <a:pt x="3853" y="206"/>
                  </a:cubicBezTo>
                  <a:cubicBezTo>
                    <a:pt x="3902" y="142"/>
                    <a:pt x="3891" y="49"/>
                    <a:pt x="3827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4294800" y="226461"/>
              <a:ext cx="482307" cy="83454"/>
            </a:xfrm>
            <a:custGeom>
              <a:avLst/>
              <a:gdLst/>
              <a:ahLst/>
              <a:cxnLst/>
              <a:rect l="l" t="t" r="r" b="b"/>
              <a:pathLst>
                <a:path w="1676" h="290" extrusionOk="0">
                  <a:moveTo>
                    <a:pt x="1503" y="1"/>
                  </a:moveTo>
                  <a:cubicBezTo>
                    <a:pt x="1288" y="1"/>
                    <a:pt x="865" y="63"/>
                    <a:pt x="771" y="84"/>
                  </a:cubicBezTo>
                  <a:lnTo>
                    <a:pt x="7" y="243"/>
                  </a:lnTo>
                  <a:cubicBezTo>
                    <a:pt x="1" y="243"/>
                    <a:pt x="4" y="260"/>
                    <a:pt x="10" y="263"/>
                  </a:cubicBezTo>
                  <a:lnTo>
                    <a:pt x="44" y="278"/>
                  </a:lnTo>
                  <a:cubicBezTo>
                    <a:pt x="70" y="287"/>
                    <a:pt x="97" y="289"/>
                    <a:pt x="123" y="289"/>
                  </a:cubicBezTo>
                  <a:cubicBezTo>
                    <a:pt x="334" y="278"/>
                    <a:pt x="1328" y="211"/>
                    <a:pt x="1577" y="75"/>
                  </a:cubicBezTo>
                  <a:cubicBezTo>
                    <a:pt x="1675" y="20"/>
                    <a:pt x="1621" y="1"/>
                    <a:pt x="1503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4294800" y="227900"/>
              <a:ext cx="473098" cy="82878"/>
            </a:xfrm>
            <a:custGeom>
              <a:avLst/>
              <a:gdLst/>
              <a:ahLst/>
              <a:cxnLst/>
              <a:rect l="l" t="t" r="r" b="b"/>
              <a:pathLst>
                <a:path w="1644" h="288" extrusionOk="0">
                  <a:moveTo>
                    <a:pt x="1594" y="1"/>
                  </a:moveTo>
                  <a:lnTo>
                    <a:pt x="1594" y="1"/>
                  </a:lnTo>
                  <a:cubicBezTo>
                    <a:pt x="1585" y="6"/>
                    <a:pt x="1574" y="15"/>
                    <a:pt x="1565" y="18"/>
                  </a:cubicBezTo>
                  <a:cubicBezTo>
                    <a:pt x="1316" y="157"/>
                    <a:pt x="322" y="224"/>
                    <a:pt x="114" y="235"/>
                  </a:cubicBezTo>
                  <a:cubicBezTo>
                    <a:pt x="108" y="236"/>
                    <a:pt x="103" y="236"/>
                    <a:pt x="97" y="236"/>
                  </a:cubicBezTo>
                  <a:cubicBezTo>
                    <a:pt x="81" y="236"/>
                    <a:pt x="65" y="234"/>
                    <a:pt x="50" y="229"/>
                  </a:cubicBezTo>
                  <a:lnTo>
                    <a:pt x="7" y="238"/>
                  </a:lnTo>
                  <a:cubicBezTo>
                    <a:pt x="1" y="238"/>
                    <a:pt x="4" y="258"/>
                    <a:pt x="10" y="261"/>
                  </a:cubicBezTo>
                  <a:lnTo>
                    <a:pt x="44" y="273"/>
                  </a:lnTo>
                  <a:cubicBezTo>
                    <a:pt x="70" y="282"/>
                    <a:pt x="97" y="287"/>
                    <a:pt x="125" y="287"/>
                  </a:cubicBezTo>
                  <a:cubicBezTo>
                    <a:pt x="334" y="273"/>
                    <a:pt x="1328" y="209"/>
                    <a:pt x="1577" y="70"/>
                  </a:cubicBezTo>
                  <a:cubicBezTo>
                    <a:pt x="1643" y="32"/>
                    <a:pt x="1638" y="9"/>
                    <a:pt x="1594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4434081" y="506463"/>
              <a:ext cx="368637" cy="200290"/>
            </a:xfrm>
            <a:custGeom>
              <a:avLst/>
              <a:gdLst/>
              <a:ahLst/>
              <a:cxnLst/>
              <a:rect l="l" t="t" r="r" b="b"/>
              <a:pathLst>
                <a:path w="1281" h="696" extrusionOk="0">
                  <a:moveTo>
                    <a:pt x="140" y="0"/>
                  </a:moveTo>
                  <a:lnTo>
                    <a:pt x="1" y="26"/>
                  </a:lnTo>
                  <a:lnTo>
                    <a:pt x="658" y="617"/>
                  </a:lnTo>
                  <a:cubicBezTo>
                    <a:pt x="710" y="666"/>
                    <a:pt x="783" y="695"/>
                    <a:pt x="858" y="695"/>
                  </a:cubicBezTo>
                  <a:cubicBezTo>
                    <a:pt x="1000" y="692"/>
                    <a:pt x="1142" y="678"/>
                    <a:pt x="1281" y="652"/>
                  </a:cubicBezTo>
                  <a:cubicBezTo>
                    <a:pt x="1281" y="652"/>
                    <a:pt x="1174" y="649"/>
                    <a:pt x="829" y="426"/>
                  </a:cubicBezTo>
                  <a:cubicBezTo>
                    <a:pt x="482" y="20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4698255" y="332073"/>
              <a:ext cx="127195" cy="127771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125" y="1"/>
                  </a:moveTo>
                  <a:lnTo>
                    <a:pt x="149" y="169"/>
                  </a:lnTo>
                  <a:lnTo>
                    <a:pt x="1" y="250"/>
                  </a:lnTo>
                  <a:lnTo>
                    <a:pt x="166" y="279"/>
                  </a:lnTo>
                  <a:lnTo>
                    <a:pt x="195" y="444"/>
                  </a:lnTo>
                  <a:lnTo>
                    <a:pt x="276" y="296"/>
                  </a:lnTo>
                  <a:lnTo>
                    <a:pt x="441" y="316"/>
                  </a:lnTo>
                  <a:lnTo>
                    <a:pt x="325" y="198"/>
                  </a:lnTo>
                  <a:lnTo>
                    <a:pt x="398" y="44"/>
                  </a:lnTo>
                  <a:lnTo>
                    <a:pt x="247" y="11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3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5688850" y="2511136"/>
            <a:ext cx="2374139" cy="2283391"/>
          </a:xfrm>
          <a:custGeom>
            <a:avLst/>
            <a:gdLst/>
            <a:ahLst/>
            <a:cxnLst/>
            <a:rect l="l" t="t" r="r" b="b"/>
            <a:pathLst>
              <a:path w="18331" h="17631" extrusionOk="0">
                <a:moveTo>
                  <a:pt x="9510" y="0"/>
                </a:moveTo>
                <a:cubicBezTo>
                  <a:pt x="5943" y="0"/>
                  <a:pt x="2734" y="2142"/>
                  <a:pt x="1368" y="5438"/>
                </a:cubicBezTo>
                <a:cubicBezTo>
                  <a:pt x="1" y="8733"/>
                  <a:pt x="757" y="12523"/>
                  <a:pt x="3277" y="15044"/>
                </a:cubicBezTo>
                <a:cubicBezTo>
                  <a:pt x="4963" y="16736"/>
                  <a:pt x="7218" y="17631"/>
                  <a:pt x="9513" y="17631"/>
                </a:cubicBezTo>
                <a:cubicBezTo>
                  <a:pt x="10648" y="17631"/>
                  <a:pt x="11792" y="17412"/>
                  <a:pt x="12883" y="16963"/>
                </a:cubicBezTo>
                <a:cubicBezTo>
                  <a:pt x="16179" y="15596"/>
                  <a:pt x="18330" y="12378"/>
                  <a:pt x="18330" y="8811"/>
                </a:cubicBezTo>
                <a:cubicBezTo>
                  <a:pt x="18330" y="3945"/>
                  <a:pt x="14376" y="0"/>
                  <a:pt x="9510" y="0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5688839" y="2243500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26"/>
          <p:cNvGrpSpPr/>
          <p:nvPr/>
        </p:nvGrpSpPr>
        <p:grpSpPr>
          <a:xfrm rot="-492451">
            <a:off x="1739482" y="1417521"/>
            <a:ext cx="917990" cy="384984"/>
            <a:chOff x="7036389" y="1157700"/>
            <a:chExt cx="635554" cy="266555"/>
          </a:xfrm>
        </p:grpSpPr>
        <p:sp>
          <p:nvSpPr>
            <p:cNvPr id="592" name="Google Shape;592;p26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26"/>
          <p:cNvSpPr/>
          <p:nvPr/>
        </p:nvSpPr>
        <p:spPr>
          <a:xfrm flipH="1">
            <a:off x="-693651" y="2046377"/>
            <a:ext cx="4467841" cy="364480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7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7700" y="445025"/>
            <a:ext cx="790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700" y="1152475"/>
            <a:ext cx="7908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70" r:id="rId4"/>
    <p:sldLayoutId id="2147483671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"/>
          <p:cNvSpPr txBox="1">
            <a:spLocks noGrp="1"/>
          </p:cNvSpPr>
          <p:nvPr>
            <p:ph type="ctrTitle"/>
          </p:nvPr>
        </p:nvSpPr>
        <p:spPr>
          <a:xfrm>
            <a:off x="3259213" y="1572900"/>
            <a:ext cx="40410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 Black" panose="02040A04050005020304" pitchFamily="18" charset="0"/>
              </a:rPr>
              <a:t>Flight Delay Predictions</a:t>
            </a:r>
            <a:endParaRPr dirty="0">
              <a:latin typeface="Amasis MT Pro Black" panose="02040A04050005020304" pitchFamily="18" charset="0"/>
            </a:endParaRPr>
          </a:p>
        </p:txBody>
      </p:sp>
      <p:sp>
        <p:nvSpPr>
          <p:cNvPr id="625" name="Google Shape;625;p30"/>
          <p:cNvSpPr txBox="1">
            <a:spLocks noGrp="1"/>
          </p:cNvSpPr>
          <p:nvPr>
            <p:ph type="subTitle" idx="1"/>
          </p:nvPr>
        </p:nvSpPr>
        <p:spPr>
          <a:xfrm>
            <a:off x="3280388" y="3009025"/>
            <a:ext cx="4041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Melissa Nielsen and Sebastien Garneau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F4DB013-65B0-F7DB-565D-AABDFB37B444}"/>
              </a:ext>
            </a:extLst>
          </p:cNvPr>
          <p:cNvSpPr txBox="1">
            <a:spLocks/>
          </p:cNvSpPr>
          <p:nvPr/>
        </p:nvSpPr>
        <p:spPr>
          <a:xfrm>
            <a:off x="135229" y="3667820"/>
            <a:ext cx="9008771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3200" dirty="0">
                <a:solidFill>
                  <a:schemeClr val="accent5"/>
                </a:solidFill>
                <a:latin typeface="Arial (body)"/>
              </a:rPr>
              <a:t>June had the latest flights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F0666-9FEB-FBBE-BA58-6A6048EEF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84" y="1540065"/>
            <a:ext cx="5986860" cy="1897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82B9A-0C2A-29DC-E984-5FC6A0A0FC1C}"/>
              </a:ext>
            </a:extLst>
          </p:cNvPr>
          <p:cNvSpPr txBox="1"/>
          <p:nvPr/>
        </p:nvSpPr>
        <p:spPr>
          <a:xfrm>
            <a:off x="3379859" y="1668300"/>
            <a:ext cx="1090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accent2"/>
                </a:solidFill>
              </a:rPr>
              <a:t>June is the only month with an average delay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70446E-8B10-5363-A0D6-C6DBE80B4D2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201425" y="1945299"/>
            <a:ext cx="178434" cy="37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ADB7D1-683B-120C-7669-B37FCF2D3D93}"/>
              </a:ext>
            </a:extLst>
          </p:cNvPr>
          <p:cNvSpPr txBox="1"/>
          <p:nvPr/>
        </p:nvSpPr>
        <p:spPr>
          <a:xfrm>
            <a:off x="5972077" y="1675432"/>
            <a:ext cx="1660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>
                <a:solidFill>
                  <a:schemeClr val="accent2"/>
                </a:solidFill>
              </a:rPr>
              <a:t>Median very different than average due to right-skewness of distribution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E0BC3A-FA6D-A1BB-6333-2DDE1B7A6568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68C4F-2F33-387F-425C-C40C42A29867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618D0A8-C27E-7B32-CD19-3E049BE4435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B201130-F8F6-FBD0-ABBB-761B69043859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494DFE-95B4-8528-2588-4989EF405712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7DAB6E5-6727-B86E-249D-4C8B5F563CAD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8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F4DB013-65B0-F7DB-565D-AABDFB37B444}"/>
              </a:ext>
            </a:extLst>
          </p:cNvPr>
          <p:cNvSpPr txBox="1">
            <a:spLocks/>
          </p:cNvSpPr>
          <p:nvPr/>
        </p:nvSpPr>
        <p:spPr>
          <a:xfrm>
            <a:off x="135229" y="3667820"/>
            <a:ext cx="9008771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CA" dirty="0">
              <a:solidFill>
                <a:schemeClr val="accent5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5636DB3-23B8-0762-E178-7C101FF878D2}"/>
              </a:ext>
            </a:extLst>
          </p:cNvPr>
          <p:cNvSpPr txBox="1">
            <a:spLocks/>
          </p:cNvSpPr>
          <p:nvPr/>
        </p:nvSpPr>
        <p:spPr>
          <a:xfrm>
            <a:off x="464668" y="3701705"/>
            <a:ext cx="7785279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1800" dirty="0">
                <a:solidFill>
                  <a:schemeClr val="accent5"/>
                </a:solidFill>
                <a:latin typeface="Arial (body)"/>
              </a:rPr>
              <a:t>70% of planes that left late arrived late!</a:t>
            </a:r>
          </a:p>
          <a:p>
            <a:pPr algn="ctr"/>
            <a:r>
              <a:rPr lang="en-CA" sz="3200" b="1" u="sng" dirty="0">
                <a:solidFill>
                  <a:schemeClr val="accent5"/>
                </a:solidFill>
                <a:latin typeface="Arial (body)"/>
              </a:rPr>
              <a:t>BUT…</a:t>
            </a:r>
            <a:endParaRPr lang="en-CA" sz="1800" b="1" u="sng" dirty="0">
              <a:solidFill>
                <a:schemeClr val="accent5"/>
              </a:solidFill>
              <a:latin typeface="Arial (body)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F3F58C-9ADD-26D8-55A1-532F25168EEB}"/>
              </a:ext>
            </a:extLst>
          </p:cNvPr>
          <p:cNvSpPr/>
          <p:nvPr/>
        </p:nvSpPr>
        <p:spPr>
          <a:xfrm>
            <a:off x="6854407" y="2493915"/>
            <a:ext cx="1097529" cy="5806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Arrival delay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504E08-934A-E445-289C-20C5098CD255}"/>
              </a:ext>
            </a:extLst>
          </p:cNvPr>
          <p:cNvSpPr/>
          <p:nvPr/>
        </p:nvSpPr>
        <p:spPr>
          <a:xfrm>
            <a:off x="4624271" y="2571750"/>
            <a:ext cx="1097529" cy="5028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Departure delay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7EA67E-5D45-DB20-EA89-19609A3B6B61}"/>
              </a:ext>
            </a:extLst>
          </p:cNvPr>
          <p:cNvSpPr/>
          <p:nvPr/>
        </p:nvSpPr>
        <p:spPr>
          <a:xfrm>
            <a:off x="906947" y="1368601"/>
            <a:ext cx="2385508" cy="250089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Carrier delay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ACE108-D780-88FD-0702-5F274A6E1CB3}"/>
              </a:ext>
            </a:extLst>
          </p:cNvPr>
          <p:cNvSpPr/>
          <p:nvPr/>
        </p:nvSpPr>
        <p:spPr>
          <a:xfrm>
            <a:off x="906947" y="1765970"/>
            <a:ext cx="2385508" cy="250089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Weather delay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A41E45-0AAB-3957-BD03-CB787109D8FC}"/>
              </a:ext>
            </a:extLst>
          </p:cNvPr>
          <p:cNvSpPr/>
          <p:nvPr/>
        </p:nvSpPr>
        <p:spPr>
          <a:xfrm>
            <a:off x="906947" y="2207316"/>
            <a:ext cx="2385508" cy="250089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National air system delay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18FD30-6F5A-13CC-EF23-5EF3FE0866CD}"/>
              </a:ext>
            </a:extLst>
          </p:cNvPr>
          <p:cNvSpPr/>
          <p:nvPr/>
        </p:nvSpPr>
        <p:spPr>
          <a:xfrm>
            <a:off x="906947" y="2659214"/>
            <a:ext cx="2385508" cy="250089"/>
          </a:xfrm>
          <a:prstGeom prst="round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Security delay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430193-058F-9854-A42F-F03EF1D46A00}"/>
              </a:ext>
            </a:extLst>
          </p:cNvPr>
          <p:cNvSpPr/>
          <p:nvPr/>
        </p:nvSpPr>
        <p:spPr>
          <a:xfrm>
            <a:off x="906947" y="3088721"/>
            <a:ext cx="2385508" cy="2500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Late aircraft delay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B5D343-0E3B-8B58-BBA9-28E4C9FF1167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3292455" y="2823177"/>
            <a:ext cx="1331816" cy="39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5AEF359-BAF8-3F7F-937B-997EE61E545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21800" y="2784260"/>
            <a:ext cx="1132607" cy="3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4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5636DB3-23B8-0762-E178-7C101FF878D2}"/>
              </a:ext>
            </a:extLst>
          </p:cNvPr>
          <p:cNvSpPr txBox="1">
            <a:spLocks/>
          </p:cNvSpPr>
          <p:nvPr/>
        </p:nvSpPr>
        <p:spPr>
          <a:xfrm>
            <a:off x="504457" y="1173304"/>
            <a:ext cx="7785279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400" dirty="0">
                <a:solidFill>
                  <a:schemeClr val="tx2"/>
                </a:solidFill>
                <a:latin typeface="Arial (body)"/>
              </a:rPr>
              <a:t>Late planes flew faster!</a:t>
            </a:r>
          </a:p>
          <a:p>
            <a:pPr algn="ctr"/>
            <a:endParaRPr lang="en-CA" sz="2400" b="1" u="sng" dirty="0">
              <a:solidFill>
                <a:schemeClr val="tx2"/>
              </a:solidFill>
              <a:latin typeface="Arial (body)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4D24B6-D218-AC78-7524-91BC6E940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515452"/>
              </p:ext>
            </p:extLst>
          </p:nvPr>
        </p:nvGraphicFramePr>
        <p:xfrm>
          <a:off x="1183306" y="2141855"/>
          <a:ext cx="2609522" cy="2179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CD17733-5010-759B-389A-A5F6BB311214}"/>
              </a:ext>
            </a:extLst>
          </p:cNvPr>
          <p:cNvSpPr txBox="1"/>
          <p:nvPr/>
        </p:nvSpPr>
        <p:spPr>
          <a:xfrm>
            <a:off x="4452582" y="2492868"/>
            <a:ext cx="3320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solidFill>
                  <a:schemeClr val="tx2"/>
                </a:solidFill>
              </a:rPr>
              <a:t>It doesn’t look like much, but a z-test demonstrated that </a:t>
            </a:r>
            <a:r>
              <a:rPr lang="en-CA" sz="1800" b="1" dirty="0">
                <a:solidFill>
                  <a:schemeClr val="tx2"/>
                </a:solidFill>
              </a:rPr>
              <a:t>late planes fly faster</a:t>
            </a:r>
          </a:p>
          <a:p>
            <a:pPr algn="ctr"/>
            <a:endParaRPr lang="en-CA" sz="1800" b="1" dirty="0">
              <a:solidFill>
                <a:schemeClr val="tx2"/>
              </a:solidFill>
            </a:endParaRPr>
          </a:p>
          <a:p>
            <a:pPr algn="ctr"/>
            <a:r>
              <a:rPr lang="en-CA" sz="1800" dirty="0">
                <a:solidFill>
                  <a:schemeClr val="tx2"/>
                </a:solidFill>
              </a:rPr>
              <a:t>(12 miles faster per hour)</a:t>
            </a:r>
            <a:r>
              <a:rPr lang="en-CA" sz="18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0A7D3-E1F0-7838-8ACD-05727B9F5B9E}"/>
              </a:ext>
            </a:extLst>
          </p:cNvPr>
          <p:cNvSpPr txBox="1"/>
          <p:nvPr/>
        </p:nvSpPr>
        <p:spPr>
          <a:xfrm>
            <a:off x="1316038" y="1900486"/>
            <a:ext cx="234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Average speed of airplane</a:t>
            </a:r>
          </a:p>
        </p:txBody>
      </p:sp>
    </p:spTree>
    <p:extLst>
      <p:ext uri="{BB962C8B-B14F-4D97-AF65-F5344CB8AC3E}">
        <p14:creationId xmlns:p14="http://schemas.microsoft.com/office/powerpoint/2010/main" val="426767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D4CD8-F312-0EAB-B28E-41ECF8E0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63" y="1076898"/>
            <a:ext cx="4400074" cy="2569791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98064A05-C11A-3F34-44E3-C8E73F2231C8}"/>
              </a:ext>
            </a:extLst>
          </p:cNvPr>
          <p:cNvSpPr txBox="1">
            <a:spLocks/>
          </p:cNvSpPr>
          <p:nvPr/>
        </p:nvSpPr>
        <p:spPr>
          <a:xfrm>
            <a:off x="650839" y="3664945"/>
            <a:ext cx="7785279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2400" dirty="0">
                <a:solidFill>
                  <a:schemeClr val="tx2"/>
                </a:solidFill>
                <a:latin typeface="Arial (body)"/>
              </a:rPr>
              <a:t>Busy-ness of airports – number of passengers is closely correlated with number of planes </a:t>
            </a:r>
          </a:p>
          <a:p>
            <a:pPr algn="ctr"/>
            <a:endParaRPr lang="en-CA" sz="2400" b="1" u="sng" dirty="0">
              <a:solidFill>
                <a:schemeClr val="tx2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79423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172367E-F153-067D-72A2-3C7751C9A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4633"/>
              </p:ext>
            </p:extLst>
          </p:nvPr>
        </p:nvGraphicFramePr>
        <p:xfrm>
          <a:off x="790779" y="1499779"/>
          <a:ext cx="7459168" cy="1923687"/>
        </p:xfrm>
        <a:graphic>
          <a:graphicData uri="http://schemas.openxmlformats.org/drawingml/2006/table">
            <a:tbl>
              <a:tblPr firstRow="1" bandRow="1">
                <a:tableStyleId>{F4BAC65D-F7A3-468B-AD6F-1401D812800D}</a:tableStyleId>
              </a:tblPr>
              <a:tblGrid>
                <a:gridCol w="2721678">
                  <a:extLst>
                    <a:ext uri="{9D8B030D-6E8A-4147-A177-3AD203B41FA5}">
                      <a16:colId xmlns:a16="http://schemas.microsoft.com/office/drawing/2014/main" val="805193018"/>
                    </a:ext>
                  </a:extLst>
                </a:gridCol>
                <a:gridCol w="4737490">
                  <a:extLst>
                    <a:ext uri="{9D8B030D-6E8A-4147-A177-3AD203B41FA5}">
                      <a16:colId xmlns:a16="http://schemas.microsoft.com/office/drawing/2014/main" val="3775590987"/>
                    </a:ext>
                  </a:extLst>
                </a:gridCol>
              </a:tblGrid>
              <a:tr h="3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Precipitation, snowfall, temperature, wind speed, fog, thunder. Origin &amp; destination.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173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/>
                        <a:t>busy-ness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Compared busy-ness of a day to average day at a given airport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13524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/>
                        <a:t>passenger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Pulled average passengers, percent seats full, payload. Per route done by a carrier.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30229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/>
                        <a:t>hours of departure and arrival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One-hot 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5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44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98B55-7EA7-AB39-3260-A4CD08B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18" y="1423043"/>
            <a:ext cx="2438749" cy="277466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DEB5FBF-16F1-97B1-849F-780E214D9D3D}"/>
              </a:ext>
            </a:extLst>
          </p:cNvPr>
          <p:cNvSpPr txBox="1">
            <a:spLocks/>
          </p:cNvSpPr>
          <p:nvPr/>
        </p:nvSpPr>
        <p:spPr>
          <a:xfrm>
            <a:off x="2576675" y="920189"/>
            <a:ext cx="3511044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3200" dirty="0">
                <a:solidFill>
                  <a:schemeClr val="accent5"/>
                </a:solidFill>
                <a:latin typeface="Amasis MT Pro Black" panose="02040A04050005020304" pitchFamily="18" charset="0"/>
              </a:rPr>
              <a:t>Examples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C3FF9C-6F94-45B8-5E8A-97E15921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22404"/>
            <a:ext cx="3429297" cy="25910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271574-7337-DE0C-4207-1156B998F6FC}"/>
              </a:ext>
            </a:extLst>
          </p:cNvPr>
          <p:cNvSpPr/>
          <p:nvPr/>
        </p:nvSpPr>
        <p:spPr>
          <a:xfrm>
            <a:off x="3032072" y="2291391"/>
            <a:ext cx="1330410" cy="1283237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Finding: </a:t>
            </a:r>
            <a:r>
              <a:rPr lang="en-CA" dirty="0"/>
              <a:t>correlation between departure delay and carrier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16CD9-A293-FF0E-4033-E78A2CE0E5CD}"/>
              </a:ext>
            </a:extLst>
          </p:cNvPr>
          <p:cNvSpPr/>
          <p:nvPr/>
        </p:nvSpPr>
        <p:spPr>
          <a:xfrm>
            <a:off x="7676390" y="2236937"/>
            <a:ext cx="1275351" cy="1283237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Finding: </a:t>
            </a:r>
            <a:r>
              <a:rPr lang="en-CA" dirty="0"/>
              <a:t>weather caused both weather delays and NAS delays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7FF04D-D906-73B5-F671-47B31C0ED3F2}"/>
              </a:ext>
            </a:extLst>
          </p:cNvPr>
          <p:cNvSpPr/>
          <p:nvPr/>
        </p:nvSpPr>
        <p:spPr>
          <a:xfrm>
            <a:off x="836221" y="4377600"/>
            <a:ext cx="7638078" cy="433895"/>
          </a:xfrm>
          <a:prstGeom prst="rect">
            <a:avLst/>
          </a:prstGeom>
          <a:solidFill>
            <a:srgbClr val="FFFFFF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/>
              <a:t>Findings were interesting, but the models worked better with all the variables, not just those that appeared to have a correlation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671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D2857-E6D6-B3D6-68D7-669B11327078}"/>
              </a:ext>
            </a:extLst>
          </p:cNvPr>
          <p:cNvSpPr txBox="1"/>
          <p:nvPr/>
        </p:nvSpPr>
        <p:spPr>
          <a:xfrm>
            <a:off x="1491474" y="2037512"/>
            <a:ext cx="6426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2"/>
                </a:solidFill>
              </a:rPr>
              <a:t>One-hot encoded the carriers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2"/>
                </a:solidFill>
              </a:rPr>
              <a:t>Limited and tweaked weather data used in model</a:t>
            </a:r>
          </a:p>
        </p:txBody>
      </p:sp>
    </p:spTree>
    <p:extLst>
      <p:ext uri="{BB962C8B-B14F-4D97-AF65-F5344CB8AC3E}">
        <p14:creationId xmlns:p14="http://schemas.microsoft.com/office/powerpoint/2010/main" val="64983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Modeling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endParaRPr lang="en-CA" sz="1050" b="1" kern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1CD52-F9E4-4AF8-E17E-4928ECF25355}"/>
              </a:ext>
            </a:extLst>
          </p:cNvPr>
          <p:cNvSpPr txBox="1"/>
          <p:nvPr/>
        </p:nvSpPr>
        <p:spPr>
          <a:xfrm>
            <a:off x="1330445" y="1195683"/>
            <a:ext cx="6426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b="1" dirty="0">
                <a:solidFill>
                  <a:schemeClr val="tx2"/>
                </a:solidFill>
              </a:rPr>
              <a:t>Tried: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Linear regression (including ridge, lasso)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Random Forest Regressor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SVM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Random Forest Classifier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CA" sz="2000" dirty="0" err="1">
                <a:solidFill>
                  <a:schemeClr val="tx2"/>
                </a:solidFill>
              </a:rPr>
              <a:t>XGBoost</a:t>
            </a:r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1252A-CEAE-92B9-22D1-9CE29CF69C68}"/>
              </a:ext>
            </a:extLst>
          </p:cNvPr>
          <p:cNvSpPr txBox="1"/>
          <p:nvPr/>
        </p:nvSpPr>
        <p:spPr>
          <a:xfrm>
            <a:off x="1257742" y="3656564"/>
            <a:ext cx="6426068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b="1" dirty="0" err="1"/>
              <a:t>XGBoost</a:t>
            </a:r>
            <a:r>
              <a:rPr lang="en-CA" sz="2000" b="1" dirty="0"/>
              <a:t> performed best!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dirty="0"/>
              <a:t>but so far, only 8% better than mean</a:t>
            </a:r>
          </a:p>
        </p:txBody>
      </p:sp>
    </p:spTree>
    <p:extLst>
      <p:ext uri="{BB962C8B-B14F-4D97-AF65-F5344CB8AC3E}">
        <p14:creationId xmlns:p14="http://schemas.microsoft.com/office/powerpoint/2010/main" val="89024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Modeling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endParaRPr lang="en-CA" sz="1050" b="1" kern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1CD52-F9E4-4AF8-E17E-4928ECF25355}"/>
              </a:ext>
            </a:extLst>
          </p:cNvPr>
          <p:cNvSpPr txBox="1"/>
          <p:nvPr/>
        </p:nvSpPr>
        <p:spPr>
          <a:xfrm>
            <a:off x="1330445" y="1195683"/>
            <a:ext cx="6426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b="1" dirty="0" err="1">
                <a:solidFill>
                  <a:schemeClr val="tx2"/>
                </a:solidFill>
              </a:rPr>
              <a:t>XGBoost</a:t>
            </a:r>
            <a:r>
              <a:rPr lang="en-CA" sz="2000" b="1" dirty="0">
                <a:solidFill>
                  <a:schemeClr val="tx2"/>
                </a:solidFill>
              </a:rPr>
              <a:t> Details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used tree base model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CA" sz="2000" dirty="0">
              <a:solidFill>
                <a:schemeClr val="tx2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b="1" dirty="0">
                <a:solidFill>
                  <a:schemeClr val="tx2"/>
                </a:solidFill>
              </a:rPr>
              <a:t>Tunable Parameters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learning rate – learning rate/eta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gamma – min loss reduction to create new tree split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lambda – L2 reg on leaf weights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alpha – L1 reg on leaf weights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 err="1">
                <a:solidFill>
                  <a:schemeClr val="tx2"/>
                </a:solidFill>
              </a:rPr>
              <a:t>max_depth</a:t>
            </a:r>
            <a:r>
              <a:rPr lang="en-CA" sz="2000" dirty="0">
                <a:solidFill>
                  <a:schemeClr val="tx2"/>
                </a:solidFill>
              </a:rPr>
              <a:t> – max depth per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schemeClr val="tx2"/>
                </a:solidFill>
              </a:rPr>
              <a:t>subsample - % samples used per tree</a:t>
            </a:r>
          </a:p>
        </p:txBody>
      </p:sp>
    </p:spTree>
    <p:extLst>
      <p:ext uri="{BB962C8B-B14F-4D97-AF65-F5344CB8AC3E}">
        <p14:creationId xmlns:p14="http://schemas.microsoft.com/office/powerpoint/2010/main" val="152795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EA1F4B5-C3EB-1133-F409-D3965B64C026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4A55F32-6FD4-A619-B041-B3ED88544F48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6E1F62F-0DE3-DF8D-9AA6-EF75FC120580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CF38D5A-C51C-7727-271F-A212433E0EFC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38272DB-CD82-A13B-F6C5-316C0C3A8BFD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BAC37D4-F16F-A570-8887-6B1E65C723D6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Modeling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endParaRPr lang="en-CA" sz="1050" b="1" kern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1CD52-F9E4-4AF8-E17E-4928ECF25355}"/>
              </a:ext>
            </a:extLst>
          </p:cNvPr>
          <p:cNvSpPr txBox="1"/>
          <p:nvPr/>
        </p:nvSpPr>
        <p:spPr>
          <a:xfrm>
            <a:off x="1330445" y="1195683"/>
            <a:ext cx="6426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800" b="1" dirty="0">
                <a:solidFill>
                  <a:schemeClr val="tx2"/>
                </a:solidFill>
              </a:rPr>
              <a:t>Used </a:t>
            </a:r>
            <a:r>
              <a:rPr lang="en-CA" sz="2800" b="1" dirty="0" err="1">
                <a:solidFill>
                  <a:schemeClr val="tx2"/>
                </a:solidFill>
              </a:rPr>
              <a:t>GridSearchCV</a:t>
            </a:r>
            <a:r>
              <a:rPr lang="en-CA" sz="2800" b="1" dirty="0">
                <a:solidFill>
                  <a:schemeClr val="tx2"/>
                </a:solidFill>
              </a:rPr>
              <a:t> to find best hyperparameters…</a:t>
            </a:r>
            <a:endParaRPr lang="en-CA" sz="28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1252A-CEAE-92B9-22D1-9CE29CF69C68}"/>
              </a:ext>
            </a:extLst>
          </p:cNvPr>
          <p:cNvSpPr txBox="1"/>
          <p:nvPr/>
        </p:nvSpPr>
        <p:spPr>
          <a:xfrm>
            <a:off x="1257742" y="3656564"/>
            <a:ext cx="6426068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CA" sz="2000" b="1" dirty="0"/>
              <a:t>Stay tuned!</a:t>
            </a:r>
            <a:endParaRPr lang="en-CA" sz="20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8F918A0-E3B5-3C20-F68D-D8D06E1ED12A}"/>
              </a:ext>
            </a:extLst>
          </p:cNvPr>
          <p:cNvSpPr/>
          <p:nvPr/>
        </p:nvSpPr>
        <p:spPr>
          <a:xfrm>
            <a:off x="3708776" y="2325397"/>
            <a:ext cx="15240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1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B4AD41-4E12-55A9-D45D-7F0A8694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822" y="2221027"/>
            <a:ext cx="5142356" cy="701445"/>
          </a:xfrm>
        </p:spPr>
        <p:txBody>
          <a:bodyPr/>
          <a:lstStyle/>
          <a:p>
            <a:pPr algn="ctr"/>
            <a:r>
              <a:rPr lang="en-CA" sz="5400" dirty="0">
                <a:latin typeface="Amasis MT Pro Black" panose="02040A040500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5556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7FACD5-8AA6-E0C8-36A3-F03528498A3C}"/>
              </a:ext>
            </a:extLst>
          </p:cNvPr>
          <p:cNvSpPr/>
          <p:nvPr/>
        </p:nvSpPr>
        <p:spPr>
          <a:xfrm>
            <a:off x="673100" y="685708"/>
            <a:ext cx="7797800" cy="3757503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sz="3600" b="1" dirty="0"/>
              <a:t>Objective</a:t>
            </a:r>
          </a:p>
          <a:p>
            <a:pPr algn="ctr"/>
            <a:endParaRPr lang="en-CA" sz="2800" b="1" dirty="0"/>
          </a:p>
          <a:p>
            <a:pPr algn="ctr"/>
            <a:endParaRPr lang="en-CA" sz="2800" b="1" dirty="0"/>
          </a:p>
          <a:p>
            <a:pPr algn="ctr"/>
            <a:r>
              <a:rPr lang="en-CA" sz="2800" dirty="0"/>
              <a:t>Predict lateness of flights in Jan 2020 using a regression model</a:t>
            </a:r>
            <a:r>
              <a:rPr lang="en-CA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101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7FACD5-8AA6-E0C8-36A3-F03528498A3C}"/>
              </a:ext>
            </a:extLst>
          </p:cNvPr>
          <p:cNvSpPr/>
          <p:nvPr/>
        </p:nvSpPr>
        <p:spPr>
          <a:xfrm>
            <a:off x="673100" y="685708"/>
            <a:ext cx="7797800" cy="3757503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sz="3600" b="1" dirty="0"/>
              <a:t>Scope</a:t>
            </a:r>
          </a:p>
          <a:p>
            <a:pPr algn="ctr"/>
            <a:endParaRPr lang="en-CA" sz="2800" b="1" dirty="0"/>
          </a:p>
          <a:p>
            <a:pPr algn="ctr"/>
            <a:endParaRPr lang="en-CA" sz="2800" b="1" dirty="0"/>
          </a:p>
          <a:p>
            <a:pPr algn="ctr"/>
            <a:r>
              <a:rPr lang="en-CA" sz="2800" dirty="0"/>
              <a:t>Create machine learning model based on US domestic flights from 2018 and 2019</a:t>
            </a:r>
          </a:p>
          <a:p>
            <a:pPr algn="ctr"/>
            <a:endParaRPr lang="en-CA" sz="2800" b="1" dirty="0"/>
          </a:p>
          <a:p>
            <a:pPr algn="ctr"/>
            <a:r>
              <a:rPr lang="en-CA" sz="2800" b="1" dirty="0">
                <a:solidFill>
                  <a:schemeClr val="accent6">
                    <a:lumMod val="75000"/>
                  </a:schemeClr>
                </a:solidFill>
              </a:rPr>
              <a:t>Use to predict January 2020 flights</a:t>
            </a:r>
          </a:p>
        </p:txBody>
      </p:sp>
    </p:spTree>
    <p:extLst>
      <p:ext uri="{BB962C8B-B14F-4D97-AF65-F5344CB8AC3E}">
        <p14:creationId xmlns:p14="http://schemas.microsoft.com/office/powerpoint/2010/main" val="117421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B4AD41-4E12-55A9-D45D-7F0A8694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459" y="2221027"/>
            <a:ext cx="6409082" cy="701445"/>
          </a:xfrm>
        </p:spPr>
        <p:txBody>
          <a:bodyPr/>
          <a:lstStyle/>
          <a:p>
            <a:pPr algn="ctr"/>
            <a:r>
              <a:rPr lang="en-CA" sz="5400" dirty="0">
                <a:latin typeface="Amasis MT Pro Black" panose="02040A04050005020304" pitchFamily="18" charset="0"/>
              </a:rPr>
              <a:t>Project Approach</a:t>
            </a:r>
          </a:p>
        </p:txBody>
      </p:sp>
    </p:spTree>
    <p:extLst>
      <p:ext uri="{BB962C8B-B14F-4D97-AF65-F5344CB8AC3E}">
        <p14:creationId xmlns:p14="http://schemas.microsoft.com/office/powerpoint/2010/main" val="373023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9F75C3-3A48-B619-0664-0E7486B788EC}"/>
              </a:ext>
            </a:extLst>
          </p:cNvPr>
          <p:cNvGrpSpPr/>
          <p:nvPr/>
        </p:nvGrpSpPr>
        <p:grpSpPr>
          <a:xfrm>
            <a:off x="635358" y="584826"/>
            <a:ext cx="7903332" cy="4064000"/>
            <a:chOff x="635358" y="584826"/>
            <a:chExt cx="7903332" cy="406400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270F38F-C361-F68F-ADE3-88A319025EBF}"/>
                </a:ext>
              </a:extLst>
            </p:cNvPr>
            <p:cNvSpPr/>
            <p:nvPr/>
          </p:nvSpPr>
          <p:spPr>
            <a:xfrm>
              <a:off x="635358" y="584826"/>
              <a:ext cx="7903332" cy="4064000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594129-E79F-1C96-BFAF-B9BB941021B0}"/>
                </a:ext>
              </a:extLst>
            </p:cNvPr>
            <p:cNvSpPr/>
            <p:nvPr/>
          </p:nvSpPr>
          <p:spPr>
            <a:xfrm>
              <a:off x="636233" y="1804025"/>
              <a:ext cx="1178321" cy="1625600"/>
            </a:xfrm>
            <a:custGeom>
              <a:avLst/>
              <a:gdLst>
                <a:gd name="connsiteX0" fmla="*/ 0 w 1178321"/>
                <a:gd name="connsiteY0" fmla="*/ 196391 h 1625600"/>
                <a:gd name="connsiteX1" fmla="*/ 196391 w 1178321"/>
                <a:gd name="connsiteY1" fmla="*/ 0 h 1625600"/>
                <a:gd name="connsiteX2" fmla="*/ 981930 w 1178321"/>
                <a:gd name="connsiteY2" fmla="*/ 0 h 1625600"/>
                <a:gd name="connsiteX3" fmla="*/ 1178321 w 1178321"/>
                <a:gd name="connsiteY3" fmla="*/ 196391 h 1625600"/>
                <a:gd name="connsiteX4" fmla="*/ 1178321 w 1178321"/>
                <a:gd name="connsiteY4" fmla="*/ 1429209 h 1625600"/>
                <a:gd name="connsiteX5" fmla="*/ 981930 w 1178321"/>
                <a:gd name="connsiteY5" fmla="*/ 1625600 h 1625600"/>
                <a:gd name="connsiteX6" fmla="*/ 196391 w 1178321"/>
                <a:gd name="connsiteY6" fmla="*/ 1625600 h 1625600"/>
                <a:gd name="connsiteX7" fmla="*/ 0 w 1178321"/>
                <a:gd name="connsiteY7" fmla="*/ 1429209 h 1625600"/>
                <a:gd name="connsiteX8" fmla="*/ 0 w 1178321"/>
                <a:gd name="connsiteY8" fmla="*/ 196391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21" h="1625600">
                  <a:moveTo>
                    <a:pt x="0" y="196391"/>
                  </a:moveTo>
                  <a:cubicBezTo>
                    <a:pt x="0" y="87927"/>
                    <a:pt x="87927" y="0"/>
                    <a:pt x="196391" y="0"/>
                  </a:cubicBezTo>
                  <a:lnTo>
                    <a:pt x="981930" y="0"/>
                  </a:lnTo>
                  <a:cubicBezTo>
                    <a:pt x="1090394" y="0"/>
                    <a:pt x="1178321" y="87927"/>
                    <a:pt x="1178321" y="196391"/>
                  </a:cubicBezTo>
                  <a:lnTo>
                    <a:pt x="1178321" y="1429209"/>
                  </a:lnTo>
                  <a:cubicBezTo>
                    <a:pt x="1178321" y="1537673"/>
                    <a:pt x="1090394" y="1625600"/>
                    <a:pt x="981930" y="1625600"/>
                  </a:cubicBezTo>
                  <a:lnTo>
                    <a:pt x="196391" y="1625600"/>
                  </a:lnTo>
                  <a:cubicBezTo>
                    <a:pt x="87927" y="1625600"/>
                    <a:pt x="0" y="1537673"/>
                    <a:pt x="0" y="1429209"/>
                  </a:cubicBezTo>
                  <a:lnTo>
                    <a:pt x="0" y="196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051" tIns="107051" rIns="107051" bIns="107051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Data Preparation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1400" kern="1200" dirty="0"/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kern="1200" dirty="0"/>
                <a:t>- import data, basic cleaning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2F230B1-0CF0-9FE4-CAE0-9BDB8B55CC79}"/>
                </a:ext>
              </a:extLst>
            </p:cNvPr>
            <p:cNvSpPr/>
            <p:nvPr/>
          </p:nvSpPr>
          <p:spPr>
            <a:xfrm>
              <a:off x="1868558" y="1801652"/>
              <a:ext cx="1178321" cy="1625600"/>
            </a:xfrm>
            <a:custGeom>
              <a:avLst/>
              <a:gdLst>
                <a:gd name="connsiteX0" fmla="*/ 0 w 1178321"/>
                <a:gd name="connsiteY0" fmla="*/ 196391 h 1625600"/>
                <a:gd name="connsiteX1" fmla="*/ 196391 w 1178321"/>
                <a:gd name="connsiteY1" fmla="*/ 0 h 1625600"/>
                <a:gd name="connsiteX2" fmla="*/ 981930 w 1178321"/>
                <a:gd name="connsiteY2" fmla="*/ 0 h 1625600"/>
                <a:gd name="connsiteX3" fmla="*/ 1178321 w 1178321"/>
                <a:gd name="connsiteY3" fmla="*/ 196391 h 1625600"/>
                <a:gd name="connsiteX4" fmla="*/ 1178321 w 1178321"/>
                <a:gd name="connsiteY4" fmla="*/ 1429209 h 1625600"/>
                <a:gd name="connsiteX5" fmla="*/ 981930 w 1178321"/>
                <a:gd name="connsiteY5" fmla="*/ 1625600 h 1625600"/>
                <a:gd name="connsiteX6" fmla="*/ 196391 w 1178321"/>
                <a:gd name="connsiteY6" fmla="*/ 1625600 h 1625600"/>
                <a:gd name="connsiteX7" fmla="*/ 0 w 1178321"/>
                <a:gd name="connsiteY7" fmla="*/ 1429209 h 1625600"/>
                <a:gd name="connsiteX8" fmla="*/ 0 w 1178321"/>
                <a:gd name="connsiteY8" fmla="*/ 196391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21" h="1625600">
                  <a:moveTo>
                    <a:pt x="0" y="196391"/>
                  </a:moveTo>
                  <a:cubicBezTo>
                    <a:pt x="0" y="87927"/>
                    <a:pt x="87927" y="0"/>
                    <a:pt x="196391" y="0"/>
                  </a:cubicBezTo>
                  <a:lnTo>
                    <a:pt x="981930" y="0"/>
                  </a:lnTo>
                  <a:cubicBezTo>
                    <a:pt x="1090394" y="0"/>
                    <a:pt x="1178321" y="87927"/>
                    <a:pt x="1178321" y="196391"/>
                  </a:cubicBezTo>
                  <a:lnTo>
                    <a:pt x="1178321" y="1429209"/>
                  </a:lnTo>
                  <a:cubicBezTo>
                    <a:pt x="1178321" y="1537673"/>
                    <a:pt x="1090394" y="1625600"/>
                    <a:pt x="981930" y="1625600"/>
                  </a:cubicBezTo>
                  <a:lnTo>
                    <a:pt x="196391" y="1625600"/>
                  </a:lnTo>
                  <a:cubicBezTo>
                    <a:pt x="87927" y="1625600"/>
                    <a:pt x="0" y="1537673"/>
                    <a:pt x="0" y="1429209"/>
                  </a:cubicBezTo>
                  <a:lnTo>
                    <a:pt x="0" y="196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051" tIns="107051" rIns="107051" bIns="107051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EDA </a:t>
              </a:r>
            </a:p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i="1" kern="1200" dirty="0"/>
                <a:t>Part 1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1100" b="0" kern="1200" dirty="0"/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kern="1200" dirty="0"/>
                <a:t>- explore flight data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kern="1200" dirty="0"/>
                <a:t>- answer LHL questions)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72EEB4-C868-AD81-CAEB-0FA2BD3E3885}"/>
                </a:ext>
              </a:extLst>
            </p:cNvPr>
            <p:cNvSpPr/>
            <p:nvPr/>
          </p:nvSpPr>
          <p:spPr>
            <a:xfrm>
              <a:off x="3137909" y="1810121"/>
              <a:ext cx="1178321" cy="1625600"/>
            </a:xfrm>
            <a:custGeom>
              <a:avLst/>
              <a:gdLst>
                <a:gd name="connsiteX0" fmla="*/ 0 w 1178321"/>
                <a:gd name="connsiteY0" fmla="*/ 196391 h 1625600"/>
                <a:gd name="connsiteX1" fmla="*/ 196391 w 1178321"/>
                <a:gd name="connsiteY1" fmla="*/ 0 h 1625600"/>
                <a:gd name="connsiteX2" fmla="*/ 981930 w 1178321"/>
                <a:gd name="connsiteY2" fmla="*/ 0 h 1625600"/>
                <a:gd name="connsiteX3" fmla="*/ 1178321 w 1178321"/>
                <a:gd name="connsiteY3" fmla="*/ 196391 h 1625600"/>
                <a:gd name="connsiteX4" fmla="*/ 1178321 w 1178321"/>
                <a:gd name="connsiteY4" fmla="*/ 1429209 h 1625600"/>
                <a:gd name="connsiteX5" fmla="*/ 981930 w 1178321"/>
                <a:gd name="connsiteY5" fmla="*/ 1625600 h 1625600"/>
                <a:gd name="connsiteX6" fmla="*/ 196391 w 1178321"/>
                <a:gd name="connsiteY6" fmla="*/ 1625600 h 1625600"/>
                <a:gd name="connsiteX7" fmla="*/ 0 w 1178321"/>
                <a:gd name="connsiteY7" fmla="*/ 1429209 h 1625600"/>
                <a:gd name="connsiteX8" fmla="*/ 0 w 1178321"/>
                <a:gd name="connsiteY8" fmla="*/ 196391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21" h="1625600">
                  <a:moveTo>
                    <a:pt x="0" y="196391"/>
                  </a:moveTo>
                  <a:cubicBezTo>
                    <a:pt x="0" y="87927"/>
                    <a:pt x="87927" y="0"/>
                    <a:pt x="196391" y="0"/>
                  </a:cubicBezTo>
                  <a:lnTo>
                    <a:pt x="981930" y="0"/>
                  </a:lnTo>
                  <a:cubicBezTo>
                    <a:pt x="1090394" y="0"/>
                    <a:pt x="1178321" y="87927"/>
                    <a:pt x="1178321" y="196391"/>
                  </a:cubicBezTo>
                  <a:lnTo>
                    <a:pt x="1178321" y="1429209"/>
                  </a:lnTo>
                  <a:cubicBezTo>
                    <a:pt x="1178321" y="1537673"/>
                    <a:pt x="1090394" y="1625600"/>
                    <a:pt x="981930" y="1625600"/>
                  </a:cubicBezTo>
                  <a:lnTo>
                    <a:pt x="196391" y="1625600"/>
                  </a:lnTo>
                  <a:cubicBezTo>
                    <a:pt x="87927" y="1625600"/>
                    <a:pt x="0" y="1537673"/>
                    <a:pt x="0" y="1429209"/>
                  </a:cubicBezTo>
                  <a:lnTo>
                    <a:pt x="0" y="196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051" tIns="107051" rIns="107051" bIns="107051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Feature Engineering</a:t>
              </a:r>
            </a:p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1" kern="1200" dirty="0"/>
                <a:t>Part 1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0" kern="1200" dirty="0"/>
                <a:t>- get weather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0" kern="1200" dirty="0"/>
                <a:t>- get additional airport features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0" kern="1200" dirty="0"/>
                <a:t>- find airport busyness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9127F67-7CCB-EE33-AAB3-CCB811D05B19}"/>
                </a:ext>
              </a:extLst>
            </p:cNvPr>
            <p:cNvSpPr/>
            <p:nvPr/>
          </p:nvSpPr>
          <p:spPr>
            <a:xfrm>
              <a:off x="4388933" y="1819908"/>
              <a:ext cx="1178321" cy="1625600"/>
            </a:xfrm>
            <a:custGeom>
              <a:avLst/>
              <a:gdLst>
                <a:gd name="connsiteX0" fmla="*/ 0 w 1178321"/>
                <a:gd name="connsiteY0" fmla="*/ 196391 h 1625600"/>
                <a:gd name="connsiteX1" fmla="*/ 196391 w 1178321"/>
                <a:gd name="connsiteY1" fmla="*/ 0 h 1625600"/>
                <a:gd name="connsiteX2" fmla="*/ 981930 w 1178321"/>
                <a:gd name="connsiteY2" fmla="*/ 0 h 1625600"/>
                <a:gd name="connsiteX3" fmla="*/ 1178321 w 1178321"/>
                <a:gd name="connsiteY3" fmla="*/ 196391 h 1625600"/>
                <a:gd name="connsiteX4" fmla="*/ 1178321 w 1178321"/>
                <a:gd name="connsiteY4" fmla="*/ 1429209 h 1625600"/>
                <a:gd name="connsiteX5" fmla="*/ 981930 w 1178321"/>
                <a:gd name="connsiteY5" fmla="*/ 1625600 h 1625600"/>
                <a:gd name="connsiteX6" fmla="*/ 196391 w 1178321"/>
                <a:gd name="connsiteY6" fmla="*/ 1625600 h 1625600"/>
                <a:gd name="connsiteX7" fmla="*/ 0 w 1178321"/>
                <a:gd name="connsiteY7" fmla="*/ 1429209 h 1625600"/>
                <a:gd name="connsiteX8" fmla="*/ 0 w 1178321"/>
                <a:gd name="connsiteY8" fmla="*/ 196391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21" h="1625600">
                  <a:moveTo>
                    <a:pt x="0" y="196391"/>
                  </a:moveTo>
                  <a:cubicBezTo>
                    <a:pt x="0" y="87927"/>
                    <a:pt x="87927" y="0"/>
                    <a:pt x="196391" y="0"/>
                  </a:cubicBezTo>
                  <a:lnTo>
                    <a:pt x="981930" y="0"/>
                  </a:lnTo>
                  <a:cubicBezTo>
                    <a:pt x="1090394" y="0"/>
                    <a:pt x="1178321" y="87927"/>
                    <a:pt x="1178321" y="196391"/>
                  </a:cubicBezTo>
                  <a:lnTo>
                    <a:pt x="1178321" y="1429209"/>
                  </a:lnTo>
                  <a:cubicBezTo>
                    <a:pt x="1178321" y="1537673"/>
                    <a:pt x="1090394" y="1625600"/>
                    <a:pt x="981930" y="1625600"/>
                  </a:cubicBezTo>
                  <a:lnTo>
                    <a:pt x="196391" y="1625600"/>
                  </a:lnTo>
                  <a:cubicBezTo>
                    <a:pt x="87927" y="1625600"/>
                    <a:pt x="0" y="1537673"/>
                    <a:pt x="0" y="1429209"/>
                  </a:cubicBezTo>
                  <a:lnTo>
                    <a:pt x="0" y="196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051" tIns="107051" rIns="107051" bIns="107051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EDA</a:t>
              </a:r>
            </a:p>
            <a:p>
              <a:pPr marL="0" lvl="0" indent="0" algn="ctr" defTabSz="57785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1" kern="1200" dirty="0"/>
                <a:t>Part 2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0" kern="1200" dirty="0"/>
                <a:t>- understand how new features affect data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kern="1200" dirty="0"/>
                <a:t>- understand correlations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9827F5-D6EA-521F-9A08-6565F0EF022C}"/>
                </a:ext>
              </a:extLst>
            </p:cNvPr>
            <p:cNvSpPr/>
            <p:nvPr/>
          </p:nvSpPr>
          <p:spPr>
            <a:xfrm>
              <a:off x="5643478" y="1810121"/>
              <a:ext cx="1187997" cy="1625600"/>
            </a:xfrm>
            <a:custGeom>
              <a:avLst/>
              <a:gdLst>
                <a:gd name="connsiteX0" fmla="*/ 0 w 1187997"/>
                <a:gd name="connsiteY0" fmla="*/ 198003 h 1625600"/>
                <a:gd name="connsiteX1" fmla="*/ 198003 w 1187997"/>
                <a:gd name="connsiteY1" fmla="*/ 0 h 1625600"/>
                <a:gd name="connsiteX2" fmla="*/ 989994 w 1187997"/>
                <a:gd name="connsiteY2" fmla="*/ 0 h 1625600"/>
                <a:gd name="connsiteX3" fmla="*/ 1187997 w 1187997"/>
                <a:gd name="connsiteY3" fmla="*/ 198003 h 1625600"/>
                <a:gd name="connsiteX4" fmla="*/ 1187997 w 1187997"/>
                <a:gd name="connsiteY4" fmla="*/ 1427597 h 1625600"/>
                <a:gd name="connsiteX5" fmla="*/ 989994 w 1187997"/>
                <a:gd name="connsiteY5" fmla="*/ 1625600 h 1625600"/>
                <a:gd name="connsiteX6" fmla="*/ 198003 w 1187997"/>
                <a:gd name="connsiteY6" fmla="*/ 1625600 h 1625600"/>
                <a:gd name="connsiteX7" fmla="*/ 0 w 1187997"/>
                <a:gd name="connsiteY7" fmla="*/ 1427597 h 1625600"/>
                <a:gd name="connsiteX8" fmla="*/ 0 w 1187997"/>
                <a:gd name="connsiteY8" fmla="*/ 198003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7997" h="1625600">
                  <a:moveTo>
                    <a:pt x="0" y="198003"/>
                  </a:moveTo>
                  <a:cubicBezTo>
                    <a:pt x="0" y="88649"/>
                    <a:pt x="88649" y="0"/>
                    <a:pt x="198003" y="0"/>
                  </a:cubicBezTo>
                  <a:lnTo>
                    <a:pt x="989994" y="0"/>
                  </a:lnTo>
                  <a:cubicBezTo>
                    <a:pt x="1099348" y="0"/>
                    <a:pt x="1187997" y="88649"/>
                    <a:pt x="1187997" y="198003"/>
                  </a:cubicBezTo>
                  <a:lnTo>
                    <a:pt x="1187997" y="1427597"/>
                  </a:lnTo>
                  <a:cubicBezTo>
                    <a:pt x="1187997" y="1536951"/>
                    <a:pt x="1099348" y="1625600"/>
                    <a:pt x="989994" y="1625600"/>
                  </a:cubicBezTo>
                  <a:lnTo>
                    <a:pt x="198003" y="1625600"/>
                  </a:lnTo>
                  <a:cubicBezTo>
                    <a:pt x="88649" y="1625600"/>
                    <a:pt x="0" y="1536951"/>
                    <a:pt x="0" y="1427597"/>
                  </a:cubicBezTo>
                  <a:lnTo>
                    <a:pt x="0" y="1980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523" tIns="107523" rIns="107523" bIns="107523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Feature Engineering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i="1" kern="1200" dirty="0"/>
                <a:t>Part 2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000" i="0" kern="1200" dirty="0"/>
                <a:t>- refine features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000" i="0" kern="1200" dirty="0"/>
                <a:t>- bin airlines and hours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000" kern="1200" dirty="0"/>
                <a:t>- improve weather features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7AF69F-0794-A361-F326-7DDF35D362D9}"/>
                </a:ext>
              </a:extLst>
            </p:cNvPr>
            <p:cNvSpPr/>
            <p:nvPr/>
          </p:nvSpPr>
          <p:spPr>
            <a:xfrm>
              <a:off x="6917080" y="1810121"/>
              <a:ext cx="1178321" cy="1625600"/>
            </a:xfrm>
            <a:custGeom>
              <a:avLst/>
              <a:gdLst>
                <a:gd name="connsiteX0" fmla="*/ 0 w 1178321"/>
                <a:gd name="connsiteY0" fmla="*/ 196391 h 1625600"/>
                <a:gd name="connsiteX1" fmla="*/ 196391 w 1178321"/>
                <a:gd name="connsiteY1" fmla="*/ 0 h 1625600"/>
                <a:gd name="connsiteX2" fmla="*/ 981930 w 1178321"/>
                <a:gd name="connsiteY2" fmla="*/ 0 h 1625600"/>
                <a:gd name="connsiteX3" fmla="*/ 1178321 w 1178321"/>
                <a:gd name="connsiteY3" fmla="*/ 196391 h 1625600"/>
                <a:gd name="connsiteX4" fmla="*/ 1178321 w 1178321"/>
                <a:gd name="connsiteY4" fmla="*/ 1429209 h 1625600"/>
                <a:gd name="connsiteX5" fmla="*/ 981930 w 1178321"/>
                <a:gd name="connsiteY5" fmla="*/ 1625600 h 1625600"/>
                <a:gd name="connsiteX6" fmla="*/ 196391 w 1178321"/>
                <a:gd name="connsiteY6" fmla="*/ 1625600 h 1625600"/>
                <a:gd name="connsiteX7" fmla="*/ 0 w 1178321"/>
                <a:gd name="connsiteY7" fmla="*/ 1429209 h 1625600"/>
                <a:gd name="connsiteX8" fmla="*/ 0 w 1178321"/>
                <a:gd name="connsiteY8" fmla="*/ 196391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321" h="1625600">
                  <a:moveTo>
                    <a:pt x="0" y="196391"/>
                  </a:moveTo>
                  <a:cubicBezTo>
                    <a:pt x="0" y="87927"/>
                    <a:pt x="87927" y="0"/>
                    <a:pt x="196391" y="0"/>
                  </a:cubicBezTo>
                  <a:lnTo>
                    <a:pt x="981930" y="0"/>
                  </a:lnTo>
                  <a:cubicBezTo>
                    <a:pt x="1090394" y="0"/>
                    <a:pt x="1178321" y="87927"/>
                    <a:pt x="1178321" y="196391"/>
                  </a:cubicBezTo>
                  <a:lnTo>
                    <a:pt x="1178321" y="1429209"/>
                  </a:lnTo>
                  <a:cubicBezTo>
                    <a:pt x="1178321" y="1537673"/>
                    <a:pt x="1090394" y="1625600"/>
                    <a:pt x="981930" y="1625600"/>
                  </a:cubicBezTo>
                  <a:lnTo>
                    <a:pt x="196391" y="1625600"/>
                  </a:lnTo>
                  <a:cubicBezTo>
                    <a:pt x="87927" y="1625600"/>
                    <a:pt x="0" y="1537673"/>
                    <a:pt x="0" y="1429209"/>
                  </a:cubicBezTo>
                  <a:lnTo>
                    <a:pt x="0" y="19639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051" tIns="107051" rIns="107051" bIns="107051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300" b="1" kern="1200" dirty="0"/>
                <a:t>Modeling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CA" sz="1100" b="0" kern="1200" dirty="0"/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kern="1200" dirty="0"/>
                <a:t>- linear regression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kern="1200" dirty="0"/>
                <a:t>- polynomial regression</a:t>
              </a:r>
            </a:p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100" b="0" kern="1200" dirty="0"/>
                <a:t>- </a:t>
              </a:r>
              <a:r>
                <a:rPr lang="en-CA" sz="1100" b="0" kern="1200" dirty="0" err="1"/>
                <a:t>XGBoost</a:t>
              </a:r>
              <a:endParaRPr lang="en-CA" sz="1100" b="0" kern="1200" dirty="0"/>
            </a:p>
          </p:txBody>
        </p:sp>
      </p:grp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03C25FA3-DC20-F1BB-028F-8AA04A0C4C96}"/>
              </a:ext>
            </a:extLst>
          </p:cNvPr>
          <p:cNvSpPr/>
          <p:nvPr/>
        </p:nvSpPr>
        <p:spPr>
          <a:xfrm rot="9065629">
            <a:off x="6177915" y="2550161"/>
            <a:ext cx="2010477" cy="1254861"/>
          </a:xfrm>
          <a:prstGeom prst="circularArrow">
            <a:avLst>
              <a:gd name="adj1" fmla="val 6467"/>
              <a:gd name="adj2" fmla="val 244501"/>
              <a:gd name="adj3" fmla="val 20445560"/>
              <a:gd name="adj4" fmla="val 13726887"/>
              <a:gd name="adj5" fmla="val 71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D7F85DE3-D1D1-4E7E-D5A7-75F422AD12D5}"/>
              </a:ext>
            </a:extLst>
          </p:cNvPr>
          <p:cNvSpPr/>
          <p:nvPr/>
        </p:nvSpPr>
        <p:spPr>
          <a:xfrm rot="215379">
            <a:off x="5681472" y="1310999"/>
            <a:ext cx="2084832" cy="1254861"/>
          </a:xfrm>
          <a:prstGeom prst="circularArrow">
            <a:avLst>
              <a:gd name="adj1" fmla="val 6467"/>
              <a:gd name="adj2" fmla="val 553053"/>
              <a:gd name="adj3" fmla="val 20445560"/>
              <a:gd name="adj4" fmla="val 15174157"/>
              <a:gd name="adj5" fmla="val 86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148AE-3998-36C3-7DAA-D63993218610}"/>
              </a:ext>
            </a:extLst>
          </p:cNvPr>
          <p:cNvSpPr txBox="1"/>
          <p:nvPr/>
        </p:nvSpPr>
        <p:spPr>
          <a:xfrm>
            <a:off x="2036064" y="3453455"/>
            <a:ext cx="4693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4"/>
                </a:solidFill>
              </a:rPr>
              <a:t>EDA and feature engineering were an iterative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0C06F-CC05-D167-51EA-5C81C061709B}"/>
              </a:ext>
            </a:extLst>
          </p:cNvPr>
          <p:cNvSpPr/>
          <p:nvPr/>
        </p:nvSpPr>
        <p:spPr>
          <a:xfrm>
            <a:off x="1868558" y="1365504"/>
            <a:ext cx="5001634" cy="239572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F86977-1576-FDBD-FB6E-E82223061D51}"/>
              </a:ext>
            </a:extLst>
          </p:cNvPr>
          <p:cNvSpPr txBox="1"/>
          <p:nvPr/>
        </p:nvSpPr>
        <p:spPr>
          <a:xfrm>
            <a:off x="6917080" y="871874"/>
            <a:ext cx="16016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accent4">
                    <a:lumMod val="75000"/>
                  </a:schemeClr>
                </a:solidFill>
              </a:rPr>
              <a:t>Modeling and feature engineering were an iterative process</a:t>
            </a:r>
          </a:p>
        </p:txBody>
      </p:sp>
    </p:spTree>
    <p:extLst>
      <p:ext uri="{BB962C8B-B14F-4D97-AF65-F5344CB8AC3E}">
        <p14:creationId xmlns:p14="http://schemas.microsoft.com/office/powerpoint/2010/main" val="336691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B4AD41-4E12-55A9-D45D-7F0A8694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1027"/>
            <a:ext cx="9008771" cy="701445"/>
          </a:xfrm>
        </p:spPr>
        <p:txBody>
          <a:bodyPr/>
          <a:lstStyle/>
          <a:p>
            <a:pPr algn="ctr"/>
            <a:r>
              <a:rPr lang="en-CA" sz="4400" dirty="0">
                <a:latin typeface="Amasis MT Pro Black" panose="02040A04050005020304" pitchFamily="18" charset="0"/>
              </a:rPr>
              <a:t>Project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8650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67C52-3FF2-7E9A-E2A6-E2C53522B462}"/>
              </a:ext>
            </a:extLst>
          </p:cNvPr>
          <p:cNvSpPr txBox="1"/>
          <p:nvPr/>
        </p:nvSpPr>
        <p:spPr>
          <a:xfrm>
            <a:off x="908051" y="1332785"/>
            <a:ext cx="4889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>
                    <a:lumMod val="25000"/>
                  </a:schemeClr>
                </a:solidFill>
              </a:rPr>
              <a:t>Collect &amp; Import Datasets (flights details, passengers, airport details, airport weather)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accent3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>
                    <a:lumMod val="25000"/>
                  </a:schemeClr>
                </a:solidFill>
              </a:rPr>
              <a:t>Cleaning (rename columns, outliers, missing values, and duplicates)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accent3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3">
                    <a:lumMod val="25000"/>
                  </a:schemeClr>
                </a:solidFill>
              </a:rPr>
              <a:t>ID column to join all collected information into a single table to run our models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0D4B9B-4039-66E6-967F-3BF58DA745AC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Data Preparation and Cleaning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0C17E74-F87C-73E8-32C3-29642AB9509D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A81AF64-B247-AE67-1EF6-20F95A862C6C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D700F49-EB72-618A-3382-0EFA0343AB11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19E3C7-4078-6993-89E1-6CBA79E450F9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549E259-8948-3925-8321-9A461A881347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2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8F4DB013-65B0-F7DB-565D-AABDFB37B444}"/>
              </a:ext>
            </a:extLst>
          </p:cNvPr>
          <p:cNvSpPr txBox="1">
            <a:spLocks/>
          </p:cNvSpPr>
          <p:nvPr/>
        </p:nvSpPr>
        <p:spPr>
          <a:xfrm>
            <a:off x="135229" y="3667820"/>
            <a:ext cx="9008771" cy="5028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3200" dirty="0">
                <a:solidFill>
                  <a:schemeClr val="accent5"/>
                </a:solidFill>
                <a:latin typeface="Amasis MT Pro Black" panose="02040A04050005020304" pitchFamily="18" charset="0"/>
              </a:rPr>
              <a:t>Late Arrivals were right-skewed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F31BE-9D30-6DFF-787B-EFC94A44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81" y="1866551"/>
            <a:ext cx="2657584" cy="1613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02DCE-DD8A-C7C6-75BB-ED882938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885" y="1866551"/>
            <a:ext cx="2606821" cy="162124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9DC9DCE-63E0-55B2-926C-699F21ABB9A9}"/>
              </a:ext>
            </a:extLst>
          </p:cNvPr>
          <p:cNvSpPr/>
          <p:nvPr/>
        </p:nvSpPr>
        <p:spPr>
          <a:xfrm>
            <a:off x="3627093" y="1661109"/>
            <a:ext cx="1987036" cy="2024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200" b="1" dirty="0"/>
              <a:t>Removed outliers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4D697-DDE0-FFDE-BD67-ECA8781FACD7}"/>
              </a:ext>
            </a:extLst>
          </p:cNvPr>
          <p:cNvSpPr txBox="1"/>
          <p:nvPr/>
        </p:nvSpPr>
        <p:spPr>
          <a:xfrm>
            <a:off x="3601337" y="2673218"/>
            <a:ext cx="1660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>
                <a:solidFill>
                  <a:schemeClr val="bg1"/>
                </a:solidFill>
              </a:rPr>
              <a:t>(+/- 3+ std from mean)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4DED485-82EB-E4FA-DA1A-F538E9F00CAB}"/>
              </a:ext>
            </a:extLst>
          </p:cNvPr>
          <p:cNvSpPr/>
          <p:nvPr/>
        </p:nvSpPr>
        <p:spPr>
          <a:xfrm>
            <a:off x="790779" y="375859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Preparation</a:t>
            </a:r>
          </a:p>
          <a:p>
            <a:pPr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CA" sz="90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995DC6C-B12C-BE7A-5A02-09A7AE00EC41}"/>
              </a:ext>
            </a:extLst>
          </p:cNvPr>
          <p:cNvSpPr/>
          <p:nvPr/>
        </p:nvSpPr>
        <p:spPr>
          <a:xfrm>
            <a:off x="2023104" y="373486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EDA </a:t>
            </a:r>
          </a:p>
          <a:p>
            <a:pPr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050" b="1" kern="12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BECF4B0-E962-DC8E-227D-0F68ED13E171}"/>
              </a:ext>
            </a:extLst>
          </p:cNvPr>
          <p:cNvSpPr/>
          <p:nvPr/>
        </p:nvSpPr>
        <p:spPr>
          <a:xfrm>
            <a:off x="3292455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E5B76CA-6981-290C-71E1-58DA6F8FFCD4}"/>
              </a:ext>
            </a:extLst>
          </p:cNvPr>
          <p:cNvSpPr/>
          <p:nvPr/>
        </p:nvSpPr>
        <p:spPr>
          <a:xfrm>
            <a:off x="4543479" y="391742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</a:t>
            </a:r>
          </a:p>
          <a:p>
            <a:pPr marL="0" lvl="0" indent="0" algn="ctr" defTabSz="577850">
              <a:lnSpc>
                <a:spcPct val="7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20BA03A-D637-F0BF-586B-27C17CF83F9A}"/>
              </a:ext>
            </a:extLst>
          </p:cNvPr>
          <p:cNvSpPr/>
          <p:nvPr/>
        </p:nvSpPr>
        <p:spPr>
          <a:xfrm>
            <a:off x="5798024" y="381955"/>
            <a:ext cx="1187997" cy="583959"/>
          </a:xfrm>
          <a:custGeom>
            <a:avLst/>
            <a:gdLst>
              <a:gd name="connsiteX0" fmla="*/ 0 w 1187997"/>
              <a:gd name="connsiteY0" fmla="*/ 198003 h 1625600"/>
              <a:gd name="connsiteX1" fmla="*/ 198003 w 1187997"/>
              <a:gd name="connsiteY1" fmla="*/ 0 h 1625600"/>
              <a:gd name="connsiteX2" fmla="*/ 989994 w 1187997"/>
              <a:gd name="connsiteY2" fmla="*/ 0 h 1625600"/>
              <a:gd name="connsiteX3" fmla="*/ 1187997 w 1187997"/>
              <a:gd name="connsiteY3" fmla="*/ 198003 h 1625600"/>
              <a:gd name="connsiteX4" fmla="*/ 1187997 w 1187997"/>
              <a:gd name="connsiteY4" fmla="*/ 1427597 h 1625600"/>
              <a:gd name="connsiteX5" fmla="*/ 989994 w 1187997"/>
              <a:gd name="connsiteY5" fmla="*/ 1625600 h 1625600"/>
              <a:gd name="connsiteX6" fmla="*/ 198003 w 1187997"/>
              <a:gd name="connsiteY6" fmla="*/ 1625600 h 1625600"/>
              <a:gd name="connsiteX7" fmla="*/ 0 w 1187997"/>
              <a:gd name="connsiteY7" fmla="*/ 1427597 h 1625600"/>
              <a:gd name="connsiteX8" fmla="*/ 0 w 1187997"/>
              <a:gd name="connsiteY8" fmla="*/ 198003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7997" h="1625600">
                <a:moveTo>
                  <a:pt x="0" y="198003"/>
                </a:moveTo>
                <a:cubicBezTo>
                  <a:pt x="0" y="88649"/>
                  <a:pt x="88649" y="0"/>
                  <a:pt x="198003" y="0"/>
                </a:cubicBezTo>
                <a:lnTo>
                  <a:pt x="989994" y="0"/>
                </a:lnTo>
                <a:cubicBezTo>
                  <a:pt x="1099348" y="0"/>
                  <a:pt x="1187997" y="88649"/>
                  <a:pt x="1187997" y="198003"/>
                </a:cubicBezTo>
                <a:lnTo>
                  <a:pt x="1187997" y="1427597"/>
                </a:lnTo>
                <a:cubicBezTo>
                  <a:pt x="1187997" y="1536951"/>
                  <a:pt x="1099348" y="1625600"/>
                  <a:pt x="989994" y="1625600"/>
                </a:cubicBezTo>
                <a:lnTo>
                  <a:pt x="198003" y="1625600"/>
                </a:lnTo>
                <a:cubicBezTo>
                  <a:pt x="88649" y="1625600"/>
                  <a:pt x="0" y="1536951"/>
                  <a:pt x="0" y="1427597"/>
                </a:cubicBezTo>
                <a:lnTo>
                  <a:pt x="0" y="198003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523" tIns="107523" rIns="107523" bIns="107523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Engineering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900" i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2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C69F186-E64D-E99A-F38D-EC775B829569}"/>
              </a:ext>
            </a:extLst>
          </p:cNvPr>
          <p:cNvSpPr/>
          <p:nvPr/>
        </p:nvSpPr>
        <p:spPr>
          <a:xfrm>
            <a:off x="7071626" y="381955"/>
            <a:ext cx="1178321" cy="583959"/>
          </a:xfrm>
          <a:custGeom>
            <a:avLst/>
            <a:gdLst>
              <a:gd name="connsiteX0" fmla="*/ 0 w 1178321"/>
              <a:gd name="connsiteY0" fmla="*/ 196391 h 1625600"/>
              <a:gd name="connsiteX1" fmla="*/ 196391 w 1178321"/>
              <a:gd name="connsiteY1" fmla="*/ 0 h 1625600"/>
              <a:gd name="connsiteX2" fmla="*/ 981930 w 1178321"/>
              <a:gd name="connsiteY2" fmla="*/ 0 h 1625600"/>
              <a:gd name="connsiteX3" fmla="*/ 1178321 w 1178321"/>
              <a:gd name="connsiteY3" fmla="*/ 196391 h 1625600"/>
              <a:gd name="connsiteX4" fmla="*/ 1178321 w 1178321"/>
              <a:gd name="connsiteY4" fmla="*/ 1429209 h 1625600"/>
              <a:gd name="connsiteX5" fmla="*/ 981930 w 1178321"/>
              <a:gd name="connsiteY5" fmla="*/ 1625600 h 1625600"/>
              <a:gd name="connsiteX6" fmla="*/ 196391 w 1178321"/>
              <a:gd name="connsiteY6" fmla="*/ 1625600 h 1625600"/>
              <a:gd name="connsiteX7" fmla="*/ 0 w 1178321"/>
              <a:gd name="connsiteY7" fmla="*/ 1429209 h 1625600"/>
              <a:gd name="connsiteX8" fmla="*/ 0 w 1178321"/>
              <a:gd name="connsiteY8" fmla="*/ 196391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321" h="1625600">
                <a:moveTo>
                  <a:pt x="0" y="196391"/>
                </a:moveTo>
                <a:cubicBezTo>
                  <a:pt x="0" y="87927"/>
                  <a:pt x="87927" y="0"/>
                  <a:pt x="196391" y="0"/>
                </a:cubicBezTo>
                <a:lnTo>
                  <a:pt x="981930" y="0"/>
                </a:lnTo>
                <a:cubicBezTo>
                  <a:pt x="1090394" y="0"/>
                  <a:pt x="1178321" y="87927"/>
                  <a:pt x="1178321" y="196391"/>
                </a:cubicBezTo>
                <a:lnTo>
                  <a:pt x="1178321" y="1429209"/>
                </a:lnTo>
                <a:cubicBezTo>
                  <a:pt x="1178321" y="1537673"/>
                  <a:pt x="1090394" y="1625600"/>
                  <a:pt x="981930" y="1625600"/>
                </a:cubicBezTo>
                <a:lnTo>
                  <a:pt x="196391" y="1625600"/>
                </a:lnTo>
                <a:cubicBezTo>
                  <a:pt x="87927" y="1625600"/>
                  <a:pt x="0" y="1537673"/>
                  <a:pt x="0" y="1429209"/>
                </a:cubicBezTo>
                <a:lnTo>
                  <a:pt x="0" y="196391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7051" tIns="107051" rIns="107051" bIns="107051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050" b="1" kern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</a:p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CA" sz="900" b="0" kern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42809"/>
      </p:ext>
    </p:extLst>
  </p:cSld>
  <p:clrMapOvr>
    <a:masterClrMapping/>
  </p:clrMapOvr>
</p:sld>
</file>

<file path=ppt/theme/theme1.xml><?xml version="1.0" encoding="utf-8"?>
<a:theme xmlns:a="http://schemas.openxmlformats.org/drawingml/2006/main" name="Flight Attendant CV by Slidesgo">
  <a:themeElements>
    <a:clrScheme name="Simple Light">
      <a:dk1>
        <a:srgbClr val="3B3232"/>
      </a:dk1>
      <a:lt1>
        <a:srgbClr val="FFF6E9"/>
      </a:lt1>
      <a:dk2>
        <a:srgbClr val="3B3232"/>
      </a:dk2>
      <a:lt2>
        <a:srgbClr val="0EA9AF"/>
      </a:lt2>
      <a:accent1>
        <a:srgbClr val="F5A700"/>
      </a:accent1>
      <a:accent2>
        <a:srgbClr val="EB471A"/>
      </a:accent2>
      <a:accent3>
        <a:srgbClr val="FDE9BF"/>
      </a:accent3>
      <a:accent4>
        <a:srgbClr val="FF6B65"/>
      </a:accent4>
      <a:accent5>
        <a:srgbClr val="0EA9AF"/>
      </a:accent5>
      <a:accent6>
        <a:srgbClr val="F5A700"/>
      </a:accent6>
      <a:hlink>
        <a:srgbClr val="3B3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716</Words>
  <Application>Microsoft Office PowerPoint</Application>
  <PresentationFormat>On-screen Show (16:9)</PresentationFormat>
  <Paragraphs>228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(body)</vt:lpstr>
      <vt:lpstr>Amasis MT Pro Black</vt:lpstr>
      <vt:lpstr>Limelight</vt:lpstr>
      <vt:lpstr>Roboto</vt:lpstr>
      <vt:lpstr>Flight Attendant CV by Slidesgo</vt:lpstr>
      <vt:lpstr>Flight Delay Predictions</vt:lpstr>
      <vt:lpstr>Introduction</vt:lpstr>
      <vt:lpstr>PowerPoint Presentation</vt:lpstr>
      <vt:lpstr>PowerPoint Presentation</vt:lpstr>
      <vt:lpstr>Project Approach</vt:lpstr>
      <vt:lpstr>PowerPoint Presentation</vt:lpstr>
      <vt:lpstr>Project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Attendant CV</dc:title>
  <dc:creator>Melissa Nielsen</dc:creator>
  <cp:lastModifiedBy>Sébastien Garneau</cp:lastModifiedBy>
  <cp:revision>16</cp:revision>
  <dcterms:modified xsi:type="dcterms:W3CDTF">2022-12-02T21:35:18Z</dcterms:modified>
</cp:coreProperties>
</file>