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311" r:id="rId3"/>
    <p:sldId id="322" r:id="rId4"/>
    <p:sldId id="323" r:id="rId5"/>
    <p:sldId id="312" r:id="rId6"/>
    <p:sldId id="314" r:id="rId7"/>
    <p:sldId id="313" r:id="rId8"/>
    <p:sldId id="319" r:id="rId9"/>
    <p:sldId id="315" r:id="rId10"/>
    <p:sldId id="320" r:id="rId11"/>
    <p:sldId id="32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2"/>
      <p:boldItalic r:id="rId23"/>
    </p:embeddedFont>
    <p:embeddedFont>
      <p:font typeface="Limelight" panose="020B060402020202020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AC65D-F7A3-468B-AD6F-1401D812800D}">
  <a:tblStyle styleId="{F4BAC65D-F7A3-468B-AD6F-1401D8128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265" autoAdjust="0"/>
    <p:restoredTop sz="71299" autoAdjust="0"/>
  </p:normalViewPr>
  <p:slideViewPr>
    <p:cSldViewPr snapToGrid="0">
      <p:cViewPr varScale="1">
        <p:scale>
          <a:sx n="90" d="100"/>
          <a:sy n="9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icn\local_documents\lighthouse-data-notes\Midterm%20Project\LHL_MidTermProject\Supporting%20Documents\correlation_matrices_1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Speed (miles/minute)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339666038454547E-3"/>
                  <c:y val="0.329230215817435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6.6</a:t>
                    </a:r>
                    <a:r>
                      <a:rPr lang="en-US" baseline="0" dirty="0"/>
                      <a:t> miles/</a:t>
                    </a:r>
                    <a:br>
                      <a:rPr lang="en-US" baseline="0" dirty="0"/>
                    </a:br>
                    <a:r>
                      <a:rPr lang="en-US" baseline="0" dirty="0"/>
                      <a:t>minute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58185905311393"/>
                      <c:h val="0.3323474717145962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E8C-4AB3-B6D3-A15D411E06D8}"/>
                </c:ext>
              </c:extLst>
            </c:dLbl>
            <c:dLbl>
              <c:idx val="1"/>
              <c:layout>
                <c:manualLayout>
                  <c:x val="9.7335833919008023E-3"/>
                  <c:y val="0.329229756992605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6.8 miles/</a:t>
                    </a:r>
                    <a:br>
                      <a:rPr lang="en-US" sz="11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minute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82164856245703"/>
                      <c:h val="0.3341538650715468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E8C-4AB3-B6D3-A15D411E06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Left on Time</c:v>
                </c:pt>
                <c:pt idx="1">
                  <c:v>Left Late</c:v>
                </c:pt>
              </c:strCache>
            </c:strRef>
          </c:cat>
          <c:val>
            <c:numRef>
              <c:f>Sheet1!$B$4:$B$5</c:f>
              <c:numCache>
                <c:formatCode>0.0</c:formatCode>
                <c:ptCount val="2"/>
                <c:pt idx="0">
                  <c:v>6.5938889999999999</c:v>
                </c:pt>
                <c:pt idx="1">
                  <c:v>6.7767470000000003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C-4AB3-B6D3-A15D411E0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15299567"/>
        <c:axId val="1424468655"/>
      </c:barChart>
      <c:catAx>
        <c:axId val="1215299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8655"/>
        <c:crosses val="autoZero"/>
        <c:auto val="1"/>
        <c:lblAlgn val="ctr"/>
        <c:lblOffset val="100"/>
        <c:noMultiLvlLbl val="0"/>
      </c:catAx>
      <c:valAx>
        <c:axId val="1424468655"/>
        <c:scaling>
          <c:orientation val="minMax"/>
          <c:max val="7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1215299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Sebastien</a:t>
            </a:r>
          </a:p>
        </p:txBody>
      </p:sp>
    </p:spTree>
    <p:extLst>
      <p:ext uri="{BB962C8B-B14F-4D97-AF65-F5344CB8AC3E}">
        <p14:creationId xmlns:p14="http://schemas.microsoft.com/office/powerpoint/2010/main" val="289315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Sebastien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94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4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07150" y="32312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0" y="3454500"/>
            <a:ext cx="9262156" cy="173187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778900" y="3868775"/>
            <a:ext cx="1653000" cy="97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3237800" y="729950"/>
            <a:ext cx="4856700" cy="2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Black" panose="02040A04050005020304" pitchFamily="18" charset="0"/>
              </a:rPr>
              <a:t>Flight Delay Predictions</a:t>
            </a:r>
            <a:endParaRPr dirty="0">
              <a:latin typeface="Amasis MT Pro Black" panose="02040A04050005020304" pitchFamily="18" charset="0"/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Nielsen and Sebastien Garneau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rial (body)"/>
              </a:rPr>
              <a:t>June had the latest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F0666-9FEB-FBBE-BA58-6A6048EE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84" y="1540065"/>
            <a:ext cx="5986860" cy="1897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82B9A-0C2A-29DC-E984-5FC6A0A0FC1C}"/>
              </a:ext>
            </a:extLst>
          </p:cNvPr>
          <p:cNvSpPr txBox="1"/>
          <p:nvPr/>
        </p:nvSpPr>
        <p:spPr>
          <a:xfrm>
            <a:off x="3379859" y="1668300"/>
            <a:ext cx="1090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accent2"/>
                </a:solidFill>
              </a:rPr>
              <a:t>June is the only month with an average delay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0446E-8B10-5363-A0D6-C6DBE80B4D2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01425" y="1945299"/>
            <a:ext cx="178434" cy="37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ADB7D1-683B-120C-7669-B37FCF2D3D93}"/>
              </a:ext>
            </a:extLst>
          </p:cNvPr>
          <p:cNvSpPr txBox="1"/>
          <p:nvPr/>
        </p:nvSpPr>
        <p:spPr>
          <a:xfrm>
            <a:off x="5972077" y="1675432"/>
            <a:ext cx="1660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accent2"/>
                </a:solidFill>
              </a:rPr>
              <a:t>Median very different than average due to right-skewness of distribution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E0BC3A-FA6D-A1BB-6333-2DDE1B7A6568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68C4F-2F33-387F-425C-C40C42A29867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18D0A8-C27E-7B32-CD19-3E049BE4435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201130-F8F6-FBD0-ABBB-761B69043859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494DFE-95B4-8528-2588-4989EF405712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7DAB6E5-6727-B86E-249D-4C8B5F563CAD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CA" dirty="0">
              <a:solidFill>
                <a:schemeClr val="accent5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464668" y="370170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  <a:latin typeface="Arial (body)"/>
              </a:rPr>
              <a:t>70% of planes that left late arrived late!</a:t>
            </a:r>
          </a:p>
          <a:p>
            <a:pPr algn="ctr"/>
            <a:r>
              <a:rPr lang="en-CA" sz="3200" b="1" u="sng" dirty="0">
                <a:solidFill>
                  <a:schemeClr val="accent5"/>
                </a:solidFill>
                <a:latin typeface="Arial (body)"/>
              </a:rPr>
              <a:t>BUT…</a:t>
            </a:r>
            <a:endParaRPr lang="en-CA" sz="1800" b="1" u="sng" dirty="0">
              <a:solidFill>
                <a:schemeClr val="accent5"/>
              </a:solidFill>
              <a:latin typeface="Arial (body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F3F58C-9ADD-26D8-55A1-532F25168EEB}"/>
              </a:ext>
            </a:extLst>
          </p:cNvPr>
          <p:cNvSpPr/>
          <p:nvPr/>
        </p:nvSpPr>
        <p:spPr>
          <a:xfrm>
            <a:off x="6854407" y="2493915"/>
            <a:ext cx="1097529" cy="580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Arrival delay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504E08-934A-E445-289C-20C5098CD255}"/>
              </a:ext>
            </a:extLst>
          </p:cNvPr>
          <p:cNvSpPr/>
          <p:nvPr/>
        </p:nvSpPr>
        <p:spPr>
          <a:xfrm>
            <a:off x="4624271" y="2571750"/>
            <a:ext cx="1097529" cy="50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Departure delay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7EA67E-5D45-DB20-EA89-19609A3B6B61}"/>
              </a:ext>
            </a:extLst>
          </p:cNvPr>
          <p:cNvSpPr/>
          <p:nvPr/>
        </p:nvSpPr>
        <p:spPr>
          <a:xfrm>
            <a:off x="906947" y="1368601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Carrier delay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CE108-D780-88FD-0702-5F274A6E1CB3}"/>
              </a:ext>
            </a:extLst>
          </p:cNvPr>
          <p:cNvSpPr/>
          <p:nvPr/>
        </p:nvSpPr>
        <p:spPr>
          <a:xfrm>
            <a:off x="906947" y="1765970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Weather delay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41E45-0AAB-3957-BD03-CB787109D8FC}"/>
              </a:ext>
            </a:extLst>
          </p:cNvPr>
          <p:cNvSpPr/>
          <p:nvPr/>
        </p:nvSpPr>
        <p:spPr>
          <a:xfrm>
            <a:off x="906947" y="2207316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National air system delay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18FD30-6F5A-13CC-EF23-5EF3FE0866CD}"/>
              </a:ext>
            </a:extLst>
          </p:cNvPr>
          <p:cNvSpPr/>
          <p:nvPr/>
        </p:nvSpPr>
        <p:spPr>
          <a:xfrm>
            <a:off x="906947" y="2659214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delay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430193-058F-9854-A42F-F03EF1D46A00}"/>
              </a:ext>
            </a:extLst>
          </p:cNvPr>
          <p:cNvSpPr/>
          <p:nvPr/>
        </p:nvSpPr>
        <p:spPr>
          <a:xfrm>
            <a:off x="906947" y="3088721"/>
            <a:ext cx="2385508" cy="250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 aircraft delay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B5D343-0E3B-8B58-BBA9-28E4C9FF1167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292455" y="2823177"/>
            <a:ext cx="1331816" cy="39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AEF359-BAF8-3F7F-937B-997EE61E545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21800" y="2784260"/>
            <a:ext cx="1132607" cy="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4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504457" y="1173304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Late planes flew faster!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4D24B6-D218-AC78-7524-91BC6E940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15452"/>
              </p:ext>
            </p:extLst>
          </p:nvPr>
        </p:nvGraphicFramePr>
        <p:xfrm>
          <a:off x="1183306" y="2141855"/>
          <a:ext cx="2609522" cy="2179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D17733-5010-759B-389A-A5F6BB311214}"/>
              </a:ext>
            </a:extLst>
          </p:cNvPr>
          <p:cNvSpPr txBox="1"/>
          <p:nvPr/>
        </p:nvSpPr>
        <p:spPr>
          <a:xfrm>
            <a:off x="4452582" y="2492868"/>
            <a:ext cx="3320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solidFill>
                  <a:schemeClr val="tx2"/>
                </a:solidFill>
              </a:rPr>
              <a:t>It doesn’t look like much, but a z-test demonstrated that </a:t>
            </a:r>
            <a:r>
              <a:rPr lang="en-CA" sz="1800" b="1" dirty="0">
                <a:solidFill>
                  <a:schemeClr val="tx2"/>
                </a:solidFill>
              </a:rPr>
              <a:t>late planes fly faster</a:t>
            </a:r>
          </a:p>
          <a:p>
            <a:pPr algn="ctr"/>
            <a:endParaRPr lang="en-CA" sz="1800" b="1" dirty="0">
              <a:solidFill>
                <a:schemeClr val="tx2"/>
              </a:solidFill>
            </a:endParaRPr>
          </a:p>
          <a:p>
            <a:pPr algn="ctr"/>
            <a:r>
              <a:rPr lang="en-CA" sz="1800" dirty="0">
                <a:solidFill>
                  <a:schemeClr val="tx2"/>
                </a:solidFill>
              </a:rPr>
              <a:t>(12 miles faster per hour)</a:t>
            </a:r>
            <a:r>
              <a:rPr lang="en-CA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0A7D3-E1F0-7838-8ACD-05727B9F5B9E}"/>
              </a:ext>
            </a:extLst>
          </p:cNvPr>
          <p:cNvSpPr txBox="1"/>
          <p:nvPr/>
        </p:nvSpPr>
        <p:spPr>
          <a:xfrm>
            <a:off x="1316038" y="1900486"/>
            <a:ext cx="23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Average speed of airplane</a:t>
            </a:r>
          </a:p>
        </p:txBody>
      </p:sp>
    </p:spTree>
    <p:extLst>
      <p:ext uri="{BB962C8B-B14F-4D97-AF65-F5344CB8AC3E}">
        <p14:creationId xmlns:p14="http://schemas.microsoft.com/office/powerpoint/2010/main" val="426767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D4CD8-F312-0EAB-B28E-41ECF8E0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63" y="1076898"/>
            <a:ext cx="4400074" cy="256979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8064A05-C11A-3F34-44E3-C8E73F2231C8}"/>
              </a:ext>
            </a:extLst>
          </p:cNvPr>
          <p:cNvSpPr txBox="1">
            <a:spLocks/>
          </p:cNvSpPr>
          <p:nvPr/>
        </p:nvSpPr>
        <p:spPr>
          <a:xfrm>
            <a:off x="650839" y="366494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Busy-ness of airports – number of passengers is closely correlated with number of planes 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9423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2367E-F153-067D-72A2-3C7751C9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88536"/>
              </p:ext>
            </p:extLst>
          </p:nvPr>
        </p:nvGraphicFramePr>
        <p:xfrm>
          <a:off x="790779" y="1499779"/>
          <a:ext cx="7459168" cy="2143941"/>
        </p:xfrm>
        <a:graphic>
          <a:graphicData uri="http://schemas.openxmlformats.org/drawingml/2006/table">
            <a:tbl>
              <a:tblPr firstRow="1" bandRow="1">
                <a:tableStyleId>{F4BAC65D-F7A3-468B-AD6F-1401D812800D}</a:tableStyleId>
              </a:tblPr>
              <a:tblGrid>
                <a:gridCol w="2721678">
                  <a:extLst>
                    <a:ext uri="{9D8B030D-6E8A-4147-A177-3AD203B41FA5}">
                      <a16:colId xmlns:a16="http://schemas.microsoft.com/office/drawing/2014/main" val="805193018"/>
                    </a:ext>
                  </a:extLst>
                </a:gridCol>
                <a:gridCol w="4737490">
                  <a:extLst>
                    <a:ext uri="{9D8B030D-6E8A-4147-A177-3AD203B41FA5}">
                      <a16:colId xmlns:a16="http://schemas.microsoft.com/office/drawing/2014/main" val="3775590987"/>
                    </a:ext>
                  </a:extLst>
                </a:gridCol>
              </a:tblGrid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Sebastien to fill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173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busy-ness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Compared busy-ness of a day to average day at a given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3524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passenger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Pulled average passengers, percent seats full, payload,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30229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One-hot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06425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hours of departure and 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One-hot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8B55-7EA7-AB39-3260-A4CD08B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8" y="1423043"/>
            <a:ext cx="2438749" cy="2774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DEB5FBF-16F1-97B1-849F-780E214D9D3D}"/>
              </a:ext>
            </a:extLst>
          </p:cNvPr>
          <p:cNvSpPr txBox="1">
            <a:spLocks/>
          </p:cNvSpPr>
          <p:nvPr/>
        </p:nvSpPr>
        <p:spPr>
          <a:xfrm>
            <a:off x="2576675" y="920189"/>
            <a:ext cx="3511044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masis MT Pro Black" panose="02040A04050005020304" pitchFamily="18" charset="0"/>
              </a:rPr>
              <a:t>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3FF9C-6F94-45B8-5E8A-97E15921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2404"/>
            <a:ext cx="3429297" cy="2591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271574-7337-DE0C-4207-1156B998F6FC}"/>
              </a:ext>
            </a:extLst>
          </p:cNvPr>
          <p:cNvSpPr/>
          <p:nvPr/>
        </p:nvSpPr>
        <p:spPr>
          <a:xfrm>
            <a:off x="3032072" y="2291391"/>
            <a:ext cx="1330410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correlation between departure delay and carrier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16CD9-A293-FF0E-4033-E78A2CE0E5CD}"/>
              </a:ext>
            </a:extLst>
          </p:cNvPr>
          <p:cNvSpPr/>
          <p:nvPr/>
        </p:nvSpPr>
        <p:spPr>
          <a:xfrm>
            <a:off x="7676390" y="2236937"/>
            <a:ext cx="1275351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weather caused both weather delays and NAS delays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FF04D-D906-73B5-F671-47B31C0ED3F2}"/>
              </a:ext>
            </a:extLst>
          </p:cNvPr>
          <p:cNvSpPr/>
          <p:nvPr/>
        </p:nvSpPr>
        <p:spPr>
          <a:xfrm>
            <a:off x="836221" y="4377600"/>
            <a:ext cx="7638078" cy="433895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Findings were interesting, but the models worked better with all the variables, not just those that appeared to have a correlation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71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D2857-E6D6-B3D6-68D7-669B11327078}"/>
              </a:ext>
            </a:extLst>
          </p:cNvPr>
          <p:cNvSpPr txBox="1"/>
          <p:nvPr/>
        </p:nvSpPr>
        <p:spPr>
          <a:xfrm>
            <a:off x="1491474" y="2037512"/>
            <a:ext cx="642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2"/>
                </a:solidFill>
              </a:rPr>
              <a:t>Incorporated carriers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2"/>
                </a:solidFill>
              </a:rPr>
              <a:t>Limited and tweaked weather data used in model</a:t>
            </a:r>
          </a:p>
        </p:txBody>
      </p:sp>
    </p:spTree>
    <p:extLst>
      <p:ext uri="{BB962C8B-B14F-4D97-AF65-F5344CB8AC3E}">
        <p14:creationId xmlns:p14="http://schemas.microsoft.com/office/powerpoint/2010/main" val="64983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Tried: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Linear regression (including ridge, lasso)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Regressor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sz="2000" dirty="0" err="1">
                <a:solidFill>
                  <a:schemeClr val="tx2"/>
                </a:solidFill>
              </a:rPr>
              <a:t>XGBoost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1252A-CEAE-92B9-22D1-9CE29CF69C68}"/>
              </a:ext>
            </a:extLst>
          </p:cNvPr>
          <p:cNvSpPr txBox="1"/>
          <p:nvPr/>
        </p:nvSpPr>
        <p:spPr>
          <a:xfrm>
            <a:off x="1257742" y="3656564"/>
            <a:ext cx="642606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 err="1"/>
              <a:t>XGBoost</a:t>
            </a:r>
            <a:r>
              <a:rPr lang="en-CA" sz="2000" b="1" dirty="0"/>
              <a:t> performed best!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dirty="0"/>
              <a:t>but so far, only 8% better than mean</a:t>
            </a:r>
          </a:p>
        </p:txBody>
      </p:sp>
    </p:spTree>
    <p:extLst>
      <p:ext uri="{BB962C8B-B14F-4D97-AF65-F5344CB8AC3E}">
        <p14:creationId xmlns:p14="http://schemas.microsoft.com/office/powerpoint/2010/main" val="89024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 err="1">
                <a:solidFill>
                  <a:schemeClr val="tx2"/>
                </a:solidFill>
              </a:rPr>
              <a:t>XGBoost</a:t>
            </a:r>
            <a:r>
              <a:rPr lang="en-CA" sz="2000" b="1" dirty="0">
                <a:solidFill>
                  <a:schemeClr val="tx2"/>
                </a:solidFill>
              </a:rPr>
              <a:t> Details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used tree base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2000" dirty="0">
              <a:solidFill>
                <a:schemeClr val="tx2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Tunable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learning rate – learning rate/eta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gamma – min loss reduction to create new tree split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lambda – L2 reg on leaf weights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alpha – L1 reg on leaf weights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 err="1">
                <a:solidFill>
                  <a:schemeClr val="tx2"/>
                </a:solidFill>
              </a:rPr>
              <a:t>max_depth</a:t>
            </a:r>
            <a:r>
              <a:rPr lang="en-CA" sz="2000" dirty="0">
                <a:solidFill>
                  <a:schemeClr val="tx2"/>
                </a:solidFill>
              </a:rPr>
              <a:t> – max depth per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subsample - % samples used per tree</a:t>
            </a:r>
          </a:p>
        </p:txBody>
      </p:sp>
    </p:spTree>
    <p:extLst>
      <p:ext uri="{BB962C8B-B14F-4D97-AF65-F5344CB8AC3E}">
        <p14:creationId xmlns:p14="http://schemas.microsoft.com/office/powerpoint/2010/main" val="152795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800" b="1" dirty="0">
                <a:solidFill>
                  <a:schemeClr val="tx2"/>
                </a:solidFill>
              </a:rPr>
              <a:t>Used </a:t>
            </a:r>
            <a:r>
              <a:rPr lang="en-CA" sz="2800" b="1" dirty="0" err="1">
                <a:solidFill>
                  <a:schemeClr val="tx2"/>
                </a:solidFill>
              </a:rPr>
              <a:t>GridSearchCV</a:t>
            </a:r>
            <a:r>
              <a:rPr lang="en-CA" sz="2800" b="1" dirty="0">
                <a:solidFill>
                  <a:schemeClr val="tx2"/>
                </a:solidFill>
              </a:rPr>
              <a:t> to find best hyperparameters…</a:t>
            </a:r>
            <a:endParaRPr lang="en-CA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1252A-CEAE-92B9-22D1-9CE29CF69C68}"/>
              </a:ext>
            </a:extLst>
          </p:cNvPr>
          <p:cNvSpPr txBox="1"/>
          <p:nvPr/>
        </p:nvSpPr>
        <p:spPr>
          <a:xfrm>
            <a:off x="1257742" y="3656564"/>
            <a:ext cx="6426068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/>
              <a:t>Stay tuned!</a:t>
            </a:r>
            <a:endParaRPr lang="en-CA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8F918A0-E3B5-3C20-F68D-D8D06E1ED12A}"/>
              </a:ext>
            </a:extLst>
          </p:cNvPr>
          <p:cNvSpPr/>
          <p:nvPr/>
        </p:nvSpPr>
        <p:spPr>
          <a:xfrm>
            <a:off x="3708776" y="2325397"/>
            <a:ext cx="1524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1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822" y="2221027"/>
            <a:ext cx="5142356" cy="701445"/>
          </a:xfrm>
        </p:spPr>
        <p:txBody>
          <a:bodyPr/>
          <a:lstStyle/>
          <a:p>
            <a:pPr algn="ctr"/>
            <a:r>
              <a:rPr lang="en-CA" sz="5400" dirty="0">
                <a:latin typeface="Amasis MT Pro Black" panose="02040A040500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5556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Objective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Predict lateness of flights in Jan 2020 using a regression model</a:t>
            </a:r>
            <a:r>
              <a:rPr lang="en-CA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01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Scope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Create machine learning model based on US domestic flights from 2018 and 2019</a:t>
            </a:r>
          </a:p>
          <a:p>
            <a:pPr algn="ctr"/>
            <a:endParaRPr lang="en-CA" sz="2800" b="1" dirty="0"/>
          </a:p>
          <a:p>
            <a:pPr algn="ctr"/>
            <a:r>
              <a:rPr lang="en-CA" sz="2800" b="1" dirty="0">
                <a:solidFill>
                  <a:schemeClr val="accent6">
                    <a:lumMod val="75000"/>
                  </a:schemeClr>
                </a:solidFill>
              </a:rPr>
              <a:t>Use to predict January 2020 flights</a:t>
            </a:r>
          </a:p>
        </p:txBody>
      </p:sp>
    </p:spTree>
    <p:extLst>
      <p:ext uri="{BB962C8B-B14F-4D97-AF65-F5344CB8AC3E}">
        <p14:creationId xmlns:p14="http://schemas.microsoft.com/office/powerpoint/2010/main" val="11742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59" y="2221027"/>
            <a:ext cx="6409082" cy="701445"/>
          </a:xfrm>
        </p:spPr>
        <p:txBody>
          <a:bodyPr/>
          <a:lstStyle/>
          <a:p>
            <a:pPr algn="ctr"/>
            <a:r>
              <a:rPr lang="en-CA" sz="5400" dirty="0">
                <a:latin typeface="Amasis MT Pro Black" panose="02040A04050005020304" pitchFamily="18" charset="0"/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37302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F75C3-3A48-B619-0664-0E7486B788EC}"/>
              </a:ext>
            </a:extLst>
          </p:cNvPr>
          <p:cNvGrpSpPr/>
          <p:nvPr/>
        </p:nvGrpSpPr>
        <p:grpSpPr>
          <a:xfrm>
            <a:off x="635358" y="584826"/>
            <a:ext cx="7903332" cy="4064000"/>
            <a:chOff x="635358" y="584826"/>
            <a:chExt cx="7903332" cy="406400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70F38F-C361-F68F-ADE3-88A319025EBF}"/>
                </a:ext>
              </a:extLst>
            </p:cNvPr>
            <p:cNvSpPr/>
            <p:nvPr/>
          </p:nvSpPr>
          <p:spPr>
            <a:xfrm>
              <a:off x="635358" y="584826"/>
              <a:ext cx="7903332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594129-E79F-1C96-BFAF-B9BB941021B0}"/>
                </a:ext>
              </a:extLst>
            </p:cNvPr>
            <p:cNvSpPr/>
            <p:nvPr/>
          </p:nvSpPr>
          <p:spPr>
            <a:xfrm>
              <a:off x="636233" y="1804025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Data Preparation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40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import data, basic cleaning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F230B1-0CF0-9FE4-CAE0-9BDB8B55CC79}"/>
                </a:ext>
              </a:extLst>
            </p:cNvPr>
            <p:cNvSpPr/>
            <p:nvPr/>
          </p:nvSpPr>
          <p:spPr>
            <a:xfrm>
              <a:off x="1868558" y="1801652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 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i="1" kern="1200" dirty="0"/>
                <a:t>Part 1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explore flight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answer LHL questions)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2EEB4-C868-AD81-CAEB-0FA2BD3E3885}"/>
                </a:ext>
              </a:extLst>
            </p:cNvPr>
            <p:cNvSpPr/>
            <p:nvPr/>
          </p:nvSpPr>
          <p:spPr>
            <a:xfrm>
              <a:off x="3137909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1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weather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additional airport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find airport busyness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127F67-7CCB-EE33-AAB3-CCB811D05B19}"/>
                </a:ext>
              </a:extLst>
            </p:cNvPr>
            <p:cNvSpPr/>
            <p:nvPr/>
          </p:nvSpPr>
          <p:spPr>
            <a:xfrm>
              <a:off x="4388933" y="1819908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understand how new features affect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understand correlations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9827F5-D6EA-521F-9A08-6565F0EF022C}"/>
                </a:ext>
              </a:extLst>
            </p:cNvPr>
            <p:cNvSpPr/>
            <p:nvPr/>
          </p:nvSpPr>
          <p:spPr>
            <a:xfrm>
              <a:off x="5643478" y="1810121"/>
              <a:ext cx="1187997" cy="1625600"/>
            </a:xfrm>
            <a:custGeom>
              <a:avLst/>
              <a:gdLst>
                <a:gd name="connsiteX0" fmla="*/ 0 w 1187997"/>
                <a:gd name="connsiteY0" fmla="*/ 198003 h 1625600"/>
                <a:gd name="connsiteX1" fmla="*/ 198003 w 1187997"/>
                <a:gd name="connsiteY1" fmla="*/ 0 h 1625600"/>
                <a:gd name="connsiteX2" fmla="*/ 989994 w 1187997"/>
                <a:gd name="connsiteY2" fmla="*/ 0 h 1625600"/>
                <a:gd name="connsiteX3" fmla="*/ 1187997 w 1187997"/>
                <a:gd name="connsiteY3" fmla="*/ 198003 h 1625600"/>
                <a:gd name="connsiteX4" fmla="*/ 1187997 w 1187997"/>
                <a:gd name="connsiteY4" fmla="*/ 1427597 h 1625600"/>
                <a:gd name="connsiteX5" fmla="*/ 989994 w 1187997"/>
                <a:gd name="connsiteY5" fmla="*/ 1625600 h 1625600"/>
                <a:gd name="connsiteX6" fmla="*/ 198003 w 1187997"/>
                <a:gd name="connsiteY6" fmla="*/ 1625600 h 1625600"/>
                <a:gd name="connsiteX7" fmla="*/ 0 w 1187997"/>
                <a:gd name="connsiteY7" fmla="*/ 1427597 h 1625600"/>
                <a:gd name="connsiteX8" fmla="*/ 0 w 1187997"/>
                <a:gd name="connsiteY8" fmla="*/ 19800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997" h="1625600">
                  <a:moveTo>
                    <a:pt x="0" y="198003"/>
                  </a:moveTo>
                  <a:cubicBezTo>
                    <a:pt x="0" y="88649"/>
                    <a:pt x="88649" y="0"/>
                    <a:pt x="198003" y="0"/>
                  </a:cubicBezTo>
                  <a:lnTo>
                    <a:pt x="989994" y="0"/>
                  </a:lnTo>
                  <a:cubicBezTo>
                    <a:pt x="1099348" y="0"/>
                    <a:pt x="1187997" y="88649"/>
                    <a:pt x="1187997" y="198003"/>
                  </a:cubicBezTo>
                  <a:lnTo>
                    <a:pt x="1187997" y="1427597"/>
                  </a:lnTo>
                  <a:cubicBezTo>
                    <a:pt x="1187997" y="1536951"/>
                    <a:pt x="1099348" y="1625600"/>
                    <a:pt x="989994" y="1625600"/>
                  </a:cubicBezTo>
                  <a:lnTo>
                    <a:pt x="198003" y="1625600"/>
                  </a:lnTo>
                  <a:cubicBezTo>
                    <a:pt x="88649" y="1625600"/>
                    <a:pt x="0" y="1536951"/>
                    <a:pt x="0" y="1427597"/>
                  </a:cubicBezTo>
                  <a:lnTo>
                    <a:pt x="0" y="1980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523" tIns="107523" rIns="107523" bIns="10752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refine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bin airlines and hours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kern="1200" dirty="0"/>
                <a:t>- improve weather features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7AF69F-0794-A361-F326-7DDF35D362D9}"/>
                </a:ext>
              </a:extLst>
            </p:cNvPr>
            <p:cNvSpPr/>
            <p:nvPr/>
          </p:nvSpPr>
          <p:spPr>
            <a:xfrm>
              <a:off x="6917080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Modeling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linear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polynomial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</a:t>
              </a:r>
              <a:r>
                <a:rPr lang="en-CA" sz="1100" b="0" kern="1200" dirty="0" err="1"/>
                <a:t>XGBoost</a:t>
              </a:r>
              <a:endParaRPr lang="en-CA" sz="1100" b="0" kern="1200" dirty="0"/>
            </a:p>
          </p:txBody>
        </p:sp>
      </p:grp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03C25FA3-DC20-F1BB-028F-8AA04A0C4C96}"/>
              </a:ext>
            </a:extLst>
          </p:cNvPr>
          <p:cNvSpPr/>
          <p:nvPr/>
        </p:nvSpPr>
        <p:spPr>
          <a:xfrm rot="9065629">
            <a:off x="6177915" y="2550161"/>
            <a:ext cx="2010477" cy="1254861"/>
          </a:xfrm>
          <a:prstGeom prst="circularArrow">
            <a:avLst>
              <a:gd name="adj1" fmla="val 6467"/>
              <a:gd name="adj2" fmla="val 244501"/>
              <a:gd name="adj3" fmla="val 20445560"/>
              <a:gd name="adj4" fmla="val 13726887"/>
              <a:gd name="adj5" fmla="val 7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D7F85DE3-D1D1-4E7E-D5A7-75F422AD12D5}"/>
              </a:ext>
            </a:extLst>
          </p:cNvPr>
          <p:cNvSpPr/>
          <p:nvPr/>
        </p:nvSpPr>
        <p:spPr>
          <a:xfrm rot="215379">
            <a:off x="5681472" y="1310999"/>
            <a:ext cx="2084832" cy="1254861"/>
          </a:xfrm>
          <a:prstGeom prst="circularArrow">
            <a:avLst>
              <a:gd name="adj1" fmla="val 6467"/>
              <a:gd name="adj2" fmla="val 553053"/>
              <a:gd name="adj3" fmla="val 20445560"/>
              <a:gd name="adj4" fmla="val 15174157"/>
              <a:gd name="adj5" fmla="val 86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48AE-3998-36C3-7DAA-D63993218610}"/>
              </a:ext>
            </a:extLst>
          </p:cNvPr>
          <p:cNvSpPr txBox="1"/>
          <p:nvPr/>
        </p:nvSpPr>
        <p:spPr>
          <a:xfrm>
            <a:off x="2036064" y="3453455"/>
            <a:ext cx="469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4"/>
                </a:solidFill>
              </a:rPr>
              <a:t>EDA and feature engineering were an iterative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0C06F-CC05-D167-51EA-5C81C061709B}"/>
              </a:ext>
            </a:extLst>
          </p:cNvPr>
          <p:cNvSpPr/>
          <p:nvPr/>
        </p:nvSpPr>
        <p:spPr>
          <a:xfrm>
            <a:off x="1868558" y="1365504"/>
            <a:ext cx="5001634" cy="239572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86977-1576-FDBD-FB6E-E82223061D51}"/>
              </a:ext>
            </a:extLst>
          </p:cNvPr>
          <p:cNvSpPr txBox="1"/>
          <p:nvPr/>
        </p:nvSpPr>
        <p:spPr>
          <a:xfrm>
            <a:off x="6917080" y="871874"/>
            <a:ext cx="16016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accent4">
                    <a:lumMod val="75000"/>
                  </a:schemeClr>
                </a:solidFill>
              </a:rPr>
              <a:t>Modeling and feature engineering were an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3669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027"/>
            <a:ext cx="9008771" cy="701445"/>
          </a:xfrm>
        </p:spPr>
        <p:txBody>
          <a:bodyPr/>
          <a:lstStyle/>
          <a:p>
            <a:pPr algn="ctr"/>
            <a:r>
              <a:rPr lang="en-CA" sz="4400" dirty="0">
                <a:latin typeface="Amasis MT Pro Black" panose="02040A04050005020304" pitchFamily="18" charset="0"/>
              </a:rPr>
              <a:t>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65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67C52-3FF2-7E9A-E2A6-E2C53522B462}"/>
              </a:ext>
            </a:extLst>
          </p:cNvPr>
          <p:cNvSpPr txBox="1"/>
          <p:nvPr/>
        </p:nvSpPr>
        <p:spPr>
          <a:xfrm>
            <a:off x="908050" y="1332785"/>
            <a:ext cx="7341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renamed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changed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D4B9B-4039-66E6-967F-3BF58DA745AC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Data Preparation and Cleaning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C17E74-F87C-73E8-32C3-29642AB9509D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81AF64-B247-AE67-1EF6-20F95A862C6C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700F49-EB72-618A-3382-0EFA0343AB11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19E3C7-4078-6993-89E1-6CBA79E450F9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49E259-8948-3925-8321-9A461A881347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9F1C7-69CB-5E60-1C75-958CE4AF83B8}"/>
              </a:ext>
            </a:extLst>
          </p:cNvPr>
          <p:cNvSpPr txBox="1"/>
          <p:nvPr/>
        </p:nvSpPr>
        <p:spPr>
          <a:xfrm>
            <a:off x="2089150" y="1949450"/>
            <a:ext cx="4896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/>
              <a:t>Sebastien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masis MT Pro Black" panose="02040A04050005020304" pitchFamily="18" charset="0"/>
              </a:rPr>
              <a:t>Late Arrivals were right-skewed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F31BE-9D30-6DFF-787B-EFC94A4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1" y="1866551"/>
            <a:ext cx="2657584" cy="161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02DCE-DD8A-C7C6-75BB-ED882938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85" y="1866551"/>
            <a:ext cx="2606821" cy="16212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DC9DCE-63E0-55B2-926C-699F21ABB9A9}"/>
              </a:ext>
            </a:extLst>
          </p:cNvPr>
          <p:cNvSpPr/>
          <p:nvPr/>
        </p:nvSpPr>
        <p:spPr>
          <a:xfrm>
            <a:off x="3627093" y="1661109"/>
            <a:ext cx="1987036" cy="2024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/>
              <a:t>Removed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4D697-DDE0-FFDE-BD67-ECA8781FACD7}"/>
              </a:ext>
            </a:extLst>
          </p:cNvPr>
          <p:cNvSpPr txBox="1"/>
          <p:nvPr/>
        </p:nvSpPr>
        <p:spPr>
          <a:xfrm>
            <a:off x="3601337" y="2673218"/>
            <a:ext cx="1660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(+/- 3+ std from mean)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DED485-82EB-E4FA-DA1A-F538E9F00CAB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995DC6C-B12C-BE7A-5A02-09A7AE00EC41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ECF4B0-E962-DC8E-227D-0F68ED13E171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5B76CA-6981-290C-71E1-58DA6F8FFCD4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0BA03A-D637-F0BF-586B-27C17CF83F9A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9F186-E64D-E99A-F38D-EC775B829569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2809"/>
      </p:ext>
    </p:extLst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660</Words>
  <Application>Microsoft Office PowerPoint</Application>
  <PresentationFormat>On-screen Show (16:9)</PresentationFormat>
  <Paragraphs>228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Limelight</vt:lpstr>
      <vt:lpstr>Arial</vt:lpstr>
      <vt:lpstr>Arial (body)</vt:lpstr>
      <vt:lpstr>Amasis MT Pro Black</vt:lpstr>
      <vt:lpstr>Roboto</vt:lpstr>
      <vt:lpstr>Flight Attendant CV by Slidesgo</vt:lpstr>
      <vt:lpstr>Flight Delay Predictions</vt:lpstr>
      <vt:lpstr>Introduction</vt:lpstr>
      <vt:lpstr>PowerPoint Presentation</vt:lpstr>
      <vt:lpstr>PowerPoint Presentation</vt:lpstr>
      <vt:lpstr>Project Approach</vt:lpstr>
      <vt:lpstr>PowerPoint Presentation</vt:lpstr>
      <vt:lpstr>Project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Attendant CV</dc:title>
  <dc:creator>Melissa Nielsen</dc:creator>
  <cp:lastModifiedBy>Melissa Nielsen</cp:lastModifiedBy>
  <cp:revision>15</cp:revision>
  <dcterms:modified xsi:type="dcterms:W3CDTF">2022-12-02T21:21:17Z</dcterms:modified>
</cp:coreProperties>
</file>