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7"/>
  </p:notesMasterIdLst>
  <p:sldIdLst>
    <p:sldId id="256" r:id="rId2"/>
    <p:sldId id="259" r:id="rId3"/>
    <p:sldId id="271" r:id="rId4"/>
    <p:sldId id="275" r:id="rId5"/>
    <p:sldId id="274" r:id="rId6"/>
    <p:sldId id="277" r:id="rId7"/>
    <p:sldId id="279" r:id="rId8"/>
    <p:sldId id="281" r:id="rId9"/>
    <p:sldId id="272" r:id="rId10"/>
    <p:sldId id="280" r:id="rId11"/>
    <p:sldId id="278" r:id="rId12"/>
    <p:sldId id="282" r:id="rId13"/>
    <p:sldId id="27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8E7A86-6E6D-44CA-B200-F0C79F918AB5}">
          <p14:sldIdLst>
            <p14:sldId id="256"/>
            <p14:sldId id="259"/>
            <p14:sldId id="271"/>
            <p14:sldId id="275"/>
            <p14:sldId id="274"/>
            <p14:sldId id="277"/>
            <p14:sldId id="279"/>
            <p14:sldId id="281"/>
            <p14:sldId id="272"/>
            <p14:sldId id="280"/>
            <p14:sldId id="278"/>
            <p14:sldId id="282"/>
            <p14:sldId id="27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8518" autoAdjust="0"/>
  </p:normalViewPr>
  <p:slideViewPr>
    <p:cSldViewPr snapToGrid="0">
      <p:cViewPr>
        <p:scale>
          <a:sx n="66" d="100"/>
          <a:sy n="66" d="100"/>
        </p:scale>
        <p:origin x="1330" y="30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1ACB9-B1C2-44CF-B10A-87346F33BFE3}" type="datetimeFigureOut">
              <a:rPr lang="en-CA" smtClean="0"/>
              <a:t>2023-01-02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CC71B-9E6F-4B60-82A7-42FAD9239D8B}" type="slidenum">
              <a:rPr lang="en-CA" smtClean="0"/>
              <a:t>‹#›</a:t>
            </a:fld>
            <a:endParaRPr lang="en-CA"/>
          </a:p>
        </p:txBody>
      </p:sp>
    </p:spTree>
    <p:extLst>
      <p:ext uri="{BB962C8B-B14F-4D97-AF65-F5344CB8AC3E}">
        <p14:creationId xmlns:p14="http://schemas.microsoft.com/office/powerpoint/2010/main" val="322389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I’m S</a:t>
            </a:r>
            <a:r>
              <a:rPr lang="fr-CA" dirty="0" err="1"/>
              <a:t>ébastien</a:t>
            </a:r>
            <a:r>
              <a:rPr lang="fr-CA" dirty="0"/>
              <a:t> and I</a:t>
            </a:r>
            <a:r>
              <a:rPr lang="en-CA" dirty="0"/>
              <a:t>’ll be presenting you my Natural Language Processing Project</a:t>
            </a:r>
          </a:p>
        </p:txBody>
      </p:sp>
      <p:sp>
        <p:nvSpPr>
          <p:cNvPr id="4" name="Slide Number Placeholder 3"/>
          <p:cNvSpPr>
            <a:spLocks noGrp="1"/>
          </p:cNvSpPr>
          <p:nvPr>
            <p:ph type="sldNum" sz="quarter" idx="5"/>
          </p:nvPr>
        </p:nvSpPr>
        <p:spPr/>
        <p:txBody>
          <a:bodyPr/>
          <a:lstStyle/>
          <a:p>
            <a:fld id="{D86CC71B-9E6F-4B60-82A7-42FAD9239D8B}" type="slidenum">
              <a:rPr lang="en-CA" smtClean="0"/>
              <a:t>1</a:t>
            </a:fld>
            <a:endParaRPr lang="en-CA"/>
          </a:p>
        </p:txBody>
      </p:sp>
    </p:spTree>
    <p:extLst>
      <p:ext uri="{BB962C8B-B14F-4D97-AF65-F5344CB8AC3E}">
        <p14:creationId xmlns:p14="http://schemas.microsoft.com/office/powerpoint/2010/main" val="3796687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these questions, I re-calculated the proportion of common words for each</a:t>
            </a:r>
          </a:p>
        </p:txBody>
      </p:sp>
      <p:sp>
        <p:nvSpPr>
          <p:cNvPr id="4" name="Slide Number Placeholder 3"/>
          <p:cNvSpPr>
            <a:spLocks noGrp="1"/>
          </p:cNvSpPr>
          <p:nvPr>
            <p:ph type="sldNum" sz="quarter" idx="5"/>
          </p:nvPr>
        </p:nvSpPr>
        <p:spPr/>
        <p:txBody>
          <a:bodyPr/>
          <a:lstStyle/>
          <a:p>
            <a:fld id="{D86CC71B-9E6F-4B60-82A7-42FAD9239D8B}" type="slidenum">
              <a:rPr lang="en-CA" smtClean="0"/>
              <a:t>10</a:t>
            </a:fld>
            <a:endParaRPr lang="en-CA"/>
          </a:p>
        </p:txBody>
      </p:sp>
    </p:spTree>
    <p:extLst>
      <p:ext uri="{BB962C8B-B14F-4D97-AF65-F5344CB8AC3E}">
        <p14:creationId xmlns:p14="http://schemas.microsoft.com/office/powerpoint/2010/main" val="246342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I’ve also created a binary column that said whether there was a number in a question that wasn’t in the other question. The reason I did that is for some questions the number was the only way to see that the two questions were </a:t>
            </a:r>
            <a:r>
              <a:rPr lang="en-CA"/>
              <a:t>not duplicates and during the cleaning process they were removed</a:t>
            </a:r>
            <a:endParaRPr lang="en-CA" dirty="0"/>
          </a:p>
        </p:txBody>
      </p:sp>
      <p:sp>
        <p:nvSpPr>
          <p:cNvPr id="4" name="Slide Number Placeholder 3"/>
          <p:cNvSpPr>
            <a:spLocks noGrp="1"/>
          </p:cNvSpPr>
          <p:nvPr>
            <p:ph type="sldNum" sz="quarter" idx="5"/>
          </p:nvPr>
        </p:nvSpPr>
        <p:spPr/>
        <p:txBody>
          <a:bodyPr/>
          <a:lstStyle/>
          <a:p>
            <a:fld id="{D86CC71B-9E6F-4B60-82A7-42FAD9239D8B}" type="slidenum">
              <a:rPr lang="en-CA" smtClean="0"/>
              <a:t>11</a:t>
            </a:fld>
            <a:endParaRPr lang="en-CA"/>
          </a:p>
        </p:txBody>
      </p:sp>
    </p:spTree>
    <p:extLst>
      <p:ext uri="{BB962C8B-B14F-4D97-AF65-F5344CB8AC3E}">
        <p14:creationId xmlns:p14="http://schemas.microsoft.com/office/powerpoint/2010/main" val="377692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finally, some questions used synonyms, meaning counting common words would not be the best method for those. </a:t>
            </a:r>
          </a:p>
          <a:p>
            <a:endParaRPr lang="en-CA" dirty="0"/>
          </a:p>
          <a:p>
            <a:r>
              <a:rPr lang="en-CA" dirty="0"/>
              <a:t>This is where I used Word2Vector to create a column that provides the cosine similarity between the cleaned questions, meaning when it’s close to 1, they are likely to be synonym. Sometimes it works, but sometimes it doesn’t. For example, we have a high cosine similarity on the first pair of questions and they are indeed duplicates, but in the case of the second pair of questions, they are not duplicates but the cosine similarity could indicate to our models that they would. </a:t>
            </a:r>
          </a:p>
        </p:txBody>
      </p:sp>
      <p:sp>
        <p:nvSpPr>
          <p:cNvPr id="4" name="Slide Number Placeholder 3"/>
          <p:cNvSpPr>
            <a:spLocks noGrp="1"/>
          </p:cNvSpPr>
          <p:nvPr>
            <p:ph type="sldNum" sz="quarter" idx="5"/>
          </p:nvPr>
        </p:nvSpPr>
        <p:spPr/>
        <p:txBody>
          <a:bodyPr/>
          <a:lstStyle/>
          <a:p>
            <a:fld id="{D86CC71B-9E6F-4B60-82A7-42FAD9239D8B}" type="slidenum">
              <a:rPr lang="en-CA" smtClean="0"/>
              <a:t>12</a:t>
            </a:fld>
            <a:endParaRPr lang="en-CA"/>
          </a:p>
        </p:txBody>
      </p:sp>
    </p:spTree>
    <p:extLst>
      <p:ext uri="{BB962C8B-B14F-4D97-AF65-F5344CB8AC3E}">
        <p14:creationId xmlns:p14="http://schemas.microsoft.com/office/powerpoint/2010/main" val="64192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it comes to the model, the best performer was </a:t>
            </a:r>
            <a:r>
              <a:rPr lang="en-CA" dirty="0" err="1"/>
              <a:t>XGBoost</a:t>
            </a:r>
            <a:r>
              <a:rPr lang="en-CA" dirty="0"/>
              <a:t>, which achieved an accuracy of 79% with its parameters refined using </a:t>
            </a:r>
            <a:r>
              <a:rPr lang="en-CA" dirty="0" err="1"/>
              <a:t>GridSearch</a:t>
            </a:r>
            <a:endParaRPr lang="en-CA" dirty="0"/>
          </a:p>
          <a:p>
            <a:endParaRPr lang="en-CA" dirty="0"/>
          </a:p>
          <a:p>
            <a:r>
              <a:rPr lang="en-CA" dirty="0"/>
              <a:t>When looking at the confusion matrix, the model performed better identifying non-duplicate questions than duplicate questions.</a:t>
            </a:r>
          </a:p>
          <a:p>
            <a:endParaRPr lang="en-CA" dirty="0"/>
          </a:p>
          <a:p>
            <a:r>
              <a:rPr lang="en-CA" dirty="0"/>
              <a:t>When the questions were not duplicate, the model had an 85% accuracy.</a:t>
            </a:r>
          </a:p>
          <a:p>
            <a:r>
              <a:rPr lang="en-CA" dirty="0"/>
              <a:t>However, when the questions were duplicates, the model’s accuracy is down to 70%.</a:t>
            </a:r>
          </a:p>
          <a:p>
            <a:endParaRPr lang="en-CA" dirty="0"/>
          </a:p>
          <a:p>
            <a:r>
              <a:rPr lang="en-CA" dirty="0"/>
              <a:t>I believe a reason for this </a:t>
            </a:r>
            <a:r>
              <a:rPr lang="en-CA" dirty="0" err="1"/>
              <a:t>inbalance</a:t>
            </a:r>
            <a:r>
              <a:rPr lang="en-CA" dirty="0"/>
              <a:t> in accuracy is because the questions that even us humans tend to have a hard time getting right are mostly duplicates. </a:t>
            </a:r>
          </a:p>
          <a:p>
            <a:endParaRPr lang="en-CA" dirty="0"/>
          </a:p>
          <a:p>
            <a:r>
              <a:rPr lang="en-CA" b="0" i="0" dirty="0">
                <a:solidFill>
                  <a:srgbClr val="D4D4D4"/>
                </a:solidFill>
                <a:effectLst/>
                <a:latin typeface="Consolas" panose="020B0609020204030204" pitchFamily="49" charset="0"/>
              </a:rPr>
              <a:t>[[43080 7723] </a:t>
            </a:r>
          </a:p>
          <a:p>
            <a:r>
              <a:rPr lang="en-CA" b="0" i="0" dirty="0">
                <a:solidFill>
                  <a:srgbClr val="D4D4D4"/>
                </a:solidFill>
                <a:effectLst/>
                <a:latin typeface="Consolas" panose="020B0609020204030204" pitchFamily="49" charset="0"/>
              </a:rPr>
              <a:t>[ 9157 20898]]</a:t>
            </a:r>
            <a:endParaRPr lang="en-CA" dirty="0"/>
          </a:p>
          <a:p>
            <a:endParaRPr lang="en-CA" dirty="0"/>
          </a:p>
          <a:p>
            <a:endParaRPr lang="en-CA" dirty="0"/>
          </a:p>
          <a:p>
            <a:r>
              <a:rPr lang="en-CA" dirty="0"/>
              <a:t>	50803</a:t>
            </a:r>
          </a:p>
          <a:p>
            <a:r>
              <a:rPr lang="en-CA" dirty="0"/>
              <a:t>52237		28621</a:t>
            </a:r>
          </a:p>
          <a:p>
            <a:r>
              <a:rPr lang="en-CA" dirty="0"/>
              <a:t>	30055</a:t>
            </a:r>
          </a:p>
          <a:p>
            <a:endParaRPr lang="en-CA" dirty="0"/>
          </a:p>
          <a:p>
            <a:endParaRPr lang="en-CA" dirty="0"/>
          </a:p>
          <a:p>
            <a:r>
              <a:rPr lang="en-CA" dirty="0"/>
              <a:t>85% 15%</a:t>
            </a:r>
          </a:p>
          <a:p>
            <a:r>
              <a:rPr lang="en-CA" dirty="0"/>
              <a:t>30% 70%</a:t>
            </a:r>
          </a:p>
        </p:txBody>
      </p:sp>
      <p:sp>
        <p:nvSpPr>
          <p:cNvPr id="4" name="Slide Number Placeholder 3"/>
          <p:cNvSpPr>
            <a:spLocks noGrp="1"/>
          </p:cNvSpPr>
          <p:nvPr>
            <p:ph type="sldNum" sz="quarter" idx="5"/>
          </p:nvPr>
        </p:nvSpPr>
        <p:spPr/>
        <p:txBody>
          <a:bodyPr/>
          <a:lstStyle/>
          <a:p>
            <a:fld id="{D86CC71B-9E6F-4B60-82A7-42FAD9239D8B}" type="slidenum">
              <a:rPr lang="en-CA" smtClean="0"/>
              <a:t>13</a:t>
            </a:fld>
            <a:endParaRPr lang="en-CA"/>
          </a:p>
        </p:txBody>
      </p:sp>
    </p:spTree>
    <p:extLst>
      <p:ext uri="{BB962C8B-B14F-4D97-AF65-F5344CB8AC3E}">
        <p14:creationId xmlns:p14="http://schemas.microsoft.com/office/powerpoint/2010/main" val="4234729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biggest challenges for this project were:</a:t>
            </a:r>
          </a:p>
          <a:p>
            <a:pPr marL="228600" indent="-228600">
              <a:buAutoNum type="arabicPeriod"/>
            </a:pPr>
            <a:r>
              <a:rPr lang="en-CA" dirty="0"/>
              <a:t>Choosing good features. There are different type of questions and sometimes some features were helpful for some questions, but were throwing off the accuracy of the model in other types of questions.</a:t>
            </a:r>
          </a:p>
          <a:p>
            <a:pPr marL="228600" indent="-228600">
              <a:buAutoNum type="arabicPeriod"/>
            </a:pPr>
            <a:endParaRPr lang="en-CA" dirty="0"/>
          </a:p>
          <a:p>
            <a:pPr marL="228600" indent="-228600">
              <a:buAutoNum type="arabicPeriod"/>
            </a:pPr>
            <a:r>
              <a:rPr lang="en-CA" dirty="0"/>
              <a:t>Word2Vector. First time using it so relied on examples online and provided during the course</a:t>
            </a:r>
          </a:p>
        </p:txBody>
      </p:sp>
      <p:sp>
        <p:nvSpPr>
          <p:cNvPr id="4" name="Slide Number Placeholder 3"/>
          <p:cNvSpPr>
            <a:spLocks noGrp="1"/>
          </p:cNvSpPr>
          <p:nvPr>
            <p:ph type="sldNum" sz="quarter" idx="5"/>
          </p:nvPr>
        </p:nvSpPr>
        <p:spPr/>
        <p:txBody>
          <a:bodyPr/>
          <a:lstStyle/>
          <a:p>
            <a:fld id="{D86CC71B-9E6F-4B60-82A7-42FAD9239D8B}" type="slidenum">
              <a:rPr lang="en-CA" smtClean="0"/>
              <a:t>14</a:t>
            </a:fld>
            <a:endParaRPr lang="en-CA"/>
          </a:p>
        </p:txBody>
      </p:sp>
    </p:spTree>
    <p:extLst>
      <p:ext uri="{BB962C8B-B14F-4D97-AF65-F5344CB8AC3E}">
        <p14:creationId xmlns:p14="http://schemas.microsoft.com/office/powerpoint/2010/main" val="866365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That’s all I have for you, thank you for your time</a:t>
            </a:r>
          </a:p>
        </p:txBody>
      </p:sp>
      <p:sp>
        <p:nvSpPr>
          <p:cNvPr id="4" name="Slide Number Placeholder 3"/>
          <p:cNvSpPr>
            <a:spLocks noGrp="1"/>
          </p:cNvSpPr>
          <p:nvPr>
            <p:ph type="sldNum" sz="quarter" idx="5"/>
          </p:nvPr>
        </p:nvSpPr>
        <p:spPr/>
        <p:txBody>
          <a:bodyPr/>
          <a:lstStyle/>
          <a:p>
            <a:fld id="{D86CC71B-9E6F-4B60-82A7-42FAD9239D8B}" type="slidenum">
              <a:rPr lang="en-CA" smtClean="0"/>
              <a:t>15</a:t>
            </a:fld>
            <a:endParaRPr lang="en-CA"/>
          </a:p>
        </p:txBody>
      </p:sp>
    </p:spTree>
    <p:extLst>
      <p:ext uri="{BB962C8B-B14F-4D97-AF65-F5344CB8AC3E}">
        <p14:creationId xmlns:p14="http://schemas.microsoft.com/office/powerpoint/2010/main" val="242803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goal of this project is to Build a classifier model to automatically identify  duplicate questions in a dataset provided by Quora. </a:t>
            </a:r>
          </a:p>
        </p:txBody>
      </p:sp>
      <p:sp>
        <p:nvSpPr>
          <p:cNvPr id="4" name="Slide Number Placeholder 3"/>
          <p:cNvSpPr>
            <a:spLocks noGrp="1"/>
          </p:cNvSpPr>
          <p:nvPr>
            <p:ph type="sldNum" sz="quarter" idx="5"/>
          </p:nvPr>
        </p:nvSpPr>
        <p:spPr/>
        <p:txBody>
          <a:bodyPr/>
          <a:lstStyle/>
          <a:p>
            <a:fld id="{D86CC71B-9E6F-4B60-82A7-42FAD9239D8B}" type="slidenum">
              <a:rPr lang="en-CA" smtClean="0"/>
              <a:t>2</a:t>
            </a:fld>
            <a:endParaRPr lang="en-CA"/>
          </a:p>
        </p:txBody>
      </p:sp>
    </p:spTree>
    <p:extLst>
      <p:ext uri="{BB962C8B-B14F-4D97-AF65-F5344CB8AC3E}">
        <p14:creationId xmlns:p14="http://schemas.microsoft.com/office/powerpoint/2010/main" val="1662640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Dataset contains 400K rows which is made of a combination of over 500K unique questions that are paired together along with a label column indicating whether or not this pair of questions are duplicates. The dataset has been reportedly labeled by human experts.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 you have a sample of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(Questions marked as duplicates: 37%)</a:t>
            </a:r>
          </a:p>
          <a:p>
            <a:endParaRPr lang="en-CA" dirty="0"/>
          </a:p>
        </p:txBody>
      </p:sp>
      <p:sp>
        <p:nvSpPr>
          <p:cNvPr id="4" name="Slide Number Placeholder 3"/>
          <p:cNvSpPr>
            <a:spLocks noGrp="1"/>
          </p:cNvSpPr>
          <p:nvPr>
            <p:ph type="sldNum" sz="quarter" idx="5"/>
          </p:nvPr>
        </p:nvSpPr>
        <p:spPr/>
        <p:txBody>
          <a:bodyPr/>
          <a:lstStyle/>
          <a:p>
            <a:fld id="{D86CC71B-9E6F-4B60-82A7-42FAD9239D8B}" type="slidenum">
              <a:rPr lang="en-CA" smtClean="0"/>
              <a:t>3</a:t>
            </a:fld>
            <a:endParaRPr lang="en-CA"/>
          </a:p>
        </p:txBody>
      </p:sp>
    </p:spTree>
    <p:extLst>
      <p:ext uri="{BB962C8B-B14F-4D97-AF65-F5344CB8AC3E}">
        <p14:creationId xmlns:p14="http://schemas.microsoft.com/office/powerpoint/2010/main" val="123116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think it’s worth noting that some questions are easier</a:t>
            </a:r>
          </a:p>
        </p:txBody>
      </p:sp>
      <p:sp>
        <p:nvSpPr>
          <p:cNvPr id="4" name="Slide Number Placeholder 3"/>
          <p:cNvSpPr>
            <a:spLocks noGrp="1"/>
          </p:cNvSpPr>
          <p:nvPr>
            <p:ph type="sldNum" sz="quarter" idx="5"/>
          </p:nvPr>
        </p:nvSpPr>
        <p:spPr/>
        <p:txBody>
          <a:bodyPr/>
          <a:lstStyle/>
          <a:p>
            <a:fld id="{D86CC71B-9E6F-4B60-82A7-42FAD9239D8B}" type="slidenum">
              <a:rPr lang="en-CA" smtClean="0"/>
              <a:t>4</a:t>
            </a:fld>
            <a:endParaRPr lang="en-CA"/>
          </a:p>
        </p:txBody>
      </p:sp>
    </p:spTree>
    <p:extLst>
      <p:ext uri="{BB962C8B-B14F-4D97-AF65-F5344CB8AC3E}">
        <p14:creationId xmlns:p14="http://schemas.microsoft.com/office/powerpoint/2010/main" val="384955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are </a:t>
            </a:r>
            <a:r>
              <a:rPr lang="en-CA" dirty="0" err="1"/>
              <a:t>harders</a:t>
            </a:r>
            <a:endParaRPr lang="en-CA" dirty="0"/>
          </a:p>
        </p:txBody>
      </p:sp>
      <p:sp>
        <p:nvSpPr>
          <p:cNvPr id="4" name="Slide Number Placeholder 3"/>
          <p:cNvSpPr>
            <a:spLocks noGrp="1"/>
          </p:cNvSpPr>
          <p:nvPr>
            <p:ph type="sldNum" sz="quarter" idx="5"/>
          </p:nvPr>
        </p:nvSpPr>
        <p:spPr/>
        <p:txBody>
          <a:bodyPr/>
          <a:lstStyle/>
          <a:p>
            <a:fld id="{D86CC71B-9E6F-4B60-82A7-42FAD9239D8B}" type="slidenum">
              <a:rPr lang="en-CA" smtClean="0"/>
              <a:t>5</a:t>
            </a:fld>
            <a:endParaRPr lang="en-CA"/>
          </a:p>
        </p:txBody>
      </p:sp>
    </p:spTree>
    <p:extLst>
      <p:ext uri="{BB962C8B-B14F-4D97-AF65-F5344CB8AC3E}">
        <p14:creationId xmlns:p14="http://schemas.microsoft.com/office/powerpoint/2010/main" val="844124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some… let me just show you. Thumbs up or down, are the first two questions duplicates?</a:t>
            </a:r>
          </a:p>
          <a:p>
            <a:r>
              <a:rPr lang="en-CA" dirty="0"/>
              <a:t>What about the others?</a:t>
            </a:r>
          </a:p>
          <a:p>
            <a:endParaRPr lang="en-CA" dirty="0"/>
          </a:p>
          <a:p>
            <a:r>
              <a:rPr lang="en-CA" dirty="0"/>
              <a:t>The point I’m trying to make for those questions here is we, as humans ourselves, don’t seem to agree on those, so it would be unrealistic to expect our model to be able to do it. I don’t know the proportion of the dataset that those types of questions take, but this is something we would need to address if we want to increase the accuracy of our model.</a:t>
            </a:r>
          </a:p>
        </p:txBody>
      </p:sp>
      <p:sp>
        <p:nvSpPr>
          <p:cNvPr id="4" name="Slide Number Placeholder 3"/>
          <p:cNvSpPr>
            <a:spLocks noGrp="1"/>
          </p:cNvSpPr>
          <p:nvPr>
            <p:ph type="sldNum" sz="quarter" idx="5"/>
          </p:nvPr>
        </p:nvSpPr>
        <p:spPr/>
        <p:txBody>
          <a:bodyPr/>
          <a:lstStyle/>
          <a:p>
            <a:fld id="{D86CC71B-9E6F-4B60-82A7-42FAD9239D8B}" type="slidenum">
              <a:rPr lang="en-CA" smtClean="0"/>
              <a:t>6</a:t>
            </a:fld>
            <a:endParaRPr lang="en-CA"/>
          </a:p>
        </p:txBody>
      </p:sp>
    </p:spTree>
    <p:extLst>
      <p:ext uri="{BB962C8B-B14F-4D97-AF65-F5344CB8AC3E}">
        <p14:creationId xmlns:p14="http://schemas.microsoft.com/office/powerpoint/2010/main" val="2367583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terms of feature engineering, the first thing I did is add a column containing the count of words for each questions</a:t>
            </a:r>
          </a:p>
        </p:txBody>
      </p:sp>
      <p:sp>
        <p:nvSpPr>
          <p:cNvPr id="4" name="Slide Number Placeholder 3"/>
          <p:cNvSpPr>
            <a:spLocks noGrp="1"/>
          </p:cNvSpPr>
          <p:nvPr>
            <p:ph type="sldNum" sz="quarter" idx="5"/>
          </p:nvPr>
        </p:nvSpPr>
        <p:spPr/>
        <p:txBody>
          <a:bodyPr/>
          <a:lstStyle/>
          <a:p>
            <a:fld id="{D86CC71B-9E6F-4B60-82A7-42FAD9239D8B}" type="slidenum">
              <a:rPr lang="en-CA" smtClean="0"/>
              <a:t>7</a:t>
            </a:fld>
            <a:endParaRPr lang="en-CA"/>
          </a:p>
        </p:txBody>
      </p:sp>
    </p:spTree>
    <p:extLst>
      <p:ext uri="{BB962C8B-B14F-4D97-AF65-F5344CB8AC3E}">
        <p14:creationId xmlns:p14="http://schemas.microsoft.com/office/powerpoint/2010/main" val="404224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then created a column that contained the proportion of words in a question that was also in the other question and vice versa</a:t>
            </a:r>
          </a:p>
        </p:txBody>
      </p:sp>
      <p:sp>
        <p:nvSpPr>
          <p:cNvPr id="4" name="Slide Number Placeholder 3"/>
          <p:cNvSpPr>
            <a:spLocks noGrp="1"/>
          </p:cNvSpPr>
          <p:nvPr>
            <p:ph type="sldNum" sz="quarter" idx="5"/>
          </p:nvPr>
        </p:nvSpPr>
        <p:spPr/>
        <p:txBody>
          <a:bodyPr/>
          <a:lstStyle/>
          <a:p>
            <a:fld id="{D86CC71B-9E6F-4B60-82A7-42FAD9239D8B}" type="slidenum">
              <a:rPr lang="en-CA" smtClean="0"/>
              <a:t>8</a:t>
            </a:fld>
            <a:endParaRPr lang="en-CA"/>
          </a:p>
        </p:txBody>
      </p:sp>
    </p:spTree>
    <p:extLst>
      <p:ext uri="{BB962C8B-B14F-4D97-AF65-F5344CB8AC3E}">
        <p14:creationId xmlns:p14="http://schemas.microsoft.com/office/powerpoint/2010/main" val="57624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remainder of the feature engineering I simplified the questions, making them all lower case, removing punctuations, non-alphanumeric words as well as stop words and lemmatizing the remainders which I stored each in their </a:t>
            </a:r>
            <a:r>
              <a:rPr lang="en-CA" dirty="0" err="1"/>
              <a:t>question_cleaned</a:t>
            </a:r>
            <a:r>
              <a:rPr lang="en-CA" dirty="0"/>
              <a:t> columns</a:t>
            </a:r>
          </a:p>
        </p:txBody>
      </p:sp>
      <p:sp>
        <p:nvSpPr>
          <p:cNvPr id="4" name="Slide Number Placeholder 3"/>
          <p:cNvSpPr>
            <a:spLocks noGrp="1"/>
          </p:cNvSpPr>
          <p:nvPr>
            <p:ph type="sldNum" sz="quarter" idx="5"/>
          </p:nvPr>
        </p:nvSpPr>
        <p:spPr/>
        <p:txBody>
          <a:bodyPr/>
          <a:lstStyle/>
          <a:p>
            <a:fld id="{D86CC71B-9E6F-4B60-82A7-42FAD9239D8B}" type="slidenum">
              <a:rPr lang="en-CA" smtClean="0"/>
              <a:t>9</a:t>
            </a:fld>
            <a:endParaRPr lang="en-CA"/>
          </a:p>
        </p:txBody>
      </p:sp>
    </p:spTree>
    <p:extLst>
      <p:ext uri="{BB962C8B-B14F-4D97-AF65-F5344CB8AC3E}">
        <p14:creationId xmlns:p14="http://schemas.microsoft.com/office/powerpoint/2010/main" val="382280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589F-64B0-71BD-6AE6-27F53FEDFFC8}"/>
              </a:ext>
            </a:extLst>
          </p:cNvPr>
          <p:cNvSpPr>
            <a:spLocks noGrp="1"/>
          </p:cNvSpPr>
          <p:nvPr>
            <p:ph type="ctrTitle" hasCustomPrompt="1"/>
          </p:nvPr>
        </p:nvSpPr>
        <p:spPr>
          <a:xfrm>
            <a:off x="8546" y="1617499"/>
            <a:ext cx="1731564" cy="931602"/>
          </a:xfrm>
          <a:solidFill>
            <a:schemeClr val="tx1">
              <a:lumMod val="75000"/>
              <a:lumOff val="25000"/>
              <a:alpha val="50000"/>
            </a:schemeClr>
          </a:solidFill>
        </p:spPr>
        <p:txBody>
          <a:bodyPr wrap="none" anchor="b" anchorCtr="0">
            <a:spAutoFit/>
          </a:bodyPr>
          <a:lstStyle>
            <a:lvl1pPr marL="0" algn="l">
              <a:defRPr sz="6000" b="1" i="0" u="none">
                <a:solidFill>
                  <a:schemeClr val="bg1"/>
                </a:solidFill>
                <a:effectLst>
                  <a:outerShdw blurRad="38100" dist="38100" dir="2700000" algn="tl">
                    <a:srgbClr val="000000">
                      <a:alpha val="43137"/>
                    </a:srgbClr>
                  </a:outerShdw>
                </a:effectLst>
                <a:latin typeface="Garamond" panose="02020404030301010803" pitchFamily="18" charset="0"/>
              </a:defRPr>
            </a:lvl1pPr>
          </a:lstStyle>
          <a:p>
            <a:r>
              <a:rPr lang="en-US" dirty="0"/>
              <a:t>Title</a:t>
            </a:r>
            <a:endParaRPr lang="en-CA" dirty="0"/>
          </a:p>
        </p:txBody>
      </p:sp>
      <p:sp>
        <p:nvSpPr>
          <p:cNvPr id="3" name="Subtitle 2">
            <a:extLst>
              <a:ext uri="{FF2B5EF4-FFF2-40B4-BE49-F238E27FC236}">
                <a16:creationId xmlns:a16="http://schemas.microsoft.com/office/drawing/2014/main" id="{AF818A06-61BF-6DE8-2DC2-BF361662CDF7}"/>
              </a:ext>
            </a:extLst>
          </p:cNvPr>
          <p:cNvSpPr>
            <a:spLocks noGrp="1"/>
          </p:cNvSpPr>
          <p:nvPr>
            <p:ph type="subTitle" idx="1"/>
          </p:nvPr>
        </p:nvSpPr>
        <p:spPr>
          <a:xfrm>
            <a:off x="0" y="2674353"/>
            <a:ext cx="4488243" cy="461665"/>
          </a:xfrm>
          <a:solidFill>
            <a:schemeClr val="tx1">
              <a:lumMod val="75000"/>
              <a:lumOff val="25000"/>
              <a:alpha val="50000"/>
            </a:schemeClr>
          </a:solidFill>
        </p:spPr>
        <p:txBody>
          <a:bodyPr wrap="square" anchor="t" anchorCtr="0">
            <a:spAutoFit/>
          </a:bodyPr>
          <a:lstStyle>
            <a:lvl1pPr marL="0" indent="0" algn="l">
              <a:lnSpc>
                <a:spcPct val="100000"/>
              </a:lnSpc>
              <a:spcBef>
                <a:spcPts val="0"/>
              </a:spcBef>
              <a:spcAft>
                <a:spcPts val="0"/>
              </a:spcAft>
              <a:buNone/>
              <a:defRPr sz="2400" b="1" i="0" u="none">
                <a:solidFill>
                  <a:schemeClr val="bg1"/>
                </a:solidFill>
                <a:effectLst>
                  <a:outerShdw blurRad="38100" dist="38100" dir="2700000" algn="tl">
                    <a:srgbClr val="000000">
                      <a:alpha val="43137"/>
                    </a:srgbClr>
                  </a:outerShdw>
                </a:effectLst>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8" name="Text Placeholder 7">
            <a:extLst>
              <a:ext uri="{FF2B5EF4-FFF2-40B4-BE49-F238E27FC236}">
                <a16:creationId xmlns:a16="http://schemas.microsoft.com/office/drawing/2014/main" id="{C9D42D81-75D9-5503-8C15-DCA19B165C16}"/>
              </a:ext>
            </a:extLst>
          </p:cNvPr>
          <p:cNvSpPr>
            <a:spLocks noGrp="1"/>
          </p:cNvSpPr>
          <p:nvPr>
            <p:ph type="body" sz="quarter" idx="13" hasCustomPrompt="1"/>
          </p:nvPr>
        </p:nvSpPr>
        <p:spPr>
          <a:xfrm>
            <a:off x="11624217" y="6454140"/>
            <a:ext cx="567783" cy="369332"/>
          </a:xfrm>
          <a:solidFill>
            <a:schemeClr val="tx1">
              <a:lumMod val="75000"/>
              <a:lumOff val="25000"/>
              <a:alpha val="50000"/>
            </a:schemeClr>
          </a:solidFill>
        </p:spPr>
        <p:txBody>
          <a:bodyPr wrap="none">
            <a:spAutoFit/>
          </a:bodyPr>
          <a:lstStyle>
            <a:lvl1pPr marL="0" indent="0" algn="r">
              <a:lnSpc>
                <a:spcPct val="100000"/>
              </a:lnSpc>
              <a:spcBef>
                <a:spcPts val="0"/>
              </a:spcBef>
              <a:spcAft>
                <a:spcPts val="0"/>
              </a:spcAft>
              <a:buNone/>
              <a:defRPr sz="1800" b="1" i="1"/>
            </a:lvl1pPr>
            <a:lvl2pPr marL="457200" indent="0" algn="r">
              <a:buNone/>
              <a:defRPr sz="2000" b="1" i="1"/>
            </a:lvl2pPr>
            <a:lvl3pPr marL="914400" indent="0" algn="r">
              <a:buNone/>
              <a:defRPr sz="1800" b="1" i="1"/>
            </a:lvl3pPr>
            <a:lvl4pPr marL="1371600" indent="0" algn="r">
              <a:buNone/>
              <a:defRPr sz="1600" b="1" i="1"/>
            </a:lvl4pPr>
            <a:lvl5pPr marL="1828800" indent="0" algn="r">
              <a:buNone/>
              <a:defRPr sz="1600" b="1" i="1"/>
            </a:lvl5pPr>
          </a:lstStyle>
          <a:p>
            <a:pPr lvl="0"/>
            <a:r>
              <a:rPr lang="en-US" dirty="0"/>
              <a:t>By: </a:t>
            </a:r>
            <a:endParaRPr lang="en-CA" dirty="0"/>
          </a:p>
        </p:txBody>
      </p:sp>
    </p:spTree>
    <p:extLst>
      <p:ext uri="{BB962C8B-B14F-4D97-AF65-F5344CB8AC3E}">
        <p14:creationId xmlns:p14="http://schemas.microsoft.com/office/powerpoint/2010/main" val="27658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320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Content Placeholder 2">
            <a:extLst>
              <a:ext uri="{FF2B5EF4-FFF2-40B4-BE49-F238E27FC236}">
                <a16:creationId xmlns:a16="http://schemas.microsoft.com/office/drawing/2014/main" id="{28A65B6A-A33B-3BEB-9EDC-8DD72FC0725B}"/>
              </a:ext>
            </a:extLst>
          </p:cNvPr>
          <p:cNvSpPr>
            <a:spLocks noGrp="1"/>
          </p:cNvSpPr>
          <p:nvPr>
            <p:ph idx="10"/>
          </p:nvPr>
        </p:nvSpPr>
        <p:spPr>
          <a:xfrm>
            <a:off x="6189945" y="1375728"/>
            <a:ext cx="6002055" cy="5228272"/>
          </a:xfrm>
          <a:solidFill>
            <a:schemeClr val="tx1">
              <a:lumMod val="75000"/>
              <a:lumOff val="25000"/>
              <a:alpha val="75000"/>
            </a:schemeClr>
          </a:solidFill>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8686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a:xfrm>
            <a:off x="0" y="1375728"/>
            <a:ext cx="6042025" cy="5375592"/>
          </a:xfrm>
        </p:spPr>
        <p:txBody>
          <a:bodyPr/>
          <a:lstStyle>
            <a:lvl1pPr>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7" name="Picture Placeholder 5">
            <a:extLst>
              <a:ext uri="{FF2B5EF4-FFF2-40B4-BE49-F238E27FC236}">
                <a16:creationId xmlns:a16="http://schemas.microsoft.com/office/drawing/2014/main" id="{009512CB-AE65-35E1-1D1A-32031CD4D503}"/>
              </a:ext>
            </a:extLst>
          </p:cNvPr>
          <p:cNvSpPr>
            <a:spLocks noGrp="1"/>
          </p:cNvSpPr>
          <p:nvPr>
            <p:ph type="pic" sz="quarter" idx="11"/>
          </p:nvPr>
        </p:nvSpPr>
        <p:spPr>
          <a:xfrm>
            <a:off x="6248400" y="1421704"/>
            <a:ext cx="5791200" cy="5292187"/>
          </a:xfrm>
          <a:solidFill>
            <a:schemeClr val="tx1">
              <a:lumMod val="75000"/>
              <a:lumOff val="25000"/>
              <a:alpha val="50000"/>
            </a:schemeClr>
          </a:solidFill>
          <a:ln w="12700">
            <a:noFill/>
          </a:ln>
          <a:effectLst>
            <a:glow rad="101600">
              <a:schemeClr val="bg1">
                <a:lumMod val="50000"/>
                <a:alpha val="40000"/>
              </a:schemeClr>
            </a:glow>
          </a:effectLst>
        </p:spPr>
        <p:txBody>
          <a:bodyPr/>
          <a:lstStyle/>
          <a:p>
            <a:endParaRPr lang="en-CA"/>
          </a:p>
        </p:txBody>
      </p:sp>
      <p:sp>
        <p:nvSpPr>
          <p:cNvPr id="9" name="Text Placeholder 8">
            <a:extLst>
              <a:ext uri="{FF2B5EF4-FFF2-40B4-BE49-F238E27FC236}">
                <a16:creationId xmlns:a16="http://schemas.microsoft.com/office/drawing/2014/main" id="{B1506708-8AA0-6C4F-9FD9-081549ED70B9}"/>
              </a:ext>
            </a:extLst>
          </p:cNvPr>
          <p:cNvSpPr>
            <a:spLocks noGrp="1"/>
          </p:cNvSpPr>
          <p:nvPr>
            <p:ph type="body" sz="quarter" idx="12" hasCustomPrompt="1"/>
          </p:nvPr>
        </p:nvSpPr>
        <p:spPr>
          <a:xfrm>
            <a:off x="11322736" y="6469171"/>
            <a:ext cx="716863" cy="246221"/>
          </a:xfrm>
          <a:solidFill>
            <a:schemeClr val="tx1"/>
          </a:solidFill>
        </p:spPr>
        <p:txBody>
          <a:bodyPr wrap="none" anchor="b">
            <a:spAutoFit/>
          </a:bodyPr>
          <a:lstStyle>
            <a:lvl1pPr marL="0" indent="0" algn="r">
              <a:lnSpc>
                <a:spcPct val="100000"/>
              </a:lnSpc>
              <a:spcBef>
                <a:spcPts val="0"/>
              </a:spcBef>
              <a:spcAft>
                <a:spcPts val="0"/>
              </a:spcAft>
              <a:buNone/>
              <a:defRPr sz="1000" b="1"/>
            </a:lvl1pPr>
            <a:lvl2pPr marL="0" indent="0" algn="r">
              <a:lnSpc>
                <a:spcPct val="100000"/>
              </a:lnSpc>
              <a:buNone/>
              <a:defRPr sz="1200" b="1"/>
            </a:lvl2pPr>
            <a:lvl3pPr marL="0" indent="0" algn="r">
              <a:lnSpc>
                <a:spcPct val="100000"/>
              </a:lnSpc>
              <a:buNone/>
              <a:defRPr sz="1200" b="1"/>
            </a:lvl3pPr>
            <a:lvl4pPr marL="0" indent="0" algn="r">
              <a:lnSpc>
                <a:spcPct val="100000"/>
              </a:lnSpc>
              <a:buNone/>
              <a:defRPr sz="1200" b="1"/>
            </a:lvl4pPr>
            <a:lvl5pPr marL="0" indent="0" algn="r">
              <a:lnSpc>
                <a:spcPct val="100000"/>
              </a:lnSpc>
              <a:buNone/>
              <a:defRPr sz="1200" b="1"/>
            </a:lvl5pPr>
          </a:lstStyle>
          <a:p>
            <a:pPr lvl="0"/>
            <a:r>
              <a:rPr lang="en-US" dirty="0"/>
              <a:t>SOURCE</a:t>
            </a:r>
            <a:endParaRPr lang="en-CA" dirty="0"/>
          </a:p>
        </p:txBody>
      </p:sp>
    </p:spTree>
    <p:extLst>
      <p:ext uri="{BB962C8B-B14F-4D97-AF65-F5344CB8AC3E}">
        <p14:creationId xmlns:p14="http://schemas.microsoft.com/office/powerpoint/2010/main" val="278644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C784-DBE0-3A42-A653-6D604494AC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403C2F-7C22-6B95-93CB-97FFD8BDCF4E}"/>
              </a:ext>
            </a:extLst>
          </p:cNvPr>
          <p:cNvSpPr>
            <a:spLocks noGrp="1"/>
          </p:cNvSpPr>
          <p:nvPr>
            <p:ph idx="1"/>
          </p:nvPr>
        </p:nvSpPr>
        <p:spPr>
          <a:xfrm>
            <a:off x="137160" y="1375728"/>
            <a:ext cx="11910060" cy="5345112"/>
          </a:xfrm>
          <a:solidFill>
            <a:schemeClr val="tx1">
              <a:lumMod val="75000"/>
              <a:lumOff val="25000"/>
              <a:alpha val="50000"/>
            </a:schemeClr>
          </a:solidFill>
          <a:ln w="12700">
            <a:noFill/>
          </a:ln>
          <a:effectLst>
            <a:glow rad="101600">
              <a:schemeClr val="bg1">
                <a:lumMod val="50000"/>
                <a:alpha val="40000"/>
              </a:schemeClr>
            </a:glow>
          </a:effectLst>
        </p:spPr>
        <p:txBody>
          <a:bodyPr vert="horz" lIns="91440" tIns="45720" rIns="91440" bIns="45720" rtlCol="0">
            <a:normAutofit/>
          </a:bodyPr>
          <a:lstStyle>
            <a:lvl1pPr>
              <a:defRPr lang="en-US" dirty="0"/>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64857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F47FA4-95F0-B1BC-DAA0-9B50954885C8}"/>
              </a:ext>
            </a:extLst>
          </p:cNvPr>
          <p:cNvSpPr/>
          <p:nvPr userDrawn="1"/>
        </p:nvSpPr>
        <p:spPr>
          <a:xfrm>
            <a:off x="0" y="0"/>
            <a:ext cx="12192000" cy="6858000"/>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DF0BDF8B-07D4-A054-5F9F-8E3BBAAFF1BD}"/>
              </a:ext>
            </a:extLst>
          </p:cNvPr>
          <p:cNvPicPr>
            <a:picLocks noChangeAspect="1"/>
          </p:cNvPicPr>
          <p:nvPr userDrawn="1"/>
        </p:nvPicPr>
        <p:blipFill>
          <a:blip r:embed="rId7"/>
          <a:stretch>
            <a:fillRect/>
          </a:stretch>
        </p:blipFill>
        <p:spPr>
          <a:xfrm>
            <a:off x="0" y="-778"/>
            <a:ext cx="13030200" cy="6899418"/>
          </a:xfrm>
          <a:prstGeom prst="rect">
            <a:avLst/>
          </a:prstGeom>
        </p:spPr>
      </p:pic>
      <p:sp>
        <p:nvSpPr>
          <p:cNvPr id="4" name="Date Placeholder 3">
            <a:extLst>
              <a:ext uri="{FF2B5EF4-FFF2-40B4-BE49-F238E27FC236}">
                <a16:creationId xmlns:a16="http://schemas.microsoft.com/office/drawing/2014/main" id="{80BEC4A6-3B4C-0ACE-4BC5-FA2C5424F543}"/>
              </a:ext>
            </a:extLst>
          </p:cNvPr>
          <p:cNvSpPr>
            <a:spLocks noGrp="1"/>
          </p:cNvSpPr>
          <p:nvPr>
            <p:ph type="dt" sz="half" idx="2"/>
          </p:nvPr>
        </p:nvSpPr>
        <p:spPr>
          <a:xfrm>
            <a:off x="172721" y="7016750"/>
            <a:ext cx="3408680" cy="365125"/>
          </a:xfrm>
          <a:prstGeom prst="rect">
            <a:avLst/>
          </a:prstGeom>
        </p:spPr>
        <p:txBody>
          <a:bodyPr vert="horz" lIns="91440" tIns="45720" rIns="91440" bIns="45720" rtlCol="0" anchor="ctr"/>
          <a:lstStyle>
            <a:lvl1pPr algn="l">
              <a:defRPr sz="1200">
                <a:solidFill>
                  <a:schemeClr val="bg1"/>
                </a:solidFill>
                <a:latin typeface="Garamond" panose="02020404030301010803" pitchFamily="18" charset="0"/>
              </a:defRPr>
            </a:lvl1pPr>
          </a:lstStyle>
          <a:p>
            <a:fld id="{CDCDD5EF-ADCD-4AE0-BDB5-8CE572341703}" type="datetimeFigureOut">
              <a:rPr lang="en-CA" smtClean="0"/>
              <a:pPr/>
              <a:t>2023-01-02</a:t>
            </a:fld>
            <a:endParaRPr lang="en-CA"/>
          </a:p>
        </p:txBody>
      </p:sp>
      <p:sp>
        <p:nvSpPr>
          <p:cNvPr id="5" name="Footer Placeholder 4">
            <a:extLst>
              <a:ext uri="{FF2B5EF4-FFF2-40B4-BE49-F238E27FC236}">
                <a16:creationId xmlns:a16="http://schemas.microsoft.com/office/drawing/2014/main" id="{468CEEE7-E537-AB70-A0E6-0C310694A026}"/>
              </a:ext>
            </a:extLst>
          </p:cNvPr>
          <p:cNvSpPr>
            <a:spLocks noGrp="1"/>
          </p:cNvSpPr>
          <p:nvPr>
            <p:ph type="ftr" sz="quarter" idx="3"/>
          </p:nvPr>
        </p:nvSpPr>
        <p:spPr>
          <a:xfrm>
            <a:off x="4038600" y="7016750"/>
            <a:ext cx="4114800" cy="365125"/>
          </a:xfrm>
          <a:prstGeom prst="rect">
            <a:avLst/>
          </a:prstGeom>
        </p:spPr>
        <p:txBody>
          <a:bodyPr vert="horz" lIns="91440" tIns="45720" rIns="91440" bIns="45720" rtlCol="0" anchor="ctr"/>
          <a:lstStyle>
            <a:lvl1pPr algn="ctr">
              <a:defRPr sz="1200">
                <a:solidFill>
                  <a:schemeClr val="bg1"/>
                </a:solidFill>
                <a:latin typeface="Garamond" panose="02020404030301010803" pitchFamily="18" charset="0"/>
              </a:defRPr>
            </a:lvl1pPr>
          </a:lstStyle>
          <a:p>
            <a:endParaRPr lang="en-CA"/>
          </a:p>
        </p:txBody>
      </p:sp>
      <p:sp>
        <p:nvSpPr>
          <p:cNvPr id="6" name="Slide Number Placeholder 5">
            <a:extLst>
              <a:ext uri="{FF2B5EF4-FFF2-40B4-BE49-F238E27FC236}">
                <a16:creationId xmlns:a16="http://schemas.microsoft.com/office/drawing/2014/main" id="{F7B00922-C9ED-54D3-596F-3990BBF5C4E0}"/>
              </a:ext>
            </a:extLst>
          </p:cNvPr>
          <p:cNvSpPr>
            <a:spLocks noGrp="1"/>
          </p:cNvSpPr>
          <p:nvPr>
            <p:ph type="sldNum" sz="quarter" idx="4"/>
          </p:nvPr>
        </p:nvSpPr>
        <p:spPr>
          <a:xfrm>
            <a:off x="8610600" y="7016750"/>
            <a:ext cx="2743200" cy="365125"/>
          </a:xfrm>
          <a:prstGeom prst="rect">
            <a:avLst/>
          </a:prstGeom>
        </p:spPr>
        <p:txBody>
          <a:bodyPr vert="horz" lIns="91440" tIns="45720" rIns="91440" bIns="45720" rtlCol="0" anchor="ctr"/>
          <a:lstStyle>
            <a:lvl1pPr algn="r">
              <a:defRPr sz="1200">
                <a:solidFill>
                  <a:schemeClr val="bg1"/>
                </a:solidFill>
                <a:latin typeface="Garamond" panose="02020404030301010803" pitchFamily="18" charset="0"/>
              </a:defRPr>
            </a:lvl1pPr>
          </a:lstStyle>
          <a:p>
            <a:fld id="{28F4D4BA-4D44-4EEF-A48B-53E29099E7B6}" type="slidenum">
              <a:rPr lang="en-CA" smtClean="0"/>
              <a:pPr/>
              <a:t>‹#›</a:t>
            </a:fld>
            <a:endParaRPr lang="en-CA"/>
          </a:p>
        </p:txBody>
      </p:sp>
      <p:sp>
        <p:nvSpPr>
          <p:cNvPr id="10" name="Rectangle 9">
            <a:extLst>
              <a:ext uri="{FF2B5EF4-FFF2-40B4-BE49-F238E27FC236}">
                <a16:creationId xmlns:a16="http://schemas.microsoft.com/office/drawing/2014/main" id="{D82F4208-A23D-FD3F-804F-96BA1B673F91}"/>
              </a:ext>
            </a:extLst>
          </p:cNvPr>
          <p:cNvSpPr/>
          <p:nvPr userDrawn="1"/>
        </p:nvSpPr>
        <p:spPr>
          <a:xfrm>
            <a:off x="-1" y="-30480"/>
            <a:ext cx="12192000" cy="692912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Placeholder 1">
            <a:extLst>
              <a:ext uri="{FF2B5EF4-FFF2-40B4-BE49-F238E27FC236}">
                <a16:creationId xmlns:a16="http://schemas.microsoft.com/office/drawing/2014/main" id="{E09E04EE-7187-A93F-368A-B8ACE01F1C7E}"/>
              </a:ext>
            </a:extLst>
          </p:cNvPr>
          <p:cNvSpPr>
            <a:spLocks noGrp="1"/>
          </p:cNvSpPr>
          <p:nvPr>
            <p:ph type="title"/>
          </p:nvPr>
        </p:nvSpPr>
        <p:spPr>
          <a:xfrm>
            <a:off x="-2" y="190126"/>
            <a:ext cx="12191999" cy="931602"/>
          </a:xfrm>
          <a:prstGeom prst="rect">
            <a:avLst/>
          </a:prstGeom>
          <a:solidFill>
            <a:schemeClr val="tx1">
              <a:lumMod val="75000"/>
              <a:lumOff val="25000"/>
              <a:alpha val="50000"/>
            </a:schemeClr>
          </a:solidFill>
        </p:spPr>
        <p:txBody>
          <a:bodyPr vert="horz" wrap="square" lIns="91440" tIns="45720" rIns="91440" bIns="45720" rtlCol="0" anchor="ctr" anchorCtr="0">
            <a:normAutofit/>
          </a:bodyPr>
          <a:lstStyle/>
          <a:p>
            <a:pPr lvl="0"/>
            <a:r>
              <a:rPr lang="en-US" dirty="0"/>
              <a:t>Click to edit Master title style</a:t>
            </a:r>
            <a:endParaRPr lang="en-CA" dirty="0"/>
          </a:p>
        </p:txBody>
      </p:sp>
      <p:sp>
        <p:nvSpPr>
          <p:cNvPr id="3" name="Text Placeholder 2">
            <a:extLst>
              <a:ext uri="{FF2B5EF4-FFF2-40B4-BE49-F238E27FC236}">
                <a16:creationId xmlns:a16="http://schemas.microsoft.com/office/drawing/2014/main" id="{A58C1831-9ACC-DE32-9624-CECB80C4DA39}"/>
              </a:ext>
            </a:extLst>
          </p:cNvPr>
          <p:cNvSpPr>
            <a:spLocks noGrp="1"/>
          </p:cNvSpPr>
          <p:nvPr>
            <p:ph type="body" idx="1"/>
          </p:nvPr>
        </p:nvSpPr>
        <p:spPr>
          <a:xfrm>
            <a:off x="0" y="1375728"/>
            <a:ext cx="6096000" cy="5228272"/>
          </a:xfrm>
          <a:prstGeom prst="rect">
            <a:avLst/>
          </a:prstGeom>
          <a:solidFill>
            <a:schemeClr val="tx1">
              <a:lumMod val="75000"/>
              <a:lumOff val="25000"/>
              <a:alpha val="50000"/>
            </a:schemeClr>
          </a:solid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1266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68" r:id="rId4"/>
    <p:sldLayoutId id="2147483661" r:id="rId5"/>
  </p:sldLayoutIdLst>
  <p:txStyles>
    <p:titleStyle>
      <a:lvl1pPr marL="228600" algn="l" defTabSz="914400" rtl="0" eaLnBrk="1" latinLnBrk="0" hangingPunct="1">
        <a:lnSpc>
          <a:spcPct val="90000"/>
        </a:lnSpc>
        <a:spcBef>
          <a:spcPct val="0"/>
        </a:spcBef>
        <a:buNone/>
        <a:defRPr lang="en-CA" sz="6000" b="1" i="0" u="none" kern="1200"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defRPr>
      </a:lvl1pPr>
    </p:titleStyle>
    <p:bodyStyle>
      <a:lvl1pPr marL="0" indent="228600" algn="l" defTabSz="914400" rtl="0" eaLnBrk="1" latinLnBrk="0" hangingPunct="1">
        <a:lnSpc>
          <a:spcPct val="100000"/>
        </a:lnSpc>
        <a:spcBef>
          <a:spcPts val="2400"/>
        </a:spcBef>
        <a:spcAft>
          <a:spcPts val="0"/>
        </a:spcAft>
        <a:buFont typeface="Arial" panose="020B0604020202020204" pitchFamily="34" charset="0"/>
        <a:buChar char="•"/>
        <a:defRPr sz="2400" kern="1200">
          <a:solidFill>
            <a:schemeClr val="bg1"/>
          </a:solidFill>
          <a:latin typeface="Garamond" panose="02020404030301010803" pitchFamily="18" charset="0"/>
          <a:ea typeface="+mn-ea"/>
          <a:cs typeface="+mn-cs"/>
        </a:defRPr>
      </a:lvl1pPr>
      <a:lvl2pPr marL="548640" indent="-182880" algn="l" defTabSz="914400" rtl="0" eaLnBrk="1" latinLnBrk="0" hangingPunct="1">
        <a:lnSpc>
          <a:spcPct val="100000"/>
        </a:lnSpc>
        <a:spcBef>
          <a:spcPts val="300"/>
        </a:spcBef>
        <a:spcAft>
          <a:spcPts val="0"/>
        </a:spcAft>
        <a:buSzPct val="65000"/>
        <a:buFont typeface="Courier New" panose="02070309020205020404" pitchFamily="49" charset="0"/>
        <a:buChar char="o"/>
        <a:defRPr sz="2000" kern="1200">
          <a:solidFill>
            <a:schemeClr val="bg1"/>
          </a:solidFill>
          <a:latin typeface="Garamond" panose="02020404030301010803" pitchFamily="18" charset="0"/>
          <a:ea typeface="+mn-ea"/>
          <a:cs typeface="+mn-cs"/>
        </a:defRPr>
      </a:lvl2pPr>
      <a:lvl3pPr marL="914400" indent="-228600" algn="l" defTabSz="914400" rtl="0" eaLnBrk="1" latinLnBrk="0" hangingPunct="1">
        <a:lnSpc>
          <a:spcPct val="100000"/>
        </a:lnSpc>
        <a:spcBef>
          <a:spcPts val="300"/>
        </a:spcBef>
        <a:spcAft>
          <a:spcPts val="0"/>
        </a:spcAft>
        <a:buFont typeface="Arial" panose="020B0604020202020204" pitchFamily="34" charset="0"/>
        <a:buChar char="•"/>
        <a:defRPr sz="1800" kern="1200">
          <a:solidFill>
            <a:schemeClr val="bg1"/>
          </a:solidFill>
          <a:latin typeface="Garamond" panose="02020404030301010803" pitchFamily="18" charset="0"/>
          <a:ea typeface="+mn-ea"/>
          <a:cs typeface="+mn-cs"/>
        </a:defRPr>
      </a:lvl3pPr>
      <a:lvl4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4pPr>
      <a:lvl5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548B-DA24-CB86-AB45-1305EF288476}"/>
              </a:ext>
            </a:extLst>
          </p:cNvPr>
          <p:cNvSpPr>
            <a:spLocks noGrp="1"/>
          </p:cNvSpPr>
          <p:nvPr>
            <p:ph type="ctrTitle"/>
          </p:nvPr>
        </p:nvSpPr>
        <p:spPr>
          <a:xfrm>
            <a:off x="13941" y="1617499"/>
            <a:ext cx="8376845" cy="931602"/>
          </a:xfrm>
        </p:spPr>
        <p:txBody>
          <a:bodyPr/>
          <a:lstStyle/>
          <a:p>
            <a:r>
              <a:rPr lang="en-CA" dirty="0"/>
              <a:t>Lighthouse Labs Project</a:t>
            </a:r>
          </a:p>
        </p:txBody>
      </p:sp>
      <p:sp>
        <p:nvSpPr>
          <p:cNvPr id="3" name="Subtitle 2">
            <a:extLst>
              <a:ext uri="{FF2B5EF4-FFF2-40B4-BE49-F238E27FC236}">
                <a16:creationId xmlns:a16="http://schemas.microsoft.com/office/drawing/2014/main" id="{420BCB09-0169-7AF8-46DE-8DAEB70E825B}"/>
              </a:ext>
            </a:extLst>
          </p:cNvPr>
          <p:cNvSpPr>
            <a:spLocks noGrp="1"/>
          </p:cNvSpPr>
          <p:nvPr>
            <p:ph type="subTitle" idx="1"/>
          </p:nvPr>
        </p:nvSpPr>
        <p:spPr>
          <a:xfrm>
            <a:off x="13941" y="2674353"/>
            <a:ext cx="6571927" cy="461665"/>
          </a:xfrm>
        </p:spPr>
        <p:txBody>
          <a:bodyPr/>
          <a:lstStyle/>
          <a:p>
            <a:r>
              <a:rPr lang="en-US" dirty="0"/>
              <a:t>Identify duplicate questions</a:t>
            </a:r>
            <a:endParaRPr lang="en-CA" dirty="0"/>
          </a:p>
        </p:txBody>
      </p:sp>
      <p:sp>
        <p:nvSpPr>
          <p:cNvPr id="6" name="Text Placeholder 5">
            <a:extLst>
              <a:ext uri="{FF2B5EF4-FFF2-40B4-BE49-F238E27FC236}">
                <a16:creationId xmlns:a16="http://schemas.microsoft.com/office/drawing/2014/main" id="{B539285C-A9D1-AD37-7AA4-640859FBE2E0}"/>
              </a:ext>
            </a:extLst>
          </p:cNvPr>
          <p:cNvSpPr>
            <a:spLocks noGrp="1"/>
          </p:cNvSpPr>
          <p:nvPr>
            <p:ph type="body" sz="quarter" idx="13"/>
          </p:nvPr>
        </p:nvSpPr>
        <p:spPr>
          <a:xfrm>
            <a:off x="10173434" y="6454140"/>
            <a:ext cx="2018566" cy="369332"/>
          </a:xfrm>
        </p:spPr>
        <p:txBody>
          <a:bodyPr/>
          <a:lstStyle/>
          <a:p>
            <a:r>
              <a:rPr lang="en-CA" dirty="0"/>
              <a:t>Sebastien Garneau</a:t>
            </a:r>
          </a:p>
        </p:txBody>
      </p:sp>
    </p:spTree>
    <p:extLst>
      <p:ext uri="{BB962C8B-B14F-4D97-AF65-F5344CB8AC3E}">
        <p14:creationId xmlns:p14="http://schemas.microsoft.com/office/powerpoint/2010/main" val="4099330366"/>
      </p:ext>
    </p:extLst>
  </p:cSld>
  <p:clrMapOvr>
    <a:masterClrMapping/>
  </p:clrMapOvr>
  <mc:AlternateContent xmlns:mc="http://schemas.openxmlformats.org/markup-compatibility/2006" xmlns:p14="http://schemas.microsoft.com/office/powerpoint/2010/main">
    <mc:Choice Requires="p14">
      <p:transition spd="slow" p14:dur="2000" advTm="4277"/>
    </mc:Choice>
    <mc:Fallback xmlns="">
      <p:transition spd="slow" advTm="42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EE972-A7B6-1A1B-256B-66E10F6C5F9A}"/>
              </a:ext>
            </a:extLst>
          </p:cNvPr>
          <p:cNvSpPr>
            <a:spLocks noGrp="1"/>
          </p:cNvSpPr>
          <p:nvPr>
            <p:ph type="title"/>
          </p:nvPr>
        </p:nvSpPr>
        <p:spPr/>
        <p:txBody>
          <a:bodyPr>
            <a:normAutofit/>
          </a:bodyPr>
          <a:lstStyle/>
          <a:p>
            <a:pPr marL="0" lvl="0">
              <a:lnSpc>
                <a:spcPct val="90000"/>
              </a:lnSpc>
              <a:spcAft>
                <a:spcPct val="35000"/>
              </a:spcAft>
              <a:buNone/>
            </a:pPr>
            <a:r>
              <a:rPr lang="en-CA" sz="6000" b="1" dirty="0">
                <a:solidFill>
                  <a:schemeClr val="bg1"/>
                </a:solidFill>
              </a:rPr>
              <a:t>Feature Engineering</a:t>
            </a:r>
          </a:p>
        </p:txBody>
      </p:sp>
      <p:sp>
        <p:nvSpPr>
          <p:cNvPr id="5" name="Content Placeholder 4">
            <a:extLst>
              <a:ext uri="{FF2B5EF4-FFF2-40B4-BE49-F238E27FC236}">
                <a16:creationId xmlns:a16="http://schemas.microsoft.com/office/drawing/2014/main" id="{B913E409-AFC3-2022-D6C4-B1AB8A207E39}"/>
              </a:ext>
            </a:extLst>
          </p:cNvPr>
          <p:cNvSpPr>
            <a:spLocks noGrp="1"/>
          </p:cNvSpPr>
          <p:nvPr>
            <p:ph idx="1"/>
          </p:nvPr>
        </p:nvSpPr>
        <p:spPr>
          <a:xfrm>
            <a:off x="0" y="1375728"/>
            <a:ext cx="11988800" cy="5228272"/>
          </a:xfrm>
        </p:spPr>
        <p:txBody>
          <a:bodyPr>
            <a:normAutofit/>
          </a:bodyPr>
          <a:lstStyle/>
          <a:p>
            <a:pPr indent="0">
              <a:lnSpc>
                <a:spcPct val="120000"/>
              </a:lnSpc>
              <a:spcBef>
                <a:spcPts val="0"/>
              </a:spcBef>
              <a:buNone/>
            </a:pPr>
            <a:r>
              <a:rPr lang="en-CA" dirty="0"/>
              <a:t>4.		Proportion of words in the cleaned version of Question 1 that is also in the cleaned version of Question 2 (and vice-versa):</a:t>
            </a:r>
          </a:p>
          <a:p>
            <a:pPr indent="0">
              <a:lnSpc>
                <a:spcPct val="120000"/>
              </a:lnSpc>
              <a:spcBef>
                <a:spcPts val="0"/>
              </a:spcBef>
              <a:buNone/>
            </a:pPr>
            <a:endParaRPr lang="en-CA" dirty="0"/>
          </a:p>
        </p:txBody>
      </p:sp>
      <p:graphicFrame>
        <p:nvGraphicFramePr>
          <p:cNvPr id="2" name="Table 6">
            <a:extLst>
              <a:ext uri="{FF2B5EF4-FFF2-40B4-BE49-F238E27FC236}">
                <a16:creationId xmlns:a16="http://schemas.microsoft.com/office/drawing/2014/main" id="{69FE78F9-7E16-E42D-68BD-90279720ADC9}"/>
              </a:ext>
            </a:extLst>
          </p:cNvPr>
          <p:cNvGraphicFramePr>
            <a:graphicFrameLocks/>
          </p:cNvGraphicFramePr>
          <p:nvPr>
            <p:extLst>
              <p:ext uri="{D42A27DB-BD31-4B8C-83A1-F6EECF244321}">
                <p14:modId xmlns:p14="http://schemas.microsoft.com/office/powerpoint/2010/main" val="768027226"/>
              </p:ext>
            </p:extLst>
          </p:nvPr>
        </p:nvGraphicFramePr>
        <p:xfrm>
          <a:off x="144780" y="3546420"/>
          <a:ext cx="5852160" cy="701040"/>
        </p:xfrm>
        <a:graphic>
          <a:graphicData uri="http://schemas.openxmlformats.org/drawingml/2006/table">
            <a:tbl>
              <a:tblPr firstRow="1" bandRow="1">
                <a:tableStyleId>{8EC20E35-A176-4012-BC5E-935CFFF8708E}</a:tableStyleId>
              </a:tblPr>
              <a:tblGrid>
                <a:gridCol w="5852160">
                  <a:extLst>
                    <a:ext uri="{9D8B030D-6E8A-4147-A177-3AD203B41FA5}">
                      <a16:colId xmlns:a16="http://schemas.microsoft.com/office/drawing/2014/main" val="2106860373"/>
                    </a:ext>
                  </a:extLst>
                </a:gridCol>
              </a:tblGrid>
              <a:tr h="313566">
                <a:tc>
                  <a:txBody>
                    <a:bodyPr/>
                    <a:lstStyle/>
                    <a:p>
                      <a:pPr algn="ctr"/>
                      <a:r>
                        <a:rPr lang="en-CA" dirty="0"/>
                        <a:t>QUESTION 1 (Cleaned)</a:t>
                      </a:r>
                    </a:p>
                  </a:txBody>
                  <a:tcPr/>
                </a:tc>
                <a:extLst>
                  <a:ext uri="{0D108BD9-81ED-4DB2-BD59-A6C34878D82A}">
                    <a16:rowId xmlns:a16="http://schemas.microsoft.com/office/drawing/2014/main" val="494206691"/>
                  </a:ext>
                </a:extLst>
              </a:tr>
              <a:tr h="287435">
                <a:tc>
                  <a:txBody>
                    <a:bodyPr/>
                    <a:lstStyle/>
                    <a:p>
                      <a:r>
                        <a:rPr lang="en-CA" dirty="0">
                          <a:effectLst/>
                        </a:rPr>
                        <a:t>flower important environment</a:t>
                      </a:r>
                    </a:p>
                  </a:txBody>
                  <a:tcPr marL="60960" marR="60960" marT="30480" marB="30480" anchor="ctr"/>
                </a:tc>
                <a:extLst>
                  <a:ext uri="{0D108BD9-81ED-4DB2-BD59-A6C34878D82A}">
                    <a16:rowId xmlns:a16="http://schemas.microsoft.com/office/drawing/2014/main" val="1588768957"/>
                  </a:ext>
                </a:extLst>
              </a:tr>
            </a:tbl>
          </a:graphicData>
        </a:graphic>
      </p:graphicFrame>
      <p:graphicFrame>
        <p:nvGraphicFramePr>
          <p:cNvPr id="3" name="Table 6">
            <a:extLst>
              <a:ext uri="{FF2B5EF4-FFF2-40B4-BE49-F238E27FC236}">
                <a16:creationId xmlns:a16="http://schemas.microsoft.com/office/drawing/2014/main" id="{652855BE-4C32-E559-B60D-ADE08C34FF23}"/>
              </a:ext>
            </a:extLst>
          </p:cNvPr>
          <p:cNvGraphicFramePr>
            <a:graphicFrameLocks/>
          </p:cNvGraphicFramePr>
          <p:nvPr>
            <p:extLst>
              <p:ext uri="{D42A27DB-BD31-4B8C-83A1-F6EECF244321}">
                <p14:modId xmlns:p14="http://schemas.microsoft.com/office/powerpoint/2010/main" val="1871185143"/>
              </p:ext>
            </p:extLst>
          </p:nvPr>
        </p:nvGraphicFramePr>
        <p:xfrm>
          <a:off x="144780" y="5578420"/>
          <a:ext cx="5852160" cy="701040"/>
        </p:xfrm>
        <a:graphic>
          <a:graphicData uri="http://schemas.openxmlformats.org/drawingml/2006/table">
            <a:tbl>
              <a:tblPr firstRow="1" bandRow="1">
                <a:tableStyleId>{8EC20E35-A176-4012-BC5E-935CFFF8708E}</a:tableStyleId>
              </a:tblPr>
              <a:tblGrid>
                <a:gridCol w="5852160">
                  <a:extLst>
                    <a:ext uri="{9D8B030D-6E8A-4147-A177-3AD203B41FA5}">
                      <a16:colId xmlns:a16="http://schemas.microsoft.com/office/drawing/2014/main" val="2106860373"/>
                    </a:ext>
                  </a:extLst>
                </a:gridCol>
              </a:tblGrid>
              <a:tr h="313566">
                <a:tc>
                  <a:txBody>
                    <a:bodyPr/>
                    <a:lstStyle/>
                    <a:p>
                      <a:pPr algn="ctr"/>
                      <a:r>
                        <a:rPr lang="en-CA" dirty="0"/>
                        <a:t>QUESTION 2 (Cleaned)</a:t>
                      </a:r>
                    </a:p>
                  </a:txBody>
                  <a:tcPr/>
                </a:tc>
                <a:extLst>
                  <a:ext uri="{0D108BD9-81ED-4DB2-BD59-A6C34878D82A}">
                    <a16:rowId xmlns:a16="http://schemas.microsoft.com/office/drawing/2014/main" val="494206691"/>
                  </a:ext>
                </a:extLst>
              </a:tr>
              <a:tr h="287435">
                <a:tc>
                  <a:txBody>
                    <a:bodyPr/>
                    <a:lstStyle/>
                    <a:p>
                      <a:r>
                        <a:rPr lang="en-CA" dirty="0">
                          <a:effectLst/>
                        </a:rPr>
                        <a:t>flower important environment</a:t>
                      </a:r>
                    </a:p>
                  </a:txBody>
                  <a:tcPr marL="60960" marR="60960" marT="30480" marB="30480" anchor="ctr"/>
                </a:tc>
                <a:extLst>
                  <a:ext uri="{0D108BD9-81ED-4DB2-BD59-A6C34878D82A}">
                    <a16:rowId xmlns:a16="http://schemas.microsoft.com/office/drawing/2014/main" val="1588768957"/>
                  </a:ext>
                </a:extLst>
              </a:tr>
            </a:tbl>
          </a:graphicData>
        </a:graphic>
      </p:graphicFrame>
      <p:cxnSp>
        <p:nvCxnSpPr>
          <p:cNvPr id="6" name="Straight Arrow Connector 5">
            <a:extLst>
              <a:ext uri="{FF2B5EF4-FFF2-40B4-BE49-F238E27FC236}">
                <a16:creationId xmlns:a16="http://schemas.microsoft.com/office/drawing/2014/main" id="{60D4C216-E22F-92D1-327E-86F6E309FF3F}"/>
              </a:ext>
            </a:extLst>
          </p:cNvPr>
          <p:cNvCxnSpPr/>
          <p:nvPr/>
        </p:nvCxnSpPr>
        <p:spPr>
          <a:xfrm>
            <a:off x="4866640" y="6111240"/>
            <a:ext cx="208788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7680E3-5C3F-9B25-C418-EB014F234ED0}"/>
              </a:ext>
            </a:extLst>
          </p:cNvPr>
          <p:cNvSpPr txBox="1"/>
          <p:nvPr/>
        </p:nvSpPr>
        <p:spPr>
          <a:xfrm>
            <a:off x="6954520" y="5818852"/>
            <a:ext cx="1918730" cy="584775"/>
          </a:xfrm>
          <a:prstGeom prst="rect">
            <a:avLst/>
          </a:prstGeom>
          <a:noFill/>
        </p:spPr>
        <p:txBody>
          <a:bodyPr wrap="none" rtlCol="0">
            <a:spAutoFit/>
          </a:bodyPr>
          <a:lstStyle/>
          <a:p>
            <a:r>
              <a:rPr lang="en-CA" sz="3200" b="1" dirty="0">
                <a:solidFill>
                  <a:srgbClr val="FF0000"/>
                </a:solidFill>
              </a:rPr>
              <a:t>3/3 words</a:t>
            </a:r>
          </a:p>
        </p:txBody>
      </p:sp>
      <p:cxnSp>
        <p:nvCxnSpPr>
          <p:cNvPr id="8" name="Straight Arrow Connector 7">
            <a:extLst>
              <a:ext uri="{FF2B5EF4-FFF2-40B4-BE49-F238E27FC236}">
                <a16:creationId xmlns:a16="http://schemas.microsoft.com/office/drawing/2014/main" id="{D3CABAB1-F28D-74D5-4134-35F1AB50C4C8}"/>
              </a:ext>
            </a:extLst>
          </p:cNvPr>
          <p:cNvCxnSpPr/>
          <p:nvPr/>
        </p:nvCxnSpPr>
        <p:spPr>
          <a:xfrm>
            <a:off x="4866640" y="4090035"/>
            <a:ext cx="2087880"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B01DBB-8EE9-D98D-51A9-2B032ED259FD}"/>
              </a:ext>
            </a:extLst>
          </p:cNvPr>
          <p:cNvSpPr txBox="1"/>
          <p:nvPr/>
        </p:nvSpPr>
        <p:spPr>
          <a:xfrm>
            <a:off x="6954520" y="3797647"/>
            <a:ext cx="1918730" cy="584775"/>
          </a:xfrm>
          <a:prstGeom prst="rect">
            <a:avLst/>
          </a:prstGeom>
          <a:noFill/>
          <a:ln>
            <a:noFill/>
          </a:ln>
        </p:spPr>
        <p:txBody>
          <a:bodyPr wrap="none" rtlCol="0">
            <a:spAutoFit/>
          </a:bodyPr>
          <a:lstStyle/>
          <a:p>
            <a:r>
              <a:rPr lang="en-CA" sz="3200" b="1" dirty="0">
                <a:solidFill>
                  <a:schemeClr val="accent1"/>
                </a:solidFill>
              </a:rPr>
              <a:t>3/3 words</a:t>
            </a:r>
          </a:p>
        </p:txBody>
      </p:sp>
      <p:cxnSp>
        <p:nvCxnSpPr>
          <p:cNvPr id="11" name="Straight Connector 10">
            <a:extLst>
              <a:ext uri="{FF2B5EF4-FFF2-40B4-BE49-F238E27FC236}">
                <a16:creationId xmlns:a16="http://schemas.microsoft.com/office/drawing/2014/main" id="{D11FE38F-699A-F1AC-3CC4-88AEA4163964}"/>
              </a:ext>
            </a:extLst>
          </p:cNvPr>
          <p:cNvCxnSpPr>
            <a:cxnSpLocks/>
          </p:cNvCxnSpPr>
          <p:nvPr/>
        </p:nvCxnSpPr>
        <p:spPr>
          <a:xfrm>
            <a:off x="194310" y="6279460"/>
            <a:ext cx="6057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7D7FD7-A7DF-79CF-FD23-F3A87CF9A805}"/>
              </a:ext>
            </a:extLst>
          </p:cNvPr>
          <p:cNvCxnSpPr>
            <a:cxnSpLocks/>
          </p:cNvCxnSpPr>
          <p:nvPr/>
        </p:nvCxnSpPr>
        <p:spPr>
          <a:xfrm>
            <a:off x="849630" y="6279460"/>
            <a:ext cx="92583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1F8809-226F-54FD-B952-8D1E55441B4B}"/>
              </a:ext>
            </a:extLst>
          </p:cNvPr>
          <p:cNvCxnSpPr>
            <a:cxnSpLocks/>
            <a:endCxn id="3" idx="2"/>
          </p:cNvCxnSpPr>
          <p:nvPr/>
        </p:nvCxnSpPr>
        <p:spPr>
          <a:xfrm>
            <a:off x="1847850" y="6279460"/>
            <a:ext cx="122301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17EC0A-6496-E41A-D122-9BD2E3A0B8A6}"/>
              </a:ext>
            </a:extLst>
          </p:cNvPr>
          <p:cNvCxnSpPr>
            <a:cxnSpLocks/>
          </p:cNvCxnSpPr>
          <p:nvPr/>
        </p:nvCxnSpPr>
        <p:spPr>
          <a:xfrm>
            <a:off x="194310" y="4232800"/>
            <a:ext cx="60579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B7BDA3-7753-672F-C8A4-F148CA52D640}"/>
              </a:ext>
            </a:extLst>
          </p:cNvPr>
          <p:cNvCxnSpPr>
            <a:cxnSpLocks/>
          </p:cNvCxnSpPr>
          <p:nvPr/>
        </p:nvCxnSpPr>
        <p:spPr>
          <a:xfrm>
            <a:off x="849630" y="4232800"/>
            <a:ext cx="92583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C5A5665-026F-C571-767E-007C3C7B7204}"/>
              </a:ext>
            </a:extLst>
          </p:cNvPr>
          <p:cNvCxnSpPr>
            <a:cxnSpLocks/>
          </p:cNvCxnSpPr>
          <p:nvPr/>
        </p:nvCxnSpPr>
        <p:spPr>
          <a:xfrm>
            <a:off x="1847850" y="4232800"/>
            <a:ext cx="122301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26319"/>
      </p:ext>
    </p:extLst>
  </p:cSld>
  <p:clrMapOvr>
    <a:masterClrMapping/>
  </p:clrMapOvr>
  <mc:AlternateContent xmlns:mc="http://schemas.openxmlformats.org/markup-compatibility/2006" xmlns:p14="http://schemas.microsoft.com/office/powerpoint/2010/main">
    <mc:Choice Requires="p14">
      <p:transition spd="slow" p14:dur="2000" advTm="9852"/>
    </mc:Choice>
    <mc:Fallback xmlns="">
      <p:transition spd="slow" advTm="98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EE972-A7B6-1A1B-256B-66E10F6C5F9A}"/>
              </a:ext>
            </a:extLst>
          </p:cNvPr>
          <p:cNvSpPr>
            <a:spLocks noGrp="1"/>
          </p:cNvSpPr>
          <p:nvPr>
            <p:ph type="title"/>
          </p:nvPr>
        </p:nvSpPr>
        <p:spPr/>
        <p:txBody>
          <a:bodyPr>
            <a:normAutofit/>
          </a:bodyPr>
          <a:lstStyle/>
          <a:p>
            <a:pPr marL="0" lvl="0">
              <a:lnSpc>
                <a:spcPct val="90000"/>
              </a:lnSpc>
              <a:spcAft>
                <a:spcPct val="35000"/>
              </a:spcAft>
              <a:buNone/>
            </a:pPr>
            <a:r>
              <a:rPr lang="en-CA" sz="6000" b="1" dirty="0">
                <a:solidFill>
                  <a:schemeClr val="bg1"/>
                </a:solidFill>
              </a:rPr>
              <a:t>Feature Engineering</a:t>
            </a:r>
          </a:p>
        </p:txBody>
      </p:sp>
      <p:sp>
        <p:nvSpPr>
          <p:cNvPr id="5" name="Content Placeholder 4">
            <a:extLst>
              <a:ext uri="{FF2B5EF4-FFF2-40B4-BE49-F238E27FC236}">
                <a16:creationId xmlns:a16="http://schemas.microsoft.com/office/drawing/2014/main" id="{B913E409-AFC3-2022-D6C4-B1AB8A207E39}"/>
              </a:ext>
            </a:extLst>
          </p:cNvPr>
          <p:cNvSpPr>
            <a:spLocks noGrp="1"/>
          </p:cNvSpPr>
          <p:nvPr>
            <p:ph idx="1"/>
          </p:nvPr>
        </p:nvSpPr>
        <p:spPr>
          <a:xfrm>
            <a:off x="0" y="1375728"/>
            <a:ext cx="11988800" cy="5228272"/>
          </a:xfrm>
        </p:spPr>
        <p:txBody>
          <a:bodyPr>
            <a:normAutofit/>
          </a:bodyPr>
          <a:lstStyle/>
          <a:p>
            <a:pPr indent="0">
              <a:lnSpc>
                <a:spcPct val="120000"/>
              </a:lnSpc>
              <a:spcBef>
                <a:spcPts val="0"/>
              </a:spcBef>
              <a:buNone/>
            </a:pPr>
            <a:r>
              <a:rPr lang="en-CA" dirty="0"/>
              <a:t>5.		Whether one question contained a number that wasn’t in the other question</a:t>
            </a:r>
          </a:p>
          <a:p>
            <a:pPr indent="0">
              <a:lnSpc>
                <a:spcPct val="120000"/>
              </a:lnSpc>
              <a:spcBef>
                <a:spcPts val="0"/>
              </a:spcBef>
              <a:buNone/>
            </a:pPr>
            <a:endParaRPr lang="en-CA" dirty="0"/>
          </a:p>
        </p:txBody>
      </p:sp>
      <p:graphicFrame>
        <p:nvGraphicFramePr>
          <p:cNvPr id="2" name="Table 6">
            <a:extLst>
              <a:ext uri="{FF2B5EF4-FFF2-40B4-BE49-F238E27FC236}">
                <a16:creationId xmlns:a16="http://schemas.microsoft.com/office/drawing/2014/main" id="{EECB5727-367E-FD05-7912-9D23DFBF6B7C}"/>
              </a:ext>
            </a:extLst>
          </p:cNvPr>
          <p:cNvGraphicFramePr>
            <a:graphicFrameLocks/>
          </p:cNvGraphicFramePr>
          <p:nvPr>
            <p:extLst>
              <p:ext uri="{D42A27DB-BD31-4B8C-83A1-F6EECF244321}">
                <p14:modId xmlns:p14="http://schemas.microsoft.com/office/powerpoint/2010/main" val="312748313"/>
              </p:ext>
            </p:extLst>
          </p:nvPr>
        </p:nvGraphicFramePr>
        <p:xfrm>
          <a:off x="77788" y="2594292"/>
          <a:ext cx="11911011" cy="3845560"/>
        </p:xfrm>
        <a:graphic>
          <a:graphicData uri="http://schemas.openxmlformats.org/drawingml/2006/table">
            <a:tbl>
              <a:tblPr firstRow="1" bandRow="1">
                <a:tableStyleId>{6E25E649-3F16-4E02-A733-19D2CDBF48F0}</a:tableStyleId>
              </a:tblPr>
              <a:tblGrid>
                <a:gridCol w="2166819">
                  <a:extLst>
                    <a:ext uri="{9D8B030D-6E8A-4147-A177-3AD203B41FA5}">
                      <a16:colId xmlns:a16="http://schemas.microsoft.com/office/drawing/2014/main" val="3365216043"/>
                    </a:ext>
                  </a:extLst>
                </a:gridCol>
                <a:gridCol w="3248064">
                  <a:extLst>
                    <a:ext uri="{9D8B030D-6E8A-4147-A177-3AD203B41FA5}">
                      <a16:colId xmlns:a16="http://schemas.microsoft.com/office/drawing/2014/main" val="2106860373"/>
                    </a:ext>
                  </a:extLst>
                </a:gridCol>
                <a:gridCol w="3248064">
                  <a:extLst>
                    <a:ext uri="{9D8B030D-6E8A-4147-A177-3AD203B41FA5}">
                      <a16:colId xmlns:a16="http://schemas.microsoft.com/office/drawing/2014/main" val="42846738"/>
                    </a:ext>
                  </a:extLst>
                </a:gridCol>
                <a:gridCol w="3248064">
                  <a:extLst>
                    <a:ext uri="{9D8B030D-6E8A-4147-A177-3AD203B41FA5}">
                      <a16:colId xmlns:a16="http://schemas.microsoft.com/office/drawing/2014/main" val="1446086435"/>
                    </a:ext>
                  </a:extLst>
                </a:gridCol>
              </a:tblGrid>
              <a:tr h="370840">
                <a:tc>
                  <a:txBody>
                    <a:bodyPr/>
                    <a:lstStyle/>
                    <a:p>
                      <a:pPr algn="ctr"/>
                      <a:r>
                        <a:rPr lang="en-CA" dirty="0"/>
                        <a:t>QUESTION 1</a:t>
                      </a:r>
                    </a:p>
                  </a:txBody>
                  <a:tcPr/>
                </a:tc>
                <a:tc>
                  <a:txBody>
                    <a:bodyPr/>
                    <a:lstStyle/>
                    <a:p>
                      <a:pPr algn="ctr"/>
                      <a:r>
                        <a:rPr lang="en-CA" dirty="0"/>
                        <a:t>QUESTION 2</a:t>
                      </a:r>
                    </a:p>
                  </a:txBody>
                  <a:tcPr/>
                </a:tc>
                <a:tc>
                  <a:txBody>
                    <a:bodyPr/>
                    <a:lstStyle/>
                    <a:p>
                      <a:pPr algn="ctr"/>
                      <a:r>
                        <a:rPr lang="en-CA" dirty="0"/>
                        <a:t>QUESTION 1 (CLEANED)</a:t>
                      </a:r>
                    </a:p>
                  </a:txBody>
                  <a:tcPr/>
                </a:tc>
                <a:tc>
                  <a:txBody>
                    <a:bodyPr/>
                    <a:lstStyle/>
                    <a:p>
                      <a:pPr algn="ctr"/>
                      <a:r>
                        <a:rPr lang="en-CA" dirty="0"/>
                        <a:t>QUESTION 2 (CLEANED)</a:t>
                      </a:r>
                    </a:p>
                  </a:txBody>
                  <a:tcPr/>
                </a:tc>
                <a:extLst>
                  <a:ext uri="{0D108BD9-81ED-4DB2-BD59-A6C34878D82A}">
                    <a16:rowId xmlns:a16="http://schemas.microsoft.com/office/drawing/2014/main" val="494206691"/>
                  </a:ext>
                </a:extLst>
              </a:tr>
              <a:tr h="370840">
                <a:tc>
                  <a:txBody>
                    <a:bodyPr/>
                    <a:lstStyle/>
                    <a:p>
                      <a:pPr algn="ctr"/>
                      <a:r>
                        <a:rPr lang="en-CA" dirty="0">
                          <a:effectLst/>
                        </a:rPr>
                        <a:t>What is the best pair of studio monitors under </a:t>
                      </a:r>
                      <a:r>
                        <a:rPr lang="en-CA" b="1" u="sng" dirty="0">
                          <a:effectLst/>
                        </a:rPr>
                        <a:t>$220</a:t>
                      </a:r>
                    </a:p>
                  </a:txBody>
                  <a:tcPr marL="60960" marR="60960" marT="30480" marB="30480" anchor="ctr"/>
                </a:tc>
                <a:tc>
                  <a:txBody>
                    <a:bodyPr/>
                    <a:lstStyle/>
                    <a:p>
                      <a:pPr algn="ctr"/>
                      <a:r>
                        <a:rPr lang="en-CA" dirty="0">
                          <a:effectLst/>
                        </a:rPr>
                        <a:t>What are the best studio monitors for under </a:t>
                      </a:r>
                      <a:r>
                        <a:rPr lang="en-CA" b="1" u="sng" dirty="0">
                          <a:effectLst/>
                        </a:rPr>
                        <a:t>$450</a:t>
                      </a:r>
                      <a:r>
                        <a:rPr lang="en-CA" b="1" u="none" dirty="0">
                          <a:effectLst/>
                        </a:rPr>
                        <a:t> </a:t>
                      </a:r>
                      <a:r>
                        <a:rPr lang="en-CA" dirty="0">
                          <a:effectLst/>
                        </a:rPr>
                        <a:t>per pair</a:t>
                      </a:r>
                    </a:p>
                  </a:txBody>
                  <a:tcPr marL="60960" marR="60960" marT="30480" marB="30480" anchor="ctr"/>
                </a:tc>
                <a:tc>
                  <a:txBody>
                    <a:bodyPr/>
                    <a:lstStyle/>
                    <a:p>
                      <a:pPr algn="ctr"/>
                      <a:r>
                        <a:rPr lang="en-CA">
                          <a:effectLst/>
                        </a:rPr>
                        <a:t>best pair studio monitor</a:t>
                      </a:r>
                    </a:p>
                  </a:txBody>
                  <a:tcPr marL="60960" marR="60960" marT="30480" marB="30480" anchor="ctr"/>
                </a:tc>
                <a:tc>
                  <a:txBody>
                    <a:bodyPr/>
                    <a:lstStyle/>
                    <a:p>
                      <a:pPr algn="ctr"/>
                      <a:r>
                        <a:rPr lang="en-CA">
                          <a:effectLst/>
                        </a:rPr>
                        <a:t>best studio monitor per pair</a:t>
                      </a:r>
                    </a:p>
                  </a:txBody>
                  <a:tcPr marL="60960" marR="60960" marT="30480" marB="30480" anchor="ctr"/>
                </a:tc>
                <a:extLst>
                  <a:ext uri="{0D108BD9-81ED-4DB2-BD59-A6C34878D82A}">
                    <a16:rowId xmlns:a16="http://schemas.microsoft.com/office/drawing/2014/main" val="1588768957"/>
                  </a:ext>
                </a:extLst>
              </a:tr>
              <a:tr h="370840">
                <a:tc>
                  <a:txBody>
                    <a:bodyPr/>
                    <a:lstStyle/>
                    <a:p>
                      <a:pPr algn="ctr"/>
                      <a:r>
                        <a:rPr lang="en-CA" dirty="0">
                          <a:effectLst/>
                        </a:rPr>
                        <a:t>How does the HP </a:t>
                      </a:r>
                      <a:r>
                        <a:rPr lang="en-CA" dirty="0" err="1">
                          <a:effectLst/>
                        </a:rPr>
                        <a:t>OfficeJet</a:t>
                      </a:r>
                      <a:r>
                        <a:rPr lang="en-CA" dirty="0">
                          <a:effectLst/>
                        </a:rPr>
                        <a:t> 4620 </a:t>
                      </a:r>
                      <a:r>
                        <a:rPr lang="en-CA" dirty="0" err="1">
                          <a:effectLst/>
                        </a:rPr>
                        <a:t>Airprint</a:t>
                      </a:r>
                      <a:r>
                        <a:rPr lang="en-CA" dirty="0">
                          <a:effectLst/>
                        </a:rPr>
                        <a:t> compare to the HP DesignJet </a:t>
                      </a:r>
                      <a:r>
                        <a:rPr lang="en-CA" b="1" u="sng" dirty="0">
                          <a:effectLst/>
                        </a:rPr>
                        <a:t>T730 36-in </a:t>
                      </a:r>
                      <a:r>
                        <a:rPr lang="en-CA" dirty="0">
                          <a:effectLst/>
                        </a:rPr>
                        <a:t>Printer</a:t>
                      </a:r>
                    </a:p>
                  </a:txBody>
                  <a:tcPr marL="60960" marR="60960" marT="30480" marB="30480" anchor="ctr"/>
                </a:tc>
                <a:tc>
                  <a:txBody>
                    <a:bodyPr/>
                    <a:lstStyle/>
                    <a:p>
                      <a:pPr algn="ctr"/>
                      <a:r>
                        <a:rPr lang="en-CA" dirty="0">
                          <a:effectLst/>
                        </a:rPr>
                        <a:t>How does the HP </a:t>
                      </a:r>
                      <a:r>
                        <a:rPr lang="en-CA" dirty="0" err="1">
                          <a:effectLst/>
                        </a:rPr>
                        <a:t>OfficeJet</a:t>
                      </a:r>
                      <a:r>
                        <a:rPr lang="en-CA" dirty="0">
                          <a:effectLst/>
                        </a:rPr>
                        <a:t> 4620 </a:t>
                      </a:r>
                      <a:r>
                        <a:rPr lang="en-CA" dirty="0" err="1">
                          <a:effectLst/>
                        </a:rPr>
                        <a:t>Airprint</a:t>
                      </a:r>
                      <a:r>
                        <a:rPr lang="en-CA" dirty="0">
                          <a:effectLst/>
                        </a:rPr>
                        <a:t> compare to the HP DesignJet </a:t>
                      </a:r>
                      <a:r>
                        <a:rPr lang="en-CA" b="1" u="sng" dirty="0">
                          <a:effectLst/>
                        </a:rPr>
                        <a:t>T520 36-in </a:t>
                      </a:r>
                      <a:r>
                        <a:rPr lang="en-CA" dirty="0">
                          <a:effectLst/>
                        </a:rPr>
                        <a:t>Printer</a:t>
                      </a:r>
                    </a:p>
                  </a:txBody>
                  <a:tcPr marL="60960" marR="60960" marT="30480" marB="30480" anchor="ctr"/>
                </a:tc>
                <a:tc>
                  <a:txBody>
                    <a:bodyPr/>
                    <a:lstStyle/>
                    <a:p>
                      <a:pPr algn="ctr"/>
                      <a:r>
                        <a:rPr lang="en-CA">
                          <a:effectLst/>
                        </a:rPr>
                        <a:t>hp officejet airprint compare hp designjet printer</a:t>
                      </a:r>
                    </a:p>
                  </a:txBody>
                  <a:tcPr marL="60960" marR="60960" marT="30480" marB="30480" anchor="ctr"/>
                </a:tc>
                <a:tc>
                  <a:txBody>
                    <a:bodyPr/>
                    <a:lstStyle/>
                    <a:p>
                      <a:pPr algn="ctr"/>
                      <a:r>
                        <a:rPr lang="en-CA">
                          <a:effectLst/>
                        </a:rPr>
                        <a:t>hp officejet airprint compare hp designjet printer</a:t>
                      </a:r>
                    </a:p>
                  </a:txBody>
                  <a:tcPr marL="60960" marR="60960" marT="30480" marB="30480" anchor="ctr"/>
                </a:tc>
                <a:extLst>
                  <a:ext uri="{0D108BD9-81ED-4DB2-BD59-A6C34878D82A}">
                    <a16:rowId xmlns:a16="http://schemas.microsoft.com/office/drawing/2014/main" val="2152494231"/>
                  </a:ext>
                </a:extLst>
              </a:tr>
              <a:tr h="370840">
                <a:tc>
                  <a:txBody>
                    <a:bodyPr/>
                    <a:lstStyle/>
                    <a:p>
                      <a:pPr algn="ctr"/>
                      <a:r>
                        <a:rPr lang="en-CA" dirty="0">
                          <a:effectLst/>
                        </a:rPr>
                        <a:t>How was your experience at </a:t>
                      </a:r>
                      <a:r>
                        <a:rPr lang="en-CA" dirty="0" err="1">
                          <a:effectLst/>
                        </a:rPr>
                        <a:t>Codechef</a:t>
                      </a:r>
                      <a:r>
                        <a:rPr lang="en-CA" dirty="0">
                          <a:effectLst/>
                        </a:rPr>
                        <a:t> </a:t>
                      </a:r>
                      <a:r>
                        <a:rPr lang="en-CA" dirty="0" err="1">
                          <a:effectLst/>
                        </a:rPr>
                        <a:t>Snackdown</a:t>
                      </a:r>
                      <a:r>
                        <a:rPr lang="en-CA" dirty="0">
                          <a:effectLst/>
                        </a:rPr>
                        <a:t> </a:t>
                      </a:r>
                      <a:r>
                        <a:rPr lang="en-CA" b="1" u="sng" dirty="0">
                          <a:effectLst/>
                        </a:rPr>
                        <a:t>2016</a:t>
                      </a:r>
                      <a:r>
                        <a:rPr lang="en-CA" b="1" u="none" dirty="0">
                          <a:effectLst/>
                        </a:rPr>
                        <a:t> </a:t>
                      </a:r>
                      <a:r>
                        <a:rPr lang="en-CA" dirty="0">
                          <a:effectLst/>
                        </a:rPr>
                        <a:t>on-site Finale</a:t>
                      </a:r>
                    </a:p>
                  </a:txBody>
                  <a:tcPr marL="60960" marR="60960" marT="30480" marB="30480" anchor="ctr"/>
                </a:tc>
                <a:tc>
                  <a:txBody>
                    <a:bodyPr/>
                    <a:lstStyle/>
                    <a:p>
                      <a:pPr algn="ctr"/>
                      <a:r>
                        <a:rPr lang="en-CA" dirty="0">
                          <a:effectLst/>
                        </a:rPr>
                        <a:t>How was your experience at the </a:t>
                      </a:r>
                      <a:r>
                        <a:rPr lang="en-CA" dirty="0" err="1">
                          <a:effectLst/>
                        </a:rPr>
                        <a:t>CodeChef</a:t>
                      </a:r>
                      <a:r>
                        <a:rPr lang="en-CA" dirty="0">
                          <a:effectLst/>
                        </a:rPr>
                        <a:t> </a:t>
                      </a:r>
                      <a:r>
                        <a:rPr lang="en-CA" dirty="0" err="1">
                          <a:effectLst/>
                        </a:rPr>
                        <a:t>SnackDown</a:t>
                      </a:r>
                      <a:r>
                        <a:rPr lang="en-CA" dirty="0">
                          <a:effectLst/>
                        </a:rPr>
                        <a:t> </a:t>
                      </a:r>
                      <a:r>
                        <a:rPr lang="en-CA" b="1" u="sng" dirty="0">
                          <a:effectLst/>
                        </a:rPr>
                        <a:t>2015</a:t>
                      </a:r>
                      <a:r>
                        <a:rPr lang="en-CA" b="1" u="none" dirty="0">
                          <a:effectLst/>
                        </a:rPr>
                        <a:t> </a:t>
                      </a:r>
                      <a:r>
                        <a:rPr lang="en-CA" dirty="0">
                          <a:effectLst/>
                        </a:rPr>
                        <a:t>on-site Finale</a:t>
                      </a:r>
                    </a:p>
                  </a:txBody>
                  <a:tcPr marL="60960" marR="60960" marT="30480" marB="30480" anchor="ctr"/>
                </a:tc>
                <a:tc>
                  <a:txBody>
                    <a:bodyPr/>
                    <a:lstStyle/>
                    <a:p>
                      <a:pPr algn="ctr"/>
                      <a:r>
                        <a:rPr lang="en-CA" dirty="0">
                          <a:effectLst/>
                        </a:rPr>
                        <a:t>experience </a:t>
                      </a:r>
                      <a:r>
                        <a:rPr lang="en-CA" dirty="0" err="1">
                          <a:effectLst/>
                        </a:rPr>
                        <a:t>codechef</a:t>
                      </a:r>
                      <a:r>
                        <a:rPr lang="en-CA" dirty="0">
                          <a:effectLst/>
                        </a:rPr>
                        <a:t> </a:t>
                      </a:r>
                      <a:r>
                        <a:rPr lang="en-CA" dirty="0" err="1">
                          <a:effectLst/>
                        </a:rPr>
                        <a:t>snackdown</a:t>
                      </a:r>
                      <a:r>
                        <a:rPr lang="en-CA" dirty="0">
                          <a:effectLst/>
                        </a:rPr>
                        <a:t> onsite finale</a:t>
                      </a:r>
                    </a:p>
                  </a:txBody>
                  <a:tcPr marL="60960" marR="60960" marT="30480" marB="30480" anchor="ctr"/>
                </a:tc>
                <a:tc>
                  <a:txBody>
                    <a:bodyPr/>
                    <a:lstStyle/>
                    <a:p>
                      <a:pPr algn="ctr"/>
                      <a:r>
                        <a:rPr lang="en-CA" dirty="0">
                          <a:effectLst/>
                        </a:rPr>
                        <a:t>experience </a:t>
                      </a:r>
                      <a:r>
                        <a:rPr lang="en-CA" dirty="0" err="1">
                          <a:effectLst/>
                        </a:rPr>
                        <a:t>codechef</a:t>
                      </a:r>
                      <a:r>
                        <a:rPr lang="en-CA" dirty="0">
                          <a:effectLst/>
                        </a:rPr>
                        <a:t> </a:t>
                      </a:r>
                      <a:r>
                        <a:rPr lang="en-CA" dirty="0" err="1">
                          <a:effectLst/>
                        </a:rPr>
                        <a:t>snackdown</a:t>
                      </a:r>
                      <a:r>
                        <a:rPr lang="en-CA" dirty="0">
                          <a:effectLst/>
                        </a:rPr>
                        <a:t> onsite finale</a:t>
                      </a:r>
                    </a:p>
                  </a:txBody>
                  <a:tcPr marL="60960" marR="60960" marT="30480" marB="30480" anchor="ctr"/>
                </a:tc>
                <a:extLst>
                  <a:ext uri="{0D108BD9-81ED-4DB2-BD59-A6C34878D82A}">
                    <a16:rowId xmlns:a16="http://schemas.microsoft.com/office/drawing/2014/main" val="2672342523"/>
                  </a:ext>
                </a:extLst>
              </a:tr>
            </a:tbl>
          </a:graphicData>
        </a:graphic>
      </p:graphicFrame>
      <p:cxnSp>
        <p:nvCxnSpPr>
          <p:cNvPr id="6" name="Straight Connector 5">
            <a:extLst>
              <a:ext uri="{FF2B5EF4-FFF2-40B4-BE49-F238E27FC236}">
                <a16:creationId xmlns:a16="http://schemas.microsoft.com/office/drawing/2014/main" id="{8F9B9652-5C65-1685-9B3E-BBCB0714492D}"/>
              </a:ext>
            </a:extLst>
          </p:cNvPr>
          <p:cNvCxnSpPr/>
          <p:nvPr/>
        </p:nvCxnSpPr>
        <p:spPr>
          <a:xfrm>
            <a:off x="5548544" y="2201662"/>
            <a:ext cx="0" cy="453648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34758"/>
      </p:ext>
    </p:extLst>
  </p:cSld>
  <p:clrMapOvr>
    <a:masterClrMapping/>
  </p:clrMapOvr>
  <mc:AlternateContent xmlns:mc="http://schemas.openxmlformats.org/markup-compatibility/2006" xmlns:p14="http://schemas.microsoft.com/office/powerpoint/2010/main">
    <mc:Choice Requires="p14">
      <p:transition spd="slow" p14:dur="2000" advTm="22571"/>
    </mc:Choice>
    <mc:Fallback xmlns="">
      <p:transition spd="slow" advTm="2257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EE972-A7B6-1A1B-256B-66E10F6C5F9A}"/>
              </a:ext>
            </a:extLst>
          </p:cNvPr>
          <p:cNvSpPr>
            <a:spLocks noGrp="1"/>
          </p:cNvSpPr>
          <p:nvPr>
            <p:ph type="title"/>
          </p:nvPr>
        </p:nvSpPr>
        <p:spPr/>
        <p:txBody>
          <a:bodyPr>
            <a:normAutofit/>
          </a:bodyPr>
          <a:lstStyle/>
          <a:p>
            <a:pPr marL="0" lvl="0">
              <a:lnSpc>
                <a:spcPct val="90000"/>
              </a:lnSpc>
              <a:spcAft>
                <a:spcPct val="35000"/>
              </a:spcAft>
              <a:buNone/>
            </a:pPr>
            <a:r>
              <a:rPr lang="en-CA" sz="6000" b="1" dirty="0">
                <a:solidFill>
                  <a:schemeClr val="bg1"/>
                </a:solidFill>
              </a:rPr>
              <a:t>Feature Engineering</a:t>
            </a:r>
          </a:p>
        </p:txBody>
      </p:sp>
      <p:sp>
        <p:nvSpPr>
          <p:cNvPr id="5" name="Content Placeholder 4">
            <a:extLst>
              <a:ext uri="{FF2B5EF4-FFF2-40B4-BE49-F238E27FC236}">
                <a16:creationId xmlns:a16="http://schemas.microsoft.com/office/drawing/2014/main" id="{B913E409-AFC3-2022-D6C4-B1AB8A207E39}"/>
              </a:ext>
            </a:extLst>
          </p:cNvPr>
          <p:cNvSpPr>
            <a:spLocks noGrp="1"/>
          </p:cNvSpPr>
          <p:nvPr>
            <p:ph idx="1"/>
          </p:nvPr>
        </p:nvSpPr>
        <p:spPr>
          <a:xfrm>
            <a:off x="0" y="1375728"/>
            <a:ext cx="11988800" cy="5228272"/>
          </a:xfrm>
        </p:spPr>
        <p:txBody>
          <a:bodyPr>
            <a:normAutofit/>
          </a:bodyPr>
          <a:lstStyle/>
          <a:p>
            <a:pPr indent="0">
              <a:lnSpc>
                <a:spcPct val="120000"/>
              </a:lnSpc>
              <a:spcBef>
                <a:spcPts val="0"/>
              </a:spcBef>
              <a:buNone/>
            </a:pPr>
            <a:r>
              <a:rPr lang="en-CA" dirty="0"/>
              <a:t>6. Cosine similarity between Question 1 (cleaned) &amp; Question 2 (cleaned) using Word2Vector</a:t>
            </a:r>
          </a:p>
          <a:p>
            <a:pPr>
              <a:lnSpc>
                <a:spcPct val="120000"/>
              </a:lnSpc>
              <a:spcBef>
                <a:spcPts val="0"/>
              </a:spcBef>
            </a:pPr>
            <a:endParaRPr lang="en-CA" dirty="0"/>
          </a:p>
        </p:txBody>
      </p:sp>
      <p:graphicFrame>
        <p:nvGraphicFramePr>
          <p:cNvPr id="2" name="Table 6">
            <a:extLst>
              <a:ext uri="{FF2B5EF4-FFF2-40B4-BE49-F238E27FC236}">
                <a16:creationId xmlns:a16="http://schemas.microsoft.com/office/drawing/2014/main" id="{EECB5727-367E-FD05-7912-9D23DFBF6B7C}"/>
              </a:ext>
            </a:extLst>
          </p:cNvPr>
          <p:cNvGraphicFramePr>
            <a:graphicFrameLocks/>
          </p:cNvGraphicFramePr>
          <p:nvPr>
            <p:extLst>
              <p:ext uri="{D42A27DB-BD31-4B8C-83A1-F6EECF244321}">
                <p14:modId xmlns:p14="http://schemas.microsoft.com/office/powerpoint/2010/main" val="2961677563"/>
              </p:ext>
            </p:extLst>
          </p:nvPr>
        </p:nvGraphicFramePr>
        <p:xfrm>
          <a:off x="77788" y="2594292"/>
          <a:ext cx="11867397" cy="1894840"/>
        </p:xfrm>
        <a:graphic>
          <a:graphicData uri="http://schemas.openxmlformats.org/drawingml/2006/table">
            <a:tbl>
              <a:tblPr firstRow="1" bandRow="1">
                <a:tableStyleId>{00A15C55-8517-42AA-B614-E9B94910E393}</a:tableStyleId>
              </a:tblPr>
              <a:tblGrid>
                <a:gridCol w="2095179">
                  <a:extLst>
                    <a:ext uri="{9D8B030D-6E8A-4147-A177-3AD203B41FA5}">
                      <a16:colId xmlns:a16="http://schemas.microsoft.com/office/drawing/2014/main" val="3365216043"/>
                    </a:ext>
                  </a:extLst>
                </a:gridCol>
                <a:gridCol w="2373979">
                  <a:extLst>
                    <a:ext uri="{9D8B030D-6E8A-4147-A177-3AD203B41FA5}">
                      <a16:colId xmlns:a16="http://schemas.microsoft.com/office/drawing/2014/main" val="2106860373"/>
                    </a:ext>
                  </a:extLst>
                </a:gridCol>
                <a:gridCol w="1989009">
                  <a:extLst>
                    <a:ext uri="{9D8B030D-6E8A-4147-A177-3AD203B41FA5}">
                      <a16:colId xmlns:a16="http://schemas.microsoft.com/office/drawing/2014/main" val="42846738"/>
                    </a:ext>
                  </a:extLst>
                </a:gridCol>
                <a:gridCol w="1796525">
                  <a:extLst>
                    <a:ext uri="{9D8B030D-6E8A-4147-A177-3AD203B41FA5}">
                      <a16:colId xmlns:a16="http://schemas.microsoft.com/office/drawing/2014/main" val="1446086435"/>
                    </a:ext>
                  </a:extLst>
                </a:gridCol>
                <a:gridCol w="2075116">
                  <a:extLst>
                    <a:ext uri="{9D8B030D-6E8A-4147-A177-3AD203B41FA5}">
                      <a16:colId xmlns:a16="http://schemas.microsoft.com/office/drawing/2014/main" val="2556118885"/>
                    </a:ext>
                  </a:extLst>
                </a:gridCol>
                <a:gridCol w="1537589">
                  <a:extLst>
                    <a:ext uri="{9D8B030D-6E8A-4147-A177-3AD203B41FA5}">
                      <a16:colId xmlns:a16="http://schemas.microsoft.com/office/drawing/2014/main" val="1529961614"/>
                    </a:ext>
                  </a:extLst>
                </a:gridCol>
              </a:tblGrid>
              <a:tr h="370840">
                <a:tc>
                  <a:txBody>
                    <a:bodyPr/>
                    <a:lstStyle/>
                    <a:p>
                      <a:pPr algn="ctr"/>
                      <a:r>
                        <a:rPr lang="en-CA" dirty="0"/>
                        <a:t>QUESTION 1</a:t>
                      </a:r>
                    </a:p>
                  </a:txBody>
                  <a:tcPr anchor="ctr"/>
                </a:tc>
                <a:tc>
                  <a:txBody>
                    <a:bodyPr/>
                    <a:lstStyle/>
                    <a:p>
                      <a:pPr algn="ctr"/>
                      <a:r>
                        <a:rPr lang="en-CA" dirty="0"/>
                        <a:t>QUESTION 2</a:t>
                      </a:r>
                    </a:p>
                  </a:txBody>
                  <a:tcPr anchor="ctr"/>
                </a:tc>
                <a:tc>
                  <a:txBody>
                    <a:bodyPr/>
                    <a:lstStyle/>
                    <a:p>
                      <a:pPr algn="ctr"/>
                      <a:r>
                        <a:rPr lang="en-CA" dirty="0"/>
                        <a:t>QUESTION 1 (CLN)</a:t>
                      </a:r>
                    </a:p>
                  </a:txBody>
                  <a:tcPr anchor="ctr"/>
                </a:tc>
                <a:tc>
                  <a:txBody>
                    <a:bodyPr/>
                    <a:lstStyle/>
                    <a:p>
                      <a:pPr algn="ctr"/>
                      <a:r>
                        <a:rPr lang="en-CA" dirty="0"/>
                        <a:t>QUESTION 2 (CLN)</a:t>
                      </a:r>
                    </a:p>
                  </a:txBody>
                  <a:tcPr anchor="ctr"/>
                </a:tc>
                <a:tc>
                  <a:txBody>
                    <a:bodyPr/>
                    <a:lstStyle/>
                    <a:p>
                      <a:pPr algn="ctr"/>
                      <a:r>
                        <a:rPr lang="en-CA" dirty="0"/>
                        <a:t>COSINE SIMILARITY</a:t>
                      </a:r>
                    </a:p>
                  </a:txBody>
                  <a:tcPr anchor="ctr"/>
                </a:tc>
                <a:tc>
                  <a:txBody>
                    <a:bodyPr/>
                    <a:lstStyle/>
                    <a:p>
                      <a:pPr algn="ctr"/>
                      <a:r>
                        <a:rPr lang="en-CA" dirty="0"/>
                        <a:t>DUPLICATES ?</a:t>
                      </a:r>
                    </a:p>
                  </a:txBody>
                  <a:tcPr anchor="ctr"/>
                </a:tc>
                <a:extLst>
                  <a:ext uri="{0D108BD9-81ED-4DB2-BD59-A6C34878D82A}">
                    <a16:rowId xmlns:a16="http://schemas.microsoft.com/office/drawing/2014/main" val="494206691"/>
                  </a:ext>
                </a:extLst>
              </a:tr>
              <a:tr h="370840">
                <a:tc>
                  <a:txBody>
                    <a:bodyPr/>
                    <a:lstStyle/>
                    <a:p>
                      <a:pPr algn="ctr"/>
                      <a:r>
                        <a:rPr lang="en-CA" dirty="0">
                          <a:effectLst/>
                        </a:rPr>
                        <a:t>Have the Ancient Incans been scientifically tested</a:t>
                      </a:r>
                    </a:p>
                  </a:txBody>
                  <a:tcPr marL="60960" marR="60960" marT="30480" marB="30480" anchor="ctr"/>
                </a:tc>
                <a:tc>
                  <a:txBody>
                    <a:bodyPr/>
                    <a:lstStyle/>
                    <a:p>
                      <a:pPr algn="ctr"/>
                      <a:r>
                        <a:rPr lang="en-CA">
                          <a:effectLst/>
                        </a:rPr>
                        <a:t>Have the Ancient Chaldeans been scientifically tested</a:t>
                      </a:r>
                    </a:p>
                  </a:txBody>
                  <a:tcPr marL="60960" marR="60960" marT="30480" marB="30480" anchor="ctr"/>
                </a:tc>
                <a:tc>
                  <a:txBody>
                    <a:bodyPr/>
                    <a:lstStyle/>
                    <a:p>
                      <a:pPr algn="ctr"/>
                      <a:r>
                        <a:rPr lang="en-CA" dirty="0">
                          <a:effectLst/>
                        </a:rPr>
                        <a:t>ancient </a:t>
                      </a:r>
                      <a:r>
                        <a:rPr lang="en-CA" b="1" u="sng" dirty="0" err="1">
                          <a:effectLst/>
                        </a:rPr>
                        <a:t>incan</a:t>
                      </a:r>
                      <a:r>
                        <a:rPr lang="en-CA" u="sng" dirty="0">
                          <a:effectLst/>
                        </a:rPr>
                        <a:t> </a:t>
                      </a:r>
                      <a:r>
                        <a:rPr lang="en-CA" dirty="0">
                          <a:effectLst/>
                        </a:rPr>
                        <a:t>scientifically tested</a:t>
                      </a:r>
                    </a:p>
                  </a:txBody>
                  <a:tcPr marL="60960" marR="60960" marT="30480" marB="30480" anchor="ctr"/>
                </a:tc>
                <a:tc>
                  <a:txBody>
                    <a:bodyPr/>
                    <a:lstStyle/>
                    <a:p>
                      <a:pPr algn="ctr"/>
                      <a:r>
                        <a:rPr lang="en-CA" dirty="0">
                          <a:effectLst/>
                        </a:rPr>
                        <a:t>ancient </a:t>
                      </a:r>
                      <a:r>
                        <a:rPr lang="en-CA" b="1" u="sng" dirty="0" err="1">
                          <a:effectLst/>
                        </a:rPr>
                        <a:t>chaldean</a:t>
                      </a:r>
                      <a:r>
                        <a:rPr lang="en-CA" dirty="0">
                          <a:effectLst/>
                        </a:rPr>
                        <a:t> scientifically tested</a:t>
                      </a:r>
                    </a:p>
                  </a:txBody>
                  <a:tcPr marL="60960" marR="60960" marT="30480" marB="30480" anchor="ctr"/>
                </a:tc>
                <a:tc>
                  <a:txBody>
                    <a:bodyPr/>
                    <a:lstStyle/>
                    <a:p>
                      <a:pPr algn="ctr"/>
                      <a:r>
                        <a:rPr lang="en-CA" dirty="0">
                          <a:effectLst/>
                        </a:rPr>
                        <a:t>0.999930</a:t>
                      </a:r>
                    </a:p>
                  </a:txBody>
                  <a:tcPr marL="60960" marR="60960" marT="30480" marB="30480" anchor="ctr"/>
                </a:tc>
                <a:tc>
                  <a:txBody>
                    <a:bodyPr/>
                    <a:lstStyle/>
                    <a:p>
                      <a:pPr algn="ctr"/>
                      <a:r>
                        <a:rPr lang="en-CA" b="1" dirty="0">
                          <a:effectLst/>
                        </a:rPr>
                        <a:t>YES</a:t>
                      </a:r>
                    </a:p>
                  </a:txBody>
                  <a:tcPr marL="60960" marR="60960" marT="30480" marB="30480" anchor="ctr"/>
                </a:tc>
                <a:extLst>
                  <a:ext uri="{0D108BD9-81ED-4DB2-BD59-A6C34878D82A}">
                    <a16:rowId xmlns:a16="http://schemas.microsoft.com/office/drawing/2014/main" val="1588768957"/>
                  </a:ext>
                </a:extLst>
              </a:tr>
              <a:tr h="370840">
                <a:tc>
                  <a:txBody>
                    <a:bodyPr/>
                    <a:lstStyle/>
                    <a:p>
                      <a:pPr algn="ctr"/>
                      <a:r>
                        <a:rPr lang="en-CA">
                          <a:effectLst/>
                        </a:rPr>
                        <a:t>What is dibasic acid</a:t>
                      </a:r>
                    </a:p>
                  </a:txBody>
                  <a:tcPr marL="60960" marR="60960" marT="30480" marB="30480" anchor="ctr"/>
                </a:tc>
                <a:tc>
                  <a:txBody>
                    <a:bodyPr/>
                    <a:lstStyle/>
                    <a:p>
                      <a:pPr algn="ctr"/>
                      <a:r>
                        <a:rPr lang="en-CA">
                          <a:effectLst/>
                        </a:rPr>
                        <a:t>What is a dilute acid</a:t>
                      </a:r>
                    </a:p>
                  </a:txBody>
                  <a:tcPr marL="60960" marR="60960" marT="30480" marB="30480" anchor="ctr"/>
                </a:tc>
                <a:tc>
                  <a:txBody>
                    <a:bodyPr/>
                    <a:lstStyle/>
                    <a:p>
                      <a:pPr algn="ctr"/>
                      <a:r>
                        <a:rPr lang="en-CA" b="1" u="sng" dirty="0">
                          <a:effectLst/>
                        </a:rPr>
                        <a:t>dibasic</a:t>
                      </a:r>
                      <a:r>
                        <a:rPr lang="en-CA" dirty="0">
                          <a:effectLst/>
                        </a:rPr>
                        <a:t> acid</a:t>
                      </a:r>
                    </a:p>
                  </a:txBody>
                  <a:tcPr marL="60960" marR="60960" marT="30480" marB="30480" anchor="ctr"/>
                </a:tc>
                <a:tc>
                  <a:txBody>
                    <a:bodyPr/>
                    <a:lstStyle/>
                    <a:p>
                      <a:pPr algn="ctr"/>
                      <a:r>
                        <a:rPr lang="en-CA" b="1" u="sng" dirty="0">
                          <a:effectLst/>
                        </a:rPr>
                        <a:t>dilute</a:t>
                      </a:r>
                      <a:r>
                        <a:rPr lang="en-CA" dirty="0">
                          <a:effectLst/>
                        </a:rPr>
                        <a:t> acid</a:t>
                      </a:r>
                    </a:p>
                  </a:txBody>
                  <a:tcPr marL="60960" marR="60960" marT="30480" marB="30480" anchor="ctr"/>
                </a:tc>
                <a:tc>
                  <a:txBody>
                    <a:bodyPr/>
                    <a:lstStyle/>
                    <a:p>
                      <a:pPr algn="ctr"/>
                      <a:r>
                        <a:rPr lang="en-CA" dirty="0">
                          <a:effectLst/>
                        </a:rPr>
                        <a:t>0.997032</a:t>
                      </a:r>
                    </a:p>
                  </a:txBody>
                  <a:tcPr marL="60960" marR="60960" marT="30480" marB="30480" anchor="ctr"/>
                </a:tc>
                <a:tc>
                  <a:txBody>
                    <a:bodyPr/>
                    <a:lstStyle/>
                    <a:p>
                      <a:pPr algn="ctr"/>
                      <a:r>
                        <a:rPr lang="en-CA" b="1" dirty="0">
                          <a:effectLst/>
                        </a:rPr>
                        <a:t>NO</a:t>
                      </a:r>
                    </a:p>
                  </a:txBody>
                  <a:tcPr marL="60960" marR="60960" marT="30480" marB="30480" anchor="ctr"/>
                </a:tc>
                <a:extLst>
                  <a:ext uri="{0D108BD9-81ED-4DB2-BD59-A6C34878D82A}">
                    <a16:rowId xmlns:a16="http://schemas.microsoft.com/office/drawing/2014/main" val="2672342523"/>
                  </a:ext>
                </a:extLst>
              </a:tr>
            </a:tbl>
          </a:graphicData>
        </a:graphic>
      </p:graphicFrame>
    </p:spTree>
    <p:extLst>
      <p:ext uri="{BB962C8B-B14F-4D97-AF65-F5344CB8AC3E}">
        <p14:creationId xmlns:p14="http://schemas.microsoft.com/office/powerpoint/2010/main" val="1085084282"/>
      </p:ext>
    </p:extLst>
  </p:cSld>
  <p:clrMapOvr>
    <a:masterClrMapping/>
  </p:clrMapOvr>
  <mc:AlternateContent xmlns:mc="http://schemas.openxmlformats.org/markup-compatibility/2006" xmlns:p14="http://schemas.microsoft.com/office/powerpoint/2010/main">
    <mc:Choice Requires="p14">
      <p:transition spd="slow" p14:dur="2000" advTm="12580"/>
    </mc:Choice>
    <mc:Fallback xmlns="">
      <p:transition spd="slow" advTm="1258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EE972-A7B6-1A1B-256B-66E10F6C5F9A}"/>
              </a:ext>
            </a:extLst>
          </p:cNvPr>
          <p:cNvSpPr>
            <a:spLocks noGrp="1"/>
          </p:cNvSpPr>
          <p:nvPr>
            <p:ph type="title"/>
          </p:nvPr>
        </p:nvSpPr>
        <p:spPr/>
        <p:txBody>
          <a:bodyPr>
            <a:normAutofit fontScale="90000"/>
          </a:bodyPr>
          <a:lstStyle/>
          <a:p>
            <a:pPr marL="0" lvl="0" indent="0" algn="l">
              <a:lnSpc>
                <a:spcPct val="100000"/>
              </a:lnSpc>
              <a:spcAft>
                <a:spcPts val="0"/>
              </a:spcAft>
              <a:buNone/>
            </a:pPr>
            <a:r>
              <a:rPr lang="en-CA" sz="6000" b="1" dirty="0">
                <a:solidFill>
                  <a:schemeClr val="bg1"/>
                </a:solidFill>
              </a:rPr>
              <a:t>Model Building &amp; Evaluation</a:t>
            </a:r>
            <a:endParaRPr lang="en-CA" sz="4800" b="1" dirty="0">
              <a:solidFill>
                <a:schemeClr val="bg1"/>
              </a:solidFill>
            </a:endParaRPr>
          </a:p>
        </p:txBody>
      </p:sp>
      <p:sp>
        <p:nvSpPr>
          <p:cNvPr id="5" name="Content Placeholder 4">
            <a:extLst>
              <a:ext uri="{FF2B5EF4-FFF2-40B4-BE49-F238E27FC236}">
                <a16:creationId xmlns:a16="http://schemas.microsoft.com/office/drawing/2014/main" id="{B913E409-AFC3-2022-D6C4-B1AB8A207E39}"/>
              </a:ext>
            </a:extLst>
          </p:cNvPr>
          <p:cNvSpPr>
            <a:spLocks noGrp="1"/>
          </p:cNvSpPr>
          <p:nvPr>
            <p:ph idx="1"/>
          </p:nvPr>
        </p:nvSpPr>
        <p:spPr/>
        <p:txBody>
          <a:bodyPr/>
          <a:lstStyle/>
          <a:p>
            <a:r>
              <a:rPr lang="en-CA" dirty="0"/>
              <a:t>Best model: XG Boost</a:t>
            </a:r>
          </a:p>
          <a:p>
            <a:endParaRPr lang="en-CA" dirty="0"/>
          </a:p>
          <a:p>
            <a:r>
              <a:rPr lang="en-CA" dirty="0" err="1"/>
              <a:t>GridSearch</a:t>
            </a:r>
            <a:r>
              <a:rPr lang="en-CA" dirty="0"/>
              <a:t> CV to refine parameters</a:t>
            </a:r>
          </a:p>
          <a:p>
            <a:endParaRPr lang="en-CA" dirty="0"/>
          </a:p>
          <a:p>
            <a:r>
              <a:rPr lang="en-CA" dirty="0"/>
              <a:t>Accuracy Score: 0.7912</a:t>
            </a:r>
          </a:p>
        </p:txBody>
      </p:sp>
    </p:spTree>
    <p:extLst>
      <p:ext uri="{BB962C8B-B14F-4D97-AF65-F5344CB8AC3E}">
        <p14:creationId xmlns:p14="http://schemas.microsoft.com/office/powerpoint/2010/main" val="4177787177"/>
      </p:ext>
    </p:extLst>
  </p:cSld>
  <p:clrMapOvr>
    <a:masterClrMapping/>
  </p:clrMapOvr>
  <mc:AlternateContent xmlns:mc="http://schemas.openxmlformats.org/markup-compatibility/2006" xmlns:p14="http://schemas.microsoft.com/office/powerpoint/2010/main">
    <mc:Choice Requires="p14">
      <p:transition spd="slow" p14:dur="2000" advTm="3563"/>
    </mc:Choice>
    <mc:Fallback xmlns="">
      <p:transition spd="slow" advTm="356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08C3-EE6A-2205-37F5-446EAC16051F}"/>
              </a:ext>
            </a:extLst>
          </p:cNvPr>
          <p:cNvSpPr>
            <a:spLocks noGrp="1"/>
          </p:cNvSpPr>
          <p:nvPr>
            <p:ph type="title"/>
          </p:nvPr>
        </p:nvSpPr>
        <p:spPr/>
        <p:txBody>
          <a:bodyPr/>
          <a:lstStyle/>
          <a:p>
            <a:pPr algn="ctr"/>
            <a:r>
              <a:rPr lang="en-CA" dirty="0"/>
              <a:t>Biggest Challenges</a:t>
            </a:r>
          </a:p>
        </p:txBody>
      </p:sp>
      <p:sp>
        <p:nvSpPr>
          <p:cNvPr id="4" name="Content Placeholder 3">
            <a:extLst>
              <a:ext uri="{FF2B5EF4-FFF2-40B4-BE49-F238E27FC236}">
                <a16:creationId xmlns:a16="http://schemas.microsoft.com/office/drawing/2014/main" id="{82C81A56-18B8-4A85-EE7A-C7158B9DB9B1}"/>
              </a:ext>
            </a:extLst>
          </p:cNvPr>
          <p:cNvSpPr>
            <a:spLocks noGrp="1"/>
          </p:cNvSpPr>
          <p:nvPr>
            <p:ph idx="1"/>
          </p:nvPr>
        </p:nvSpPr>
        <p:spPr/>
        <p:txBody>
          <a:bodyPr/>
          <a:lstStyle/>
          <a:p>
            <a:r>
              <a:rPr lang="en-US" dirty="0"/>
              <a:t>Choosing good features that work for most types of questions</a:t>
            </a:r>
          </a:p>
          <a:p>
            <a:endParaRPr lang="en-US" dirty="0"/>
          </a:p>
          <a:p>
            <a:r>
              <a:rPr lang="en-US" dirty="0"/>
              <a:t>Word2Vector</a:t>
            </a:r>
          </a:p>
          <a:p>
            <a:endParaRPr lang="en-US" dirty="0"/>
          </a:p>
          <a:p>
            <a:endParaRPr lang="en-US" dirty="0"/>
          </a:p>
          <a:p>
            <a:endParaRPr lang="en-US" dirty="0"/>
          </a:p>
        </p:txBody>
      </p:sp>
    </p:spTree>
    <p:extLst>
      <p:ext uri="{BB962C8B-B14F-4D97-AF65-F5344CB8AC3E}">
        <p14:creationId xmlns:p14="http://schemas.microsoft.com/office/powerpoint/2010/main" val="1303786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C1BA5A-802B-8748-DEBC-58B19D7F9AE3}"/>
              </a:ext>
            </a:extLst>
          </p:cNvPr>
          <p:cNvSpPr txBox="1"/>
          <p:nvPr/>
        </p:nvSpPr>
        <p:spPr>
          <a:xfrm>
            <a:off x="3438863" y="2921169"/>
            <a:ext cx="5314275" cy="1015663"/>
          </a:xfrm>
          <a:prstGeom prst="rect">
            <a:avLst/>
          </a:prstGeom>
          <a:noFill/>
        </p:spPr>
        <p:txBody>
          <a:bodyPr wrap="none" rtlCol="0">
            <a:spAutoFit/>
          </a:bodyPr>
          <a:lstStyle/>
          <a:p>
            <a:r>
              <a:rPr lang="en-CA" sz="6000" b="1"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rPr>
              <a:t>QUESTIONS ?</a:t>
            </a:r>
          </a:p>
        </p:txBody>
      </p:sp>
    </p:spTree>
    <p:extLst>
      <p:ext uri="{BB962C8B-B14F-4D97-AF65-F5344CB8AC3E}">
        <p14:creationId xmlns:p14="http://schemas.microsoft.com/office/powerpoint/2010/main" val="170083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F48067-C4E0-3847-4BE5-9ED971F48392}"/>
              </a:ext>
            </a:extLst>
          </p:cNvPr>
          <p:cNvSpPr>
            <a:spLocks noGrp="1"/>
          </p:cNvSpPr>
          <p:nvPr>
            <p:ph type="title"/>
          </p:nvPr>
        </p:nvSpPr>
        <p:spPr/>
        <p:txBody>
          <a:bodyPr/>
          <a:lstStyle/>
          <a:p>
            <a:pPr algn="ctr"/>
            <a:r>
              <a:rPr lang="en-CA" dirty="0"/>
              <a:t>Goal</a:t>
            </a:r>
          </a:p>
        </p:txBody>
      </p:sp>
      <p:sp>
        <p:nvSpPr>
          <p:cNvPr id="7" name="Content Placeholder 6">
            <a:extLst>
              <a:ext uri="{FF2B5EF4-FFF2-40B4-BE49-F238E27FC236}">
                <a16:creationId xmlns:a16="http://schemas.microsoft.com/office/drawing/2014/main" id="{80918FB5-18D4-6C8B-84C6-2E75861F22E2}"/>
              </a:ext>
            </a:extLst>
          </p:cNvPr>
          <p:cNvSpPr>
            <a:spLocks noGrp="1"/>
          </p:cNvSpPr>
          <p:nvPr>
            <p:ph idx="1"/>
          </p:nvPr>
        </p:nvSpPr>
        <p:spPr>
          <a:xfrm>
            <a:off x="663388" y="3075638"/>
            <a:ext cx="10865224" cy="1293162"/>
          </a:xfrm>
          <a:solidFill>
            <a:schemeClr val="tx1">
              <a:lumMod val="95000"/>
              <a:lumOff val="5000"/>
              <a:alpha val="7000"/>
            </a:schemeClr>
          </a:solidFill>
        </p:spPr>
        <p:txBody>
          <a:bodyPr wrap="none" lIns="0" rIns="0" anchor="ctr">
            <a:normAutofit/>
          </a:bodyPr>
          <a:lstStyle/>
          <a:p>
            <a:pPr indent="0" algn="ctr">
              <a:spcBef>
                <a:spcPts val="0"/>
              </a:spcBef>
              <a:buNone/>
            </a:pPr>
            <a:r>
              <a:rPr lang="en-CA" sz="2800" b="1" dirty="0"/>
              <a:t>Build a classifier model to automatically identify </a:t>
            </a:r>
          </a:p>
          <a:p>
            <a:pPr indent="0" algn="ctr">
              <a:spcBef>
                <a:spcPts val="0"/>
              </a:spcBef>
              <a:buNone/>
            </a:pPr>
            <a:r>
              <a:rPr lang="en-CA" sz="2800" b="1" dirty="0"/>
              <a:t>duplicate questions in a dataset provided by Quora. </a:t>
            </a:r>
          </a:p>
        </p:txBody>
      </p:sp>
    </p:spTree>
    <p:extLst>
      <p:ext uri="{BB962C8B-B14F-4D97-AF65-F5344CB8AC3E}">
        <p14:creationId xmlns:p14="http://schemas.microsoft.com/office/powerpoint/2010/main" val="3827156119"/>
      </p:ext>
    </p:extLst>
  </p:cSld>
  <p:clrMapOvr>
    <a:masterClrMapping/>
  </p:clrMapOvr>
  <mc:AlternateContent xmlns:mc="http://schemas.openxmlformats.org/markup-compatibility/2006" xmlns:p14="http://schemas.microsoft.com/office/powerpoint/2010/main">
    <mc:Choice Requires="p14">
      <p:transition spd="slow" p14:dur="2000" advTm="7196"/>
    </mc:Choice>
    <mc:Fallback xmlns="">
      <p:transition spd="slow" advTm="71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EE972-A7B6-1A1B-256B-66E10F6C5F9A}"/>
              </a:ext>
            </a:extLst>
          </p:cNvPr>
          <p:cNvSpPr>
            <a:spLocks noGrp="1"/>
          </p:cNvSpPr>
          <p:nvPr>
            <p:ph type="title"/>
          </p:nvPr>
        </p:nvSpPr>
        <p:spPr/>
        <p:txBody>
          <a:bodyPr>
            <a:normAutofit/>
          </a:bodyPr>
          <a:lstStyle/>
          <a:p>
            <a:r>
              <a:rPr lang="en-CA" dirty="0"/>
              <a:t>Data Exploration </a:t>
            </a:r>
          </a:p>
        </p:txBody>
      </p:sp>
      <p:sp>
        <p:nvSpPr>
          <p:cNvPr id="5" name="Content Placeholder 4">
            <a:extLst>
              <a:ext uri="{FF2B5EF4-FFF2-40B4-BE49-F238E27FC236}">
                <a16:creationId xmlns:a16="http://schemas.microsoft.com/office/drawing/2014/main" id="{B913E409-AFC3-2022-D6C4-B1AB8A207E39}"/>
              </a:ext>
            </a:extLst>
          </p:cNvPr>
          <p:cNvSpPr>
            <a:spLocks noGrp="1"/>
          </p:cNvSpPr>
          <p:nvPr>
            <p:ph idx="1"/>
          </p:nvPr>
        </p:nvSpPr>
        <p:spPr/>
        <p:txBody>
          <a:bodyPr/>
          <a:lstStyle/>
          <a:p>
            <a:r>
              <a:rPr lang="en-CA" dirty="0"/>
              <a:t>Dataset has over 400K rows </a:t>
            </a:r>
          </a:p>
          <a:p>
            <a:r>
              <a:rPr lang="en-CA" dirty="0"/>
              <a:t>Labeled by human experts </a:t>
            </a:r>
          </a:p>
          <a:p>
            <a:pPr indent="0">
              <a:buNone/>
            </a:pPr>
            <a:endParaRPr lang="en-CA" dirty="0"/>
          </a:p>
          <a:p>
            <a:endParaRPr lang="en-CA" dirty="0"/>
          </a:p>
        </p:txBody>
      </p:sp>
      <p:graphicFrame>
        <p:nvGraphicFramePr>
          <p:cNvPr id="8" name="Table 6">
            <a:extLst>
              <a:ext uri="{FF2B5EF4-FFF2-40B4-BE49-F238E27FC236}">
                <a16:creationId xmlns:a16="http://schemas.microsoft.com/office/drawing/2014/main" id="{095185F1-E88D-1F66-B3F6-88D9A6C45C7C}"/>
              </a:ext>
            </a:extLst>
          </p:cNvPr>
          <p:cNvGraphicFramePr>
            <a:graphicFrameLocks/>
          </p:cNvGraphicFramePr>
          <p:nvPr>
            <p:extLst>
              <p:ext uri="{D42A27DB-BD31-4B8C-83A1-F6EECF244321}">
                <p14:modId xmlns:p14="http://schemas.microsoft.com/office/powerpoint/2010/main" val="1542678306"/>
              </p:ext>
            </p:extLst>
          </p:nvPr>
        </p:nvGraphicFramePr>
        <p:xfrm>
          <a:off x="144780" y="2682820"/>
          <a:ext cx="11911011" cy="4084320"/>
        </p:xfrm>
        <a:graphic>
          <a:graphicData uri="http://schemas.openxmlformats.org/drawingml/2006/table">
            <a:tbl>
              <a:tblPr firstRow="1" bandRow="1">
                <a:tableStyleId>{8EC20E35-A176-4012-BC5E-935CFFF8708E}</a:tableStyleId>
              </a:tblPr>
              <a:tblGrid>
                <a:gridCol w="3970337">
                  <a:extLst>
                    <a:ext uri="{9D8B030D-6E8A-4147-A177-3AD203B41FA5}">
                      <a16:colId xmlns:a16="http://schemas.microsoft.com/office/drawing/2014/main" val="3365216043"/>
                    </a:ext>
                  </a:extLst>
                </a:gridCol>
                <a:gridCol w="5958812">
                  <a:extLst>
                    <a:ext uri="{9D8B030D-6E8A-4147-A177-3AD203B41FA5}">
                      <a16:colId xmlns:a16="http://schemas.microsoft.com/office/drawing/2014/main" val="2106860373"/>
                    </a:ext>
                  </a:extLst>
                </a:gridCol>
                <a:gridCol w="1981862">
                  <a:extLst>
                    <a:ext uri="{9D8B030D-6E8A-4147-A177-3AD203B41FA5}">
                      <a16:colId xmlns:a16="http://schemas.microsoft.com/office/drawing/2014/main" val="2277772732"/>
                    </a:ext>
                  </a:extLst>
                </a:gridCol>
              </a:tblGrid>
              <a:tr h="313566">
                <a:tc>
                  <a:txBody>
                    <a:bodyPr/>
                    <a:lstStyle/>
                    <a:p>
                      <a:pPr algn="ctr"/>
                      <a:r>
                        <a:rPr lang="en-CA" dirty="0"/>
                        <a:t>QUESTION 1</a:t>
                      </a:r>
                    </a:p>
                  </a:txBody>
                  <a:tcPr/>
                </a:tc>
                <a:tc>
                  <a:txBody>
                    <a:bodyPr/>
                    <a:lstStyle/>
                    <a:p>
                      <a:pPr algn="ctr"/>
                      <a:r>
                        <a:rPr lang="en-CA" dirty="0"/>
                        <a:t>QUESTION 2</a:t>
                      </a:r>
                    </a:p>
                  </a:txBody>
                  <a:tcPr/>
                </a:tc>
                <a:tc>
                  <a:txBody>
                    <a:bodyPr/>
                    <a:lstStyle/>
                    <a:p>
                      <a:pPr algn="ctr"/>
                      <a:r>
                        <a:rPr lang="en-CA" dirty="0"/>
                        <a:t>DUPLICATE?</a:t>
                      </a:r>
                    </a:p>
                  </a:txBody>
                  <a:tcPr/>
                </a:tc>
                <a:extLst>
                  <a:ext uri="{0D108BD9-81ED-4DB2-BD59-A6C34878D82A}">
                    <a16:rowId xmlns:a16="http://schemas.microsoft.com/office/drawing/2014/main" val="494206691"/>
                  </a:ext>
                </a:extLst>
              </a:tr>
              <a:tr h="287435">
                <a:tc>
                  <a:txBody>
                    <a:bodyPr/>
                    <a:lstStyle/>
                    <a:p>
                      <a:r>
                        <a:rPr lang="en-CA" dirty="0">
                          <a:effectLst/>
                        </a:rPr>
                        <a:t>Is it safe to travel to Cairo, Egypt?</a:t>
                      </a:r>
                    </a:p>
                  </a:txBody>
                  <a:tcPr marL="60960" marR="60960" marT="30480" marB="30480" anchor="ctr"/>
                </a:tc>
                <a:tc>
                  <a:txBody>
                    <a:bodyPr/>
                    <a:lstStyle/>
                    <a:p>
                      <a:r>
                        <a:rPr lang="en-CA" dirty="0">
                          <a:effectLst/>
                        </a:rPr>
                        <a:t>Is it safe to travel in Cairo?</a:t>
                      </a:r>
                    </a:p>
                  </a:txBody>
                  <a:tcPr marL="60960" marR="60960" marT="30480" marB="30480" anchor="ctr"/>
                </a:tc>
                <a:tc>
                  <a:txBody>
                    <a:bodyPr/>
                    <a:lstStyle/>
                    <a:p>
                      <a:pPr algn="ctr"/>
                      <a:r>
                        <a:rPr lang="en-CA" b="1" dirty="0">
                          <a:effectLst/>
                        </a:rPr>
                        <a:t>YES</a:t>
                      </a:r>
                    </a:p>
                  </a:txBody>
                  <a:tcPr marL="60960" marR="60960" marT="30480" marB="30480" anchor="ctr"/>
                </a:tc>
                <a:extLst>
                  <a:ext uri="{0D108BD9-81ED-4DB2-BD59-A6C34878D82A}">
                    <a16:rowId xmlns:a16="http://schemas.microsoft.com/office/drawing/2014/main" val="1588768957"/>
                  </a:ext>
                </a:extLst>
              </a:tr>
              <a:tr h="522609">
                <a:tc>
                  <a:txBody>
                    <a:bodyPr/>
                    <a:lstStyle/>
                    <a:p>
                      <a:r>
                        <a:rPr lang="en-CA" dirty="0">
                          <a:effectLst/>
                        </a:rPr>
                        <a:t>What is </a:t>
                      </a:r>
                      <a:r>
                        <a:rPr lang="en-CA">
                          <a:effectLst/>
                        </a:rPr>
                        <a:t>your 2017 </a:t>
                      </a:r>
                      <a:r>
                        <a:rPr lang="en-CA" dirty="0">
                          <a:effectLst/>
                        </a:rPr>
                        <a:t>New Year’s resolution?</a:t>
                      </a:r>
                    </a:p>
                  </a:txBody>
                  <a:tcPr marL="60960" marR="60960" marT="30480" marB="30480" anchor="ctr"/>
                </a:tc>
                <a:tc>
                  <a:txBody>
                    <a:bodyPr/>
                    <a:lstStyle/>
                    <a:p>
                      <a:r>
                        <a:rPr lang="en-CA">
                          <a:effectLst/>
                        </a:rPr>
                        <a:t>What is your New Year resolution?</a:t>
                      </a:r>
                    </a:p>
                  </a:txBody>
                  <a:tcPr marL="60960" marR="60960" marT="30480" marB="30480" anchor="ctr"/>
                </a:tc>
                <a:tc>
                  <a:txBody>
                    <a:bodyPr/>
                    <a:lstStyle/>
                    <a:p>
                      <a:pPr algn="ctr"/>
                      <a:r>
                        <a:rPr kumimoji="0" lang="en-CA" sz="1800" b="1" u="none" strike="noStrike" kern="1200" cap="none" spc="0" normalizeH="0" baseline="0" noProof="0">
                          <a:ln>
                            <a:noFill/>
                          </a:ln>
                          <a:solidFill>
                            <a:prstClr val="black"/>
                          </a:solidFill>
                          <a:effectLst/>
                          <a:uLnTx/>
                          <a:uFillTx/>
                        </a:rPr>
                        <a:t>YES</a:t>
                      </a:r>
                      <a:endParaRPr lang="en-CA" b="1" dirty="0">
                        <a:effectLst/>
                      </a:endParaRPr>
                    </a:p>
                  </a:txBody>
                  <a:tcPr marL="60960" marR="60960" marT="30480" marB="30480" anchor="ctr"/>
                </a:tc>
                <a:extLst>
                  <a:ext uri="{0D108BD9-81ED-4DB2-BD59-A6C34878D82A}">
                    <a16:rowId xmlns:a16="http://schemas.microsoft.com/office/drawing/2014/main" val="2672342523"/>
                  </a:ext>
                </a:extLst>
              </a:tr>
              <a:tr h="522609">
                <a:tc>
                  <a:txBody>
                    <a:bodyPr/>
                    <a:lstStyle/>
                    <a:p>
                      <a:r>
                        <a:rPr lang="en-CA" dirty="0">
                          <a:effectLst/>
                        </a:rPr>
                        <a:t>What are some good entrepreneurial/</a:t>
                      </a:r>
                      <a:r>
                        <a:rPr lang="en-CA" dirty="0" err="1">
                          <a:effectLst/>
                        </a:rPr>
                        <a:t>startup</a:t>
                      </a:r>
                      <a:r>
                        <a:rPr lang="en-CA" dirty="0">
                          <a:effectLst/>
                        </a:rPr>
                        <a:t> ideas?</a:t>
                      </a:r>
                    </a:p>
                  </a:txBody>
                  <a:tcPr marL="60960" marR="60960" marT="30480" marB="30480" anchor="ctr"/>
                </a:tc>
                <a:tc>
                  <a:txBody>
                    <a:bodyPr/>
                    <a:lstStyle/>
                    <a:p>
                      <a:r>
                        <a:rPr lang="en-CA">
                          <a:effectLst/>
                        </a:rPr>
                        <a:t>What are some interesting startup ideas?</a:t>
                      </a:r>
                    </a:p>
                  </a:txBody>
                  <a:tcPr marL="60960" marR="60960" marT="30480" marB="30480" anchor="ctr"/>
                </a:tc>
                <a:tc>
                  <a:txBody>
                    <a:bodyPr/>
                    <a:lstStyle/>
                    <a:p>
                      <a:pPr algn="ctr"/>
                      <a:r>
                        <a:rPr kumimoji="0" lang="en-CA" sz="1800" b="1" u="none" strike="noStrike" kern="1200" cap="none" spc="0" normalizeH="0" baseline="0" noProof="0">
                          <a:ln>
                            <a:noFill/>
                          </a:ln>
                          <a:solidFill>
                            <a:prstClr val="black"/>
                          </a:solidFill>
                          <a:effectLst/>
                          <a:uLnTx/>
                          <a:uFillTx/>
                        </a:rPr>
                        <a:t>YES</a:t>
                      </a:r>
                      <a:endParaRPr lang="en-CA" b="1" dirty="0">
                        <a:effectLst/>
                      </a:endParaRPr>
                    </a:p>
                  </a:txBody>
                  <a:tcPr marL="60960" marR="60960" marT="30480" marB="30480" anchor="ctr"/>
                </a:tc>
                <a:extLst>
                  <a:ext uri="{0D108BD9-81ED-4DB2-BD59-A6C34878D82A}">
                    <a16:rowId xmlns:a16="http://schemas.microsoft.com/office/drawing/2014/main" val="1912752561"/>
                  </a:ext>
                </a:extLst>
              </a:tr>
              <a:tr h="522609">
                <a:tc>
                  <a:txBody>
                    <a:bodyPr/>
                    <a:lstStyle/>
                    <a:p>
                      <a:r>
                        <a:rPr lang="en-CA" dirty="0">
                          <a:effectLst/>
                        </a:rPr>
                        <a:t>How do you think the relationship between China and America is?</a:t>
                      </a:r>
                    </a:p>
                  </a:txBody>
                  <a:tcPr marL="60960" marR="60960" marT="30480" marB="30480" anchor="ctr"/>
                </a:tc>
                <a:tc>
                  <a:txBody>
                    <a:bodyPr/>
                    <a:lstStyle/>
                    <a:p>
                      <a:r>
                        <a:rPr lang="en-CA">
                          <a:effectLst/>
                        </a:rPr>
                        <a:t>What do you think of the relationship between China and America?</a:t>
                      </a:r>
                    </a:p>
                  </a:txBody>
                  <a:tcPr marL="60960" marR="60960" marT="30480" marB="30480" anchor="ctr"/>
                </a:tc>
                <a:tc>
                  <a:txBody>
                    <a:bodyPr/>
                    <a:lstStyle/>
                    <a:p>
                      <a:pPr algn="ctr"/>
                      <a:r>
                        <a:rPr kumimoji="0" lang="en-CA" sz="1800" b="1" u="none" strike="noStrike" kern="1200" cap="none" spc="0" normalizeH="0" baseline="0" noProof="0" dirty="0">
                          <a:ln>
                            <a:noFill/>
                          </a:ln>
                          <a:solidFill>
                            <a:prstClr val="black"/>
                          </a:solidFill>
                          <a:effectLst/>
                          <a:uLnTx/>
                          <a:uFillTx/>
                        </a:rPr>
                        <a:t>YES</a:t>
                      </a:r>
                      <a:endParaRPr lang="en-CA" b="1" dirty="0">
                        <a:effectLst/>
                      </a:endParaRPr>
                    </a:p>
                  </a:txBody>
                  <a:tcPr marL="60960" marR="60960" marT="30480" marB="30480" anchor="ctr"/>
                </a:tc>
                <a:extLst>
                  <a:ext uri="{0D108BD9-81ED-4DB2-BD59-A6C34878D82A}">
                    <a16:rowId xmlns:a16="http://schemas.microsoft.com/office/drawing/2014/main" val="277267495"/>
                  </a:ext>
                </a:extLst>
              </a:tr>
              <a:tr h="522609">
                <a:tc>
                  <a:txBody>
                    <a:bodyPr/>
                    <a:lstStyle/>
                    <a:p>
                      <a:r>
                        <a:rPr lang="en-CA" dirty="0">
                          <a:effectLst/>
                        </a:rPr>
                        <a:t>Is 125 pounds considered underweight for someone who is 5' 8"?</a:t>
                      </a:r>
                    </a:p>
                  </a:txBody>
                  <a:tcPr marL="60960" marR="60960" marT="30480" marB="30480" anchor="ctr"/>
                </a:tc>
                <a:tc>
                  <a:txBody>
                    <a:bodyPr/>
                    <a:lstStyle/>
                    <a:p>
                      <a:r>
                        <a:rPr lang="en-CA" dirty="0">
                          <a:effectLst/>
                        </a:rPr>
                        <a:t>Would 130 pounds and 5'7 be a healthy weight?</a:t>
                      </a:r>
                    </a:p>
                  </a:txBody>
                  <a:tcPr marL="60960" marR="60960" marT="30480" marB="30480" anchor="ctr"/>
                </a:tc>
                <a:tc>
                  <a:txBody>
                    <a:bodyPr/>
                    <a:lstStyle/>
                    <a:p>
                      <a:pPr algn="ctr"/>
                      <a:r>
                        <a:rPr lang="en-CA" b="1" dirty="0">
                          <a:effectLst/>
                        </a:rPr>
                        <a:t>NO</a:t>
                      </a:r>
                    </a:p>
                  </a:txBody>
                  <a:tcPr marL="60960" marR="60960" marT="30480" marB="30480" anchor="ctr"/>
                </a:tc>
                <a:extLst>
                  <a:ext uri="{0D108BD9-81ED-4DB2-BD59-A6C34878D82A}">
                    <a16:rowId xmlns:a16="http://schemas.microsoft.com/office/drawing/2014/main" val="1143917246"/>
                  </a:ext>
                </a:extLst>
              </a:tr>
              <a:tr h="522609">
                <a:tc>
                  <a:txBody>
                    <a:bodyPr/>
                    <a:lstStyle/>
                    <a:p>
                      <a:r>
                        <a:rPr lang="en-CA" dirty="0">
                          <a:effectLst/>
                        </a:rPr>
                        <a:t>Where does the word 'jitterbug' come from?</a:t>
                      </a:r>
                    </a:p>
                  </a:txBody>
                  <a:tcPr marL="60960" marR="60960" marT="30480" marB="30480" anchor="ctr"/>
                </a:tc>
                <a:tc>
                  <a:txBody>
                    <a:bodyPr/>
                    <a:lstStyle/>
                    <a:p>
                      <a:r>
                        <a:rPr lang="en-CA">
                          <a:effectLst/>
                        </a:rPr>
                        <a:t>Where did the word "blog" come from?</a:t>
                      </a:r>
                    </a:p>
                  </a:txBody>
                  <a:tcPr marL="60960" marR="60960" marT="30480" marB="30480" anchor="ctr"/>
                </a:tc>
                <a:tc>
                  <a:txBody>
                    <a:bodyPr/>
                    <a:lstStyle/>
                    <a:p>
                      <a:pPr algn="ctr"/>
                      <a:r>
                        <a:rPr kumimoji="0" lang="en-CA" sz="1800" b="1" u="none" strike="noStrike" kern="1200" cap="none" spc="0" normalizeH="0" baseline="0" noProof="0">
                          <a:ln>
                            <a:noFill/>
                          </a:ln>
                          <a:solidFill>
                            <a:prstClr val="black"/>
                          </a:solidFill>
                          <a:effectLst/>
                          <a:uLnTx/>
                          <a:uFillTx/>
                        </a:rPr>
                        <a:t>NO</a:t>
                      </a:r>
                      <a:endParaRPr lang="en-CA" b="1" dirty="0">
                        <a:effectLst/>
                      </a:endParaRPr>
                    </a:p>
                  </a:txBody>
                  <a:tcPr marL="60960" marR="60960" marT="30480" marB="30480" anchor="ctr"/>
                </a:tc>
                <a:extLst>
                  <a:ext uri="{0D108BD9-81ED-4DB2-BD59-A6C34878D82A}">
                    <a16:rowId xmlns:a16="http://schemas.microsoft.com/office/drawing/2014/main" val="4009384822"/>
                  </a:ext>
                </a:extLst>
              </a:tr>
              <a:tr h="287435">
                <a:tc>
                  <a:txBody>
                    <a:bodyPr/>
                    <a:lstStyle/>
                    <a:p>
                      <a:r>
                        <a:rPr lang="en-CA" dirty="0">
                          <a:effectLst/>
                        </a:rPr>
                        <a:t>Why do all minions wear glasses?</a:t>
                      </a:r>
                    </a:p>
                  </a:txBody>
                  <a:tcPr marL="60960" marR="60960" marT="30480" marB="30480" anchor="ctr"/>
                </a:tc>
                <a:tc>
                  <a:txBody>
                    <a:bodyPr/>
                    <a:lstStyle/>
                    <a:p>
                      <a:r>
                        <a:rPr lang="en-CA">
                          <a:effectLst/>
                        </a:rPr>
                        <a:t>Does wearing glasses encourage bullying?</a:t>
                      </a:r>
                    </a:p>
                  </a:txBody>
                  <a:tcPr marL="60960" marR="60960" marT="30480" marB="30480" anchor="ctr"/>
                </a:tc>
                <a:tc>
                  <a:txBody>
                    <a:bodyPr/>
                    <a:lstStyle/>
                    <a:p>
                      <a:pPr algn="ctr"/>
                      <a:r>
                        <a:rPr kumimoji="0" lang="en-CA" sz="1800" b="1" u="none" strike="noStrike" kern="1200" cap="none" spc="0" normalizeH="0" baseline="0" noProof="0" dirty="0">
                          <a:ln>
                            <a:noFill/>
                          </a:ln>
                          <a:solidFill>
                            <a:prstClr val="black"/>
                          </a:solidFill>
                          <a:effectLst/>
                          <a:uLnTx/>
                          <a:uFillTx/>
                        </a:rPr>
                        <a:t>NO</a:t>
                      </a:r>
                      <a:endParaRPr lang="en-CA" b="1" dirty="0">
                        <a:effectLst/>
                      </a:endParaRPr>
                    </a:p>
                  </a:txBody>
                  <a:tcPr marL="60960" marR="60960" marT="30480" marB="30480" anchor="ctr"/>
                </a:tc>
                <a:extLst>
                  <a:ext uri="{0D108BD9-81ED-4DB2-BD59-A6C34878D82A}">
                    <a16:rowId xmlns:a16="http://schemas.microsoft.com/office/drawing/2014/main" val="2074341414"/>
                  </a:ext>
                </a:extLst>
              </a:tr>
            </a:tbl>
          </a:graphicData>
        </a:graphic>
      </p:graphicFrame>
    </p:spTree>
    <p:extLst>
      <p:ext uri="{BB962C8B-B14F-4D97-AF65-F5344CB8AC3E}">
        <p14:creationId xmlns:p14="http://schemas.microsoft.com/office/powerpoint/2010/main" val="983202741"/>
      </p:ext>
    </p:extLst>
  </p:cSld>
  <p:clrMapOvr>
    <a:masterClrMapping/>
  </p:clrMapOvr>
  <mc:AlternateContent xmlns:mc="http://schemas.openxmlformats.org/markup-compatibility/2006" xmlns:p14="http://schemas.microsoft.com/office/powerpoint/2010/main">
    <mc:Choice Requires="p14">
      <p:transition spd="slow" p14:dur="2000" advTm="4310"/>
    </mc:Choice>
    <mc:Fallback xmlns="">
      <p:transition spd="slow" advTm="431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EF3B09-718E-6C1D-DA31-2B02149CDDF4}"/>
              </a:ext>
            </a:extLst>
          </p:cNvPr>
          <p:cNvSpPr>
            <a:spLocks noGrp="1"/>
          </p:cNvSpPr>
          <p:nvPr>
            <p:ph type="title"/>
          </p:nvPr>
        </p:nvSpPr>
        <p:spPr/>
        <p:txBody>
          <a:bodyPr/>
          <a:lstStyle/>
          <a:p>
            <a:r>
              <a:rPr lang="en-CA" dirty="0"/>
              <a:t>Some are easier…</a:t>
            </a:r>
          </a:p>
        </p:txBody>
      </p:sp>
      <p:graphicFrame>
        <p:nvGraphicFramePr>
          <p:cNvPr id="6" name="Table 6">
            <a:extLst>
              <a:ext uri="{FF2B5EF4-FFF2-40B4-BE49-F238E27FC236}">
                <a16:creationId xmlns:a16="http://schemas.microsoft.com/office/drawing/2014/main" id="{FE595FEE-444E-C417-426D-C2FC679E2E7C}"/>
              </a:ext>
            </a:extLst>
          </p:cNvPr>
          <p:cNvGraphicFramePr>
            <a:graphicFrameLocks noGrp="1"/>
          </p:cNvGraphicFramePr>
          <p:nvPr>
            <p:ph idx="1"/>
            <p:extLst>
              <p:ext uri="{D42A27DB-BD31-4B8C-83A1-F6EECF244321}">
                <p14:modId xmlns:p14="http://schemas.microsoft.com/office/powerpoint/2010/main" val="3923952170"/>
              </p:ext>
            </p:extLst>
          </p:nvPr>
        </p:nvGraphicFramePr>
        <p:xfrm>
          <a:off x="136525" y="1376363"/>
          <a:ext cx="11911011" cy="2880360"/>
        </p:xfrm>
        <a:graphic>
          <a:graphicData uri="http://schemas.openxmlformats.org/drawingml/2006/table">
            <a:tbl>
              <a:tblPr firstRow="1" bandRow="1">
                <a:tableStyleId>{2A488322-F2BA-4B5B-9748-0D474271808F}</a:tableStyleId>
              </a:tblPr>
              <a:tblGrid>
                <a:gridCol w="3970337">
                  <a:extLst>
                    <a:ext uri="{9D8B030D-6E8A-4147-A177-3AD203B41FA5}">
                      <a16:colId xmlns:a16="http://schemas.microsoft.com/office/drawing/2014/main" val="3365216043"/>
                    </a:ext>
                  </a:extLst>
                </a:gridCol>
                <a:gridCol w="5893665">
                  <a:extLst>
                    <a:ext uri="{9D8B030D-6E8A-4147-A177-3AD203B41FA5}">
                      <a16:colId xmlns:a16="http://schemas.microsoft.com/office/drawing/2014/main" val="2106860373"/>
                    </a:ext>
                  </a:extLst>
                </a:gridCol>
                <a:gridCol w="2047009">
                  <a:extLst>
                    <a:ext uri="{9D8B030D-6E8A-4147-A177-3AD203B41FA5}">
                      <a16:colId xmlns:a16="http://schemas.microsoft.com/office/drawing/2014/main" val="2277772732"/>
                    </a:ext>
                  </a:extLst>
                </a:gridCol>
              </a:tblGrid>
              <a:tr h="370840">
                <a:tc>
                  <a:txBody>
                    <a:bodyPr/>
                    <a:lstStyle/>
                    <a:p>
                      <a:pPr algn="ctr"/>
                      <a:r>
                        <a:rPr lang="en-CA" dirty="0"/>
                        <a:t>QUESTION 1</a:t>
                      </a:r>
                    </a:p>
                  </a:txBody>
                  <a:tcPr/>
                </a:tc>
                <a:tc>
                  <a:txBody>
                    <a:bodyPr/>
                    <a:lstStyle/>
                    <a:p>
                      <a:pPr algn="ctr"/>
                      <a:r>
                        <a:rPr lang="en-CA" dirty="0"/>
                        <a:t>QUESTION 2</a:t>
                      </a:r>
                    </a:p>
                  </a:txBody>
                  <a:tcPr/>
                </a:tc>
                <a:tc>
                  <a:txBody>
                    <a:bodyPr/>
                    <a:lstStyle/>
                    <a:p>
                      <a:pPr algn="ctr"/>
                      <a:r>
                        <a:rPr lang="en-CA" b="1" dirty="0"/>
                        <a:t>DUPLICATE?</a:t>
                      </a:r>
                    </a:p>
                  </a:txBody>
                  <a:tcPr/>
                </a:tc>
                <a:extLst>
                  <a:ext uri="{0D108BD9-81ED-4DB2-BD59-A6C34878D82A}">
                    <a16:rowId xmlns:a16="http://schemas.microsoft.com/office/drawing/2014/main" val="494206691"/>
                  </a:ext>
                </a:extLst>
              </a:tr>
              <a:tr h="370840">
                <a:tc>
                  <a:txBody>
                    <a:bodyPr/>
                    <a:lstStyle/>
                    <a:p>
                      <a:r>
                        <a:rPr lang="en-CA">
                          <a:effectLst/>
                        </a:rPr>
                        <a:t>Will I be able to travel to foreign countries if I serve as a short service commission officer in the Indian Armed Forces?</a:t>
                      </a:r>
                    </a:p>
                  </a:txBody>
                  <a:tcPr marL="60960" marR="60960" marT="30480" marB="30480" anchor="ctr"/>
                </a:tc>
                <a:tc>
                  <a:txBody>
                    <a:bodyPr/>
                    <a:lstStyle/>
                    <a:p>
                      <a:r>
                        <a:rPr lang="en-CA">
                          <a:effectLst/>
                        </a:rPr>
                        <a:t>What are some little known facts about al qaeda?</a:t>
                      </a:r>
                    </a:p>
                  </a:txBody>
                  <a:tcPr marL="60960" marR="60960" marT="30480" marB="30480" anchor="ctr"/>
                </a:tc>
                <a:tc>
                  <a:txBody>
                    <a:bodyPr/>
                    <a:lstStyle/>
                    <a:p>
                      <a:pPr algn="ctr"/>
                      <a:r>
                        <a:rPr lang="en-CA" b="1" dirty="0">
                          <a:effectLst/>
                        </a:rPr>
                        <a:t>NO</a:t>
                      </a:r>
                    </a:p>
                  </a:txBody>
                  <a:tcPr marL="60960" marR="60960" marT="30480" marB="30480" anchor="ctr"/>
                </a:tc>
                <a:extLst>
                  <a:ext uri="{0D108BD9-81ED-4DB2-BD59-A6C34878D82A}">
                    <a16:rowId xmlns:a16="http://schemas.microsoft.com/office/drawing/2014/main" val="1588768957"/>
                  </a:ext>
                </a:extLst>
              </a:tr>
              <a:tr h="370840">
                <a:tc>
                  <a:txBody>
                    <a:bodyPr/>
                    <a:lstStyle/>
                    <a:p>
                      <a:r>
                        <a:rPr lang="en-CA" dirty="0">
                          <a:effectLst/>
                        </a:rPr>
                        <a:t>What are the nicknames for the Justice League and the Avengers members?</a:t>
                      </a:r>
                    </a:p>
                  </a:txBody>
                  <a:tcPr marL="60960" marR="60960" marT="30480" marB="30480" anchor="ctr"/>
                </a:tc>
                <a:tc>
                  <a:txBody>
                    <a:bodyPr/>
                    <a:lstStyle/>
                    <a:p>
                      <a:r>
                        <a:rPr lang="en-CA">
                          <a:effectLst/>
                        </a:rPr>
                        <a:t>What is the saddest thing about my India?</a:t>
                      </a:r>
                    </a:p>
                  </a:txBody>
                  <a:tcPr marL="60960" marR="60960" marT="30480" marB="30480" anchor="ctr"/>
                </a:tc>
                <a:tc>
                  <a:txBody>
                    <a:bodyPr/>
                    <a:lstStyle/>
                    <a:p>
                      <a:pPr algn="ctr"/>
                      <a:r>
                        <a:rPr lang="en-CA" b="1" dirty="0">
                          <a:effectLst/>
                        </a:rPr>
                        <a:t>NO</a:t>
                      </a:r>
                    </a:p>
                  </a:txBody>
                  <a:tcPr marL="60960" marR="60960" marT="30480" marB="30480" anchor="ctr"/>
                </a:tc>
                <a:extLst>
                  <a:ext uri="{0D108BD9-81ED-4DB2-BD59-A6C34878D82A}">
                    <a16:rowId xmlns:a16="http://schemas.microsoft.com/office/drawing/2014/main" val="2152494231"/>
                  </a:ext>
                </a:extLst>
              </a:tr>
              <a:tr h="370840">
                <a:tc>
                  <a:txBody>
                    <a:bodyPr/>
                    <a:lstStyle/>
                    <a:p>
                      <a:r>
                        <a:rPr lang="en-CA" dirty="0">
                          <a:effectLst/>
                        </a:rPr>
                        <a:t>How does footballers earns?</a:t>
                      </a:r>
                    </a:p>
                  </a:txBody>
                  <a:tcPr marL="60960" marR="60960" marT="30480" marB="30480" anchor="ctr"/>
                </a:tc>
                <a:tc>
                  <a:txBody>
                    <a:bodyPr/>
                    <a:lstStyle/>
                    <a:p>
                      <a:r>
                        <a:rPr lang="en-CA">
                          <a:effectLst/>
                        </a:rPr>
                        <a:t>Tell 100 </a:t>
                      </a:r>
                      <a:r>
                        <a:rPr lang="en-CA" dirty="0">
                          <a:effectLst/>
                        </a:rPr>
                        <a:t>words in 2 minutes which don't contain letter A in it?</a:t>
                      </a:r>
                    </a:p>
                  </a:txBody>
                  <a:tcPr marL="60960" marR="60960" marT="30480" marB="30480" anchor="ctr"/>
                </a:tc>
                <a:tc>
                  <a:txBody>
                    <a:bodyPr/>
                    <a:lstStyle/>
                    <a:p>
                      <a:pPr algn="ctr"/>
                      <a:r>
                        <a:rPr lang="en-CA" b="1" dirty="0">
                          <a:effectLst/>
                        </a:rPr>
                        <a:t>NO</a:t>
                      </a:r>
                    </a:p>
                  </a:txBody>
                  <a:tcPr marL="60960" marR="60960" marT="30480" marB="30480" anchor="ctr"/>
                </a:tc>
                <a:extLst>
                  <a:ext uri="{0D108BD9-81ED-4DB2-BD59-A6C34878D82A}">
                    <a16:rowId xmlns:a16="http://schemas.microsoft.com/office/drawing/2014/main" val="1912752561"/>
                  </a:ext>
                </a:extLst>
              </a:tr>
              <a:tr h="370840">
                <a:tc>
                  <a:txBody>
                    <a:bodyPr/>
                    <a:lstStyle/>
                    <a:p>
                      <a:r>
                        <a:rPr lang="en-CA" dirty="0">
                          <a:effectLst/>
                        </a:rPr>
                        <a:t>How do l make a magnet Motor?</a:t>
                      </a:r>
                    </a:p>
                  </a:txBody>
                  <a:tcPr marL="60960" marR="60960" marT="30480" marB="30480" anchor="ctr"/>
                </a:tc>
                <a:tc>
                  <a:txBody>
                    <a:bodyPr/>
                    <a:lstStyle/>
                    <a:p>
                      <a:r>
                        <a:rPr lang="en-CA">
                          <a:effectLst/>
                        </a:rPr>
                        <a:t>How do I make a magnetic motor?</a:t>
                      </a:r>
                    </a:p>
                  </a:txBody>
                  <a:tcPr marL="60960" marR="60960" marT="30480" marB="30480" anchor="ctr"/>
                </a:tc>
                <a:tc>
                  <a:txBody>
                    <a:bodyPr/>
                    <a:lstStyle/>
                    <a:p>
                      <a:pPr algn="ctr"/>
                      <a:r>
                        <a:rPr lang="en-CA" b="1" dirty="0">
                          <a:effectLst/>
                        </a:rPr>
                        <a:t>YES</a:t>
                      </a:r>
                    </a:p>
                  </a:txBody>
                  <a:tcPr marL="60960" marR="60960" marT="30480" marB="30480" anchor="ctr"/>
                </a:tc>
                <a:extLst>
                  <a:ext uri="{0D108BD9-81ED-4DB2-BD59-A6C34878D82A}">
                    <a16:rowId xmlns:a16="http://schemas.microsoft.com/office/drawing/2014/main" val="2465282758"/>
                  </a:ext>
                </a:extLst>
              </a:tr>
            </a:tbl>
          </a:graphicData>
        </a:graphic>
      </p:graphicFrame>
    </p:spTree>
    <p:extLst>
      <p:ext uri="{BB962C8B-B14F-4D97-AF65-F5344CB8AC3E}">
        <p14:creationId xmlns:p14="http://schemas.microsoft.com/office/powerpoint/2010/main" val="2074820216"/>
      </p:ext>
    </p:extLst>
  </p:cSld>
  <p:clrMapOvr>
    <a:masterClrMapping/>
  </p:clrMapOvr>
  <mc:AlternateContent xmlns:mc="http://schemas.openxmlformats.org/markup-compatibility/2006" xmlns:p14="http://schemas.microsoft.com/office/powerpoint/2010/main">
    <mc:Choice Requires="p14">
      <p:transition spd="slow" p14:dur="2000" advTm="7281"/>
    </mc:Choice>
    <mc:Fallback xmlns="">
      <p:transition spd="slow" advTm="72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EF3B09-718E-6C1D-DA31-2B02149CDDF4}"/>
              </a:ext>
            </a:extLst>
          </p:cNvPr>
          <p:cNvSpPr>
            <a:spLocks noGrp="1"/>
          </p:cNvSpPr>
          <p:nvPr>
            <p:ph type="title"/>
          </p:nvPr>
        </p:nvSpPr>
        <p:spPr/>
        <p:txBody>
          <a:bodyPr/>
          <a:lstStyle/>
          <a:p>
            <a:r>
              <a:rPr lang="en-CA" dirty="0"/>
              <a:t>Some are harder…</a:t>
            </a:r>
          </a:p>
        </p:txBody>
      </p:sp>
      <p:graphicFrame>
        <p:nvGraphicFramePr>
          <p:cNvPr id="6" name="Table 6">
            <a:extLst>
              <a:ext uri="{FF2B5EF4-FFF2-40B4-BE49-F238E27FC236}">
                <a16:creationId xmlns:a16="http://schemas.microsoft.com/office/drawing/2014/main" id="{FE595FEE-444E-C417-426D-C2FC679E2E7C}"/>
              </a:ext>
            </a:extLst>
          </p:cNvPr>
          <p:cNvGraphicFramePr>
            <a:graphicFrameLocks noGrp="1"/>
          </p:cNvGraphicFramePr>
          <p:nvPr>
            <p:ph idx="1"/>
            <p:extLst>
              <p:ext uri="{D42A27DB-BD31-4B8C-83A1-F6EECF244321}">
                <p14:modId xmlns:p14="http://schemas.microsoft.com/office/powerpoint/2010/main" val="779313971"/>
              </p:ext>
            </p:extLst>
          </p:nvPr>
        </p:nvGraphicFramePr>
        <p:xfrm>
          <a:off x="136525" y="1376363"/>
          <a:ext cx="11911011" cy="3215640"/>
        </p:xfrm>
        <a:graphic>
          <a:graphicData uri="http://schemas.openxmlformats.org/drawingml/2006/table">
            <a:tbl>
              <a:tblPr firstRow="1" bandRow="1">
                <a:tableStyleId>{85BE263C-DBD7-4A20-BB59-AAB30ACAA65A}</a:tableStyleId>
              </a:tblPr>
              <a:tblGrid>
                <a:gridCol w="3970337">
                  <a:extLst>
                    <a:ext uri="{9D8B030D-6E8A-4147-A177-3AD203B41FA5}">
                      <a16:colId xmlns:a16="http://schemas.microsoft.com/office/drawing/2014/main" val="3365216043"/>
                    </a:ext>
                  </a:extLst>
                </a:gridCol>
                <a:gridCol w="6134418">
                  <a:extLst>
                    <a:ext uri="{9D8B030D-6E8A-4147-A177-3AD203B41FA5}">
                      <a16:colId xmlns:a16="http://schemas.microsoft.com/office/drawing/2014/main" val="2106860373"/>
                    </a:ext>
                  </a:extLst>
                </a:gridCol>
                <a:gridCol w="1806256">
                  <a:extLst>
                    <a:ext uri="{9D8B030D-6E8A-4147-A177-3AD203B41FA5}">
                      <a16:colId xmlns:a16="http://schemas.microsoft.com/office/drawing/2014/main" val="2277772732"/>
                    </a:ext>
                  </a:extLst>
                </a:gridCol>
              </a:tblGrid>
              <a:tr h="370840">
                <a:tc>
                  <a:txBody>
                    <a:bodyPr/>
                    <a:lstStyle/>
                    <a:p>
                      <a:pPr algn="ctr"/>
                      <a:r>
                        <a:rPr lang="en-CA" dirty="0"/>
                        <a:t>QUESTION 1</a:t>
                      </a:r>
                    </a:p>
                  </a:txBody>
                  <a:tcPr/>
                </a:tc>
                <a:tc>
                  <a:txBody>
                    <a:bodyPr/>
                    <a:lstStyle/>
                    <a:p>
                      <a:pPr algn="ctr"/>
                      <a:r>
                        <a:rPr lang="en-CA" dirty="0"/>
                        <a:t>QUESTION 2</a:t>
                      </a:r>
                    </a:p>
                  </a:txBody>
                  <a:tcPr/>
                </a:tc>
                <a:tc>
                  <a:txBody>
                    <a:bodyPr/>
                    <a:lstStyle/>
                    <a:p>
                      <a:pPr algn="ctr"/>
                      <a:r>
                        <a:rPr lang="en-CA" b="1" dirty="0"/>
                        <a:t>DUPLICATE?</a:t>
                      </a:r>
                    </a:p>
                  </a:txBody>
                  <a:tcPr/>
                </a:tc>
                <a:extLst>
                  <a:ext uri="{0D108BD9-81ED-4DB2-BD59-A6C34878D82A}">
                    <a16:rowId xmlns:a16="http://schemas.microsoft.com/office/drawing/2014/main" val="494206691"/>
                  </a:ext>
                </a:extLst>
              </a:tr>
              <a:tr h="370840">
                <a:tc>
                  <a:txBody>
                    <a:bodyPr/>
                    <a:lstStyle/>
                    <a:p>
                      <a:r>
                        <a:rPr lang="en-CA" dirty="0">
                          <a:effectLst/>
                        </a:rPr>
                        <a:t>Did Trump win the election?</a:t>
                      </a:r>
                    </a:p>
                  </a:txBody>
                  <a:tcPr marL="60960" marR="60960" marT="30480" marB="30480" anchor="ctr"/>
                </a:tc>
                <a:tc>
                  <a:txBody>
                    <a:bodyPr/>
                    <a:lstStyle/>
                    <a:p>
                      <a:r>
                        <a:rPr lang="en-CA">
                          <a:effectLst/>
                        </a:rPr>
                        <a:t>Can Donald Trump win this Tuesday?</a:t>
                      </a:r>
                    </a:p>
                  </a:txBody>
                  <a:tcPr marL="60960" marR="60960" marT="30480" marB="30480" anchor="ctr"/>
                </a:tc>
                <a:tc>
                  <a:txBody>
                    <a:bodyPr/>
                    <a:lstStyle/>
                    <a:p>
                      <a:pPr algn="ctr"/>
                      <a:r>
                        <a:rPr lang="en-CA" b="1" dirty="0">
                          <a:effectLst/>
                        </a:rPr>
                        <a:t>YES</a:t>
                      </a:r>
                    </a:p>
                  </a:txBody>
                  <a:tcPr marL="60960" marR="60960" marT="30480" marB="30480" anchor="ctr"/>
                </a:tc>
                <a:extLst>
                  <a:ext uri="{0D108BD9-81ED-4DB2-BD59-A6C34878D82A}">
                    <a16:rowId xmlns:a16="http://schemas.microsoft.com/office/drawing/2014/main" val="1588768957"/>
                  </a:ext>
                </a:extLst>
              </a:tr>
              <a:tr h="370840">
                <a:tc>
                  <a:txBody>
                    <a:bodyPr/>
                    <a:lstStyle/>
                    <a:p>
                      <a:r>
                        <a:rPr lang="en-CA" dirty="0">
                          <a:effectLst/>
                        </a:rPr>
                        <a:t>How do I improve my competitive programming?</a:t>
                      </a:r>
                    </a:p>
                  </a:txBody>
                  <a:tcPr marL="60960" marR="60960" marT="30480" marB="30480" anchor="ctr"/>
                </a:tc>
                <a:tc>
                  <a:txBody>
                    <a:bodyPr/>
                    <a:lstStyle/>
                    <a:p>
                      <a:r>
                        <a:rPr lang="en-CA">
                          <a:effectLst/>
                        </a:rPr>
                        <a:t>How do I become efficient in competitive programming?</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u="none" strike="noStrike" kern="1200" cap="none" spc="0" normalizeH="0" baseline="0" noProof="0" dirty="0">
                          <a:ln>
                            <a:noFill/>
                          </a:ln>
                          <a:solidFill>
                            <a:prstClr val="black"/>
                          </a:solidFill>
                          <a:effectLst/>
                          <a:uLnTx/>
                          <a:uFillTx/>
                        </a:rPr>
                        <a:t>YES</a:t>
                      </a:r>
                      <a:endParaRPr kumimoji="0" lang="en-CA"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L="60960" marR="60960" marT="30480" marB="30480" anchor="ctr"/>
                </a:tc>
                <a:extLst>
                  <a:ext uri="{0D108BD9-81ED-4DB2-BD59-A6C34878D82A}">
                    <a16:rowId xmlns:a16="http://schemas.microsoft.com/office/drawing/2014/main" val="2152494231"/>
                  </a:ext>
                </a:extLst>
              </a:tr>
              <a:tr h="370840">
                <a:tc>
                  <a:txBody>
                    <a:bodyPr/>
                    <a:lstStyle/>
                    <a:p>
                      <a:r>
                        <a:rPr lang="en-CA" dirty="0">
                          <a:effectLst/>
                        </a:rPr>
                        <a:t>What are some common applications for calcium carbonate salt?</a:t>
                      </a:r>
                    </a:p>
                  </a:txBody>
                  <a:tcPr marL="60960" marR="60960" marT="30480" marB="30480" anchor="ctr"/>
                </a:tc>
                <a:tc>
                  <a:txBody>
                    <a:bodyPr/>
                    <a:lstStyle/>
                    <a:p>
                      <a:r>
                        <a:rPr lang="en-CA">
                          <a:effectLst/>
                        </a:rPr>
                        <a:t>What is calcium carbonate used for?</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u="none" strike="noStrike" kern="1200" cap="none" spc="0" normalizeH="0" baseline="0" noProof="0" dirty="0">
                          <a:ln>
                            <a:noFill/>
                          </a:ln>
                          <a:solidFill>
                            <a:prstClr val="black"/>
                          </a:solidFill>
                          <a:effectLst/>
                          <a:uLnTx/>
                          <a:uFillTx/>
                        </a:rPr>
                        <a:t>YES</a:t>
                      </a:r>
                      <a:endParaRPr kumimoji="0" lang="en-CA"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L="60960" marR="60960" marT="30480" marB="30480" anchor="ctr"/>
                </a:tc>
                <a:extLst>
                  <a:ext uri="{0D108BD9-81ED-4DB2-BD59-A6C34878D82A}">
                    <a16:rowId xmlns:a16="http://schemas.microsoft.com/office/drawing/2014/main" val="2672342523"/>
                  </a:ext>
                </a:extLst>
              </a:tr>
              <a:tr h="370840">
                <a:tc>
                  <a:txBody>
                    <a:bodyPr/>
                    <a:lstStyle/>
                    <a:p>
                      <a:r>
                        <a:rPr lang="en-CA" dirty="0">
                          <a:effectLst/>
                        </a:rPr>
                        <a:t>Is our Universe expanding?</a:t>
                      </a:r>
                    </a:p>
                  </a:txBody>
                  <a:tcPr marL="60960" marR="60960" marT="30480" marB="30480" anchor="ctr"/>
                </a:tc>
                <a:tc>
                  <a:txBody>
                    <a:bodyPr/>
                    <a:lstStyle/>
                    <a:p>
                      <a:r>
                        <a:rPr lang="en-CA">
                          <a:effectLst/>
                        </a:rPr>
                        <a:t>What are the proofs of scientists that the universe is expanding?</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u="none" strike="noStrike" kern="1200" cap="none" spc="0" normalizeH="0" baseline="0" noProof="0" dirty="0">
                          <a:ln>
                            <a:noFill/>
                          </a:ln>
                          <a:solidFill>
                            <a:prstClr val="black"/>
                          </a:solidFill>
                          <a:effectLst/>
                          <a:uLnTx/>
                          <a:uFillTx/>
                        </a:rPr>
                        <a:t>YES</a:t>
                      </a:r>
                      <a:endParaRPr kumimoji="0" lang="en-CA"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L="60960" marR="60960" marT="30480" marB="30480" anchor="ctr"/>
                </a:tc>
                <a:extLst>
                  <a:ext uri="{0D108BD9-81ED-4DB2-BD59-A6C34878D82A}">
                    <a16:rowId xmlns:a16="http://schemas.microsoft.com/office/drawing/2014/main" val="4009384822"/>
                  </a:ext>
                </a:extLst>
              </a:tr>
              <a:tr h="370840">
                <a:tc>
                  <a:txBody>
                    <a:bodyPr/>
                    <a:lstStyle/>
                    <a:p>
                      <a:r>
                        <a:rPr lang="en-CA" dirty="0">
                          <a:effectLst/>
                        </a:rPr>
                        <a:t>If tan theta + sec theta=2 then what is tan theta is equal to?</a:t>
                      </a:r>
                    </a:p>
                  </a:txBody>
                  <a:tcPr marL="60960" marR="60960" marT="30480" marB="30480" anchor="ctr"/>
                </a:tc>
                <a:tc>
                  <a:txBody>
                    <a:bodyPr/>
                    <a:lstStyle/>
                    <a:p>
                      <a:r>
                        <a:rPr lang="en-CA" dirty="0">
                          <a:effectLst/>
                        </a:rPr>
                        <a:t>If theta is the angle between the diagonals of a parallelogram ABCD whose vertices are </a:t>
                      </a:r>
                      <a:r>
                        <a:rPr lang="en-CA">
                          <a:effectLst/>
                        </a:rPr>
                        <a:t>A(0,2</a:t>
                      </a:r>
                      <a:r>
                        <a:rPr lang="en-CA" dirty="0">
                          <a:effectLst/>
                        </a:rPr>
                        <a:t>) , B (2,-1) , C</a:t>
                      </a:r>
                      <a:r>
                        <a:rPr lang="en-CA">
                          <a:effectLst/>
                        </a:rPr>
                        <a:t>(4,0) </a:t>
                      </a:r>
                      <a:r>
                        <a:rPr lang="en-CA" dirty="0">
                          <a:effectLst/>
                        </a:rPr>
                        <a:t>and D(2,3). show that tan theta =2?</a:t>
                      </a:r>
                    </a:p>
                  </a:txBody>
                  <a:tcPr marL="60960" marR="60960" marT="30480" marB="30480" anchor="ctr"/>
                </a:tc>
                <a:tc>
                  <a:txBody>
                    <a:bodyPr/>
                    <a:lstStyle/>
                    <a:p>
                      <a:pPr algn="ctr"/>
                      <a:r>
                        <a:rPr lang="en-CA" b="1" dirty="0">
                          <a:effectLst/>
                        </a:rPr>
                        <a:t>NO</a:t>
                      </a:r>
                    </a:p>
                  </a:txBody>
                  <a:tcPr marL="60960" marR="60960" marT="30480" marB="30480" anchor="ctr"/>
                </a:tc>
                <a:extLst>
                  <a:ext uri="{0D108BD9-81ED-4DB2-BD59-A6C34878D82A}">
                    <a16:rowId xmlns:a16="http://schemas.microsoft.com/office/drawing/2014/main" val="841001676"/>
                  </a:ext>
                </a:extLst>
              </a:tr>
            </a:tbl>
          </a:graphicData>
        </a:graphic>
      </p:graphicFrame>
    </p:spTree>
    <p:extLst>
      <p:ext uri="{BB962C8B-B14F-4D97-AF65-F5344CB8AC3E}">
        <p14:creationId xmlns:p14="http://schemas.microsoft.com/office/powerpoint/2010/main" val="2641728947"/>
      </p:ext>
    </p:extLst>
  </p:cSld>
  <p:clrMapOvr>
    <a:masterClrMapping/>
  </p:clrMapOvr>
  <mc:AlternateContent xmlns:mc="http://schemas.openxmlformats.org/markup-compatibility/2006" xmlns:p14="http://schemas.microsoft.com/office/powerpoint/2010/main">
    <mc:Choice Requires="p14">
      <p:transition spd="slow" p14:dur="2000" advTm="15105"/>
    </mc:Choice>
    <mc:Fallback xmlns="">
      <p:transition spd="slow" advTm="1510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EF3B09-718E-6C1D-DA31-2B02149CDDF4}"/>
              </a:ext>
            </a:extLst>
          </p:cNvPr>
          <p:cNvSpPr>
            <a:spLocks noGrp="1"/>
          </p:cNvSpPr>
          <p:nvPr>
            <p:ph type="title"/>
          </p:nvPr>
        </p:nvSpPr>
        <p:spPr/>
        <p:txBody>
          <a:bodyPr/>
          <a:lstStyle/>
          <a:p>
            <a:r>
              <a:rPr lang="en-CA" dirty="0"/>
              <a:t>And some… </a:t>
            </a:r>
          </a:p>
        </p:txBody>
      </p:sp>
      <p:graphicFrame>
        <p:nvGraphicFramePr>
          <p:cNvPr id="6" name="Table 6">
            <a:extLst>
              <a:ext uri="{FF2B5EF4-FFF2-40B4-BE49-F238E27FC236}">
                <a16:creationId xmlns:a16="http://schemas.microsoft.com/office/drawing/2014/main" id="{FE595FEE-444E-C417-426D-C2FC679E2E7C}"/>
              </a:ext>
            </a:extLst>
          </p:cNvPr>
          <p:cNvGraphicFramePr>
            <a:graphicFrameLocks noGrp="1"/>
          </p:cNvGraphicFramePr>
          <p:nvPr>
            <p:ph idx="1"/>
            <p:extLst>
              <p:ext uri="{D42A27DB-BD31-4B8C-83A1-F6EECF244321}">
                <p14:modId xmlns:p14="http://schemas.microsoft.com/office/powerpoint/2010/main" val="2842088966"/>
              </p:ext>
            </p:extLst>
          </p:nvPr>
        </p:nvGraphicFramePr>
        <p:xfrm>
          <a:off x="140491" y="1376363"/>
          <a:ext cx="11911011" cy="4028440"/>
        </p:xfrm>
        <a:graphic>
          <a:graphicData uri="http://schemas.openxmlformats.org/drawingml/2006/table">
            <a:tbl>
              <a:tblPr firstRow="1" bandRow="1">
                <a:tableStyleId>{6E25E649-3F16-4E02-A733-19D2CDBF48F0}</a:tableStyleId>
              </a:tblPr>
              <a:tblGrid>
                <a:gridCol w="3970337">
                  <a:extLst>
                    <a:ext uri="{9D8B030D-6E8A-4147-A177-3AD203B41FA5}">
                      <a16:colId xmlns:a16="http://schemas.microsoft.com/office/drawing/2014/main" val="3365216043"/>
                    </a:ext>
                  </a:extLst>
                </a:gridCol>
                <a:gridCol w="5951538">
                  <a:extLst>
                    <a:ext uri="{9D8B030D-6E8A-4147-A177-3AD203B41FA5}">
                      <a16:colId xmlns:a16="http://schemas.microsoft.com/office/drawing/2014/main" val="2106860373"/>
                    </a:ext>
                  </a:extLst>
                </a:gridCol>
                <a:gridCol w="1989136">
                  <a:extLst>
                    <a:ext uri="{9D8B030D-6E8A-4147-A177-3AD203B41FA5}">
                      <a16:colId xmlns:a16="http://schemas.microsoft.com/office/drawing/2014/main" val="2277772732"/>
                    </a:ext>
                  </a:extLst>
                </a:gridCol>
              </a:tblGrid>
              <a:tr h="370840">
                <a:tc>
                  <a:txBody>
                    <a:bodyPr/>
                    <a:lstStyle/>
                    <a:p>
                      <a:pPr algn="ctr"/>
                      <a:r>
                        <a:rPr lang="en-CA" dirty="0"/>
                        <a:t>QUESTION 1</a:t>
                      </a:r>
                    </a:p>
                  </a:txBody>
                  <a:tcPr/>
                </a:tc>
                <a:tc>
                  <a:txBody>
                    <a:bodyPr/>
                    <a:lstStyle/>
                    <a:p>
                      <a:pPr algn="ctr"/>
                      <a:r>
                        <a:rPr lang="en-CA" dirty="0"/>
                        <a:t>QUESTION 2</a:t>
                      </a:r>
                    </a:p>
                  </a:txBody>
                  <a:tcPr/>
                </a:tc>
                <a:tc>
                  <a:txBody>
                    <a:bodyPr/>
                    <a:lstStyle/>
                    <a:p>
                      <a:pPr algn="ctr"/>
                      <a:r>
                        <a:rPr lang="en-CA" b="1" dirty="0"/>
                        <a:t>DUPLICATE?</a:t>
                      </a:r>
                    </a:p>
                  </a:txBody>
                  <a:tcPr/>
                </a:tc>
                <a:extLst>
                  <a:ext uri="{0D108BD9-81ED-4DB2-BD59-A6C34878D82A}">
                    <a16:rowId xmlns:a16="http://schemas.microsoft.com/office/drawing/2014/main" val="494206691"/>
                  </a:ext>
                </a:extLst>
              </a:tr>
              <a:tr h="370840">
                <a:tc>
                  <a:txBody>
                    <a:bodyPr/>
                    <a:lstStyle/>
                    <a:p>
                      <a:r>
                        <a:rPr lang="en-CA" dirty="0">
                          <a:effectLst/>
                        </a:rPr>
                        <a:t>What is the easiest way to take green card?</a:t>
                      </a:r>
                    </a:p>
                  </a:txBody>
                  <a:tcPr marL="60960" marR="60960" marT="30480" marB="30480" anchor="ctr"/>
                </a:tc>
                <a:tc>
                  <a:txBody>
                    <a:bodyPr/>
                    <a:lstStyle/>
                    <a:p>
                      <a:r>
                        <a:rPr lang="en-CA" dirty="0">
                          <a:effectLst/>
                        </a:rPr>
                        <a:t>Who can help me get an America green card?</a:t>
                      </a:r>
                    </a:p>
                  </a:txBody>
                  <a:tcPr marL="60960" marR="60960" marT="30480" marB="30480" anchor="ctr"/>
                </a:tc>
                <a:tc>
                  <a:txBody>
                    <a:bodyPr/>
                    <a:lstStyle/>
                    <a:p>
                      <a:pPr algn="ctr"/>
                      <a:endParaRPr lang="en-CA" b="1" dirty="0">
                        <a:effectLst/>
                      </a:endParaRPr>
                    </a:p>
                  </a:txBody>
                  <a:tcPr marL="60960" marR="60960" marT="30480" marB="30480" anchor="ctr"/>
                </a:tc>
                <a:extLst>
                  <a:ext uri="{0D108BD9-81ED-4DB2-BD59-A6C34878D82A}">
                    <a16:rowId xmlns:a16="http://schemas.microsoft.com/office/drawing/2014/main" val="1588768957"/>
                  </a:ext>
                </a:extLst>
              </a:tr>
              <a:tr h="370840">
                <a:tc>
                  <a:txBody>
                    <a:bodyPr/>
                    <a:lstStyle/>
                    <a:p>
                      <a:r>
                        <a:rPr lang="en-CA" dirty="0">
                          <a:effectLst/>
                        </a:rPr>
                        <a:t>It is true that Sweden has the largest number of rape case in Europe?</a:t>
                      </a:r>
                    </a:p>
                  </a:txBody>
                  <a:tcPr marL="60960" marR="60960" marT="30480" marB="30480" anchor="ctr"/>
                </a:tc>
                <a:tc>
                  <a:txBody>
                    <a:bodyPr/>
                    <a:lstStyle/>
                    <a:p>
                      <a:r>
                        <a:rPr lang="en-CA">
                          <a:effectLst/>
                        </a:rPr>
                        <a:t>Why Sweden is the rape capital of Europe?</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L="60960" marR="60960" marT="30480" marB="30480" anchor="ctr"/>
                </a:tc>
                <a:extLst>
                  <a:ext uri="{0D108BD9-81ED-4DB2-BD59-A6C34878D82A}">
                    <a16:rowId xmlns:a16="http://schemas.microsoft.com/office/drawing/2014/main" val="2152494231"/>
                  </a:ext>
                </a:extLst>
              </a:tr>
              <a:tr h="370840">
                <a:tc>
                  <a:txBody>
                    <a:bodyPr/>
                    <a:lstStyle/>
                    <a:p>
                      <a:r>
                        <a:rPr lang="en-CA" dirty="0">
                          <a:effectLst/>
                        </a:rPr>
                        <a:t>What are the top courses on digital marketing?</a:t>
                      </a:r>
                    </a:p>
                  </a:txBody>
                  <a:tcPr marL="60960" marR="60960" marT="30480" marB="30480" anchor="ctr"/>
                </a:tc>
                <a:tc>
                  <a:txBody>
                    <a:bodyPr/>
                    <a:lstStyle/>
                    <a:p>
                      <a:r>
                        <a:rPr lang="en-CA">
                          <a:effectLst/>
                        </a:rPr>
                        <a:t>How is this online course on digital marketing?</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L="60960" marR="60960" marT="30480" marB="30480" anchor="ctr"/>
                </a:tc>
                <a:extLst>
                  <a:ext uri="{0D108BD9-81ED-4DB2-BD59-A6C34878D82A}">
                    <a16:rowId xmlns:a16="http://schemas.microsoft.com/office/drawing/2014/main" val="2672342523"/>
                  </a:ext>
                </a:extLst>
              </a:tr>
              <a:tr h="370840">
                <a:tc>
                  <a:txBody>
                    <a:bodyPr/>
                    <a:lstStyle/>
                    <a:p>
                      <a:r>
                        <a:rPr lang="en-CA" dirty="0">
                          <a:effectLst/>
                        </a:rPr>
                        <a:t>How should one change their diet to lose weight?</a:t>
                      </a:r>
                    </a:p>
                  </a:txBody>
                  <a:tcPr marL="60960" marR="60960" marT="30480" marB="30480" anchor="ctr"/>
                </a:tc>
                <a:tc>
                  <a:txBody>
                    <a:bodyPr/>
                    <a:lstStyle/>
                    <a:p>
                      <a:r>
                        <a:rPr lang="en-CA" dirty="0">
                          <a:effectLst/>
                        </a:rPr>
                        <a:t>How can I efficiently lose weight?</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L="60960" marR="60960" marT="30480" marB="30480" anchor="ctr"/>
                </a:tc>
                <a:extLst>
                  <a:ext uri="{0D108BD9-81ED-4DB2-BD59-A6C34878D82A}">
                    <a16:rowId xmlns:a16="http://schemas.microsoft.com/office/drawing/2014/main" val="1912752561"/>
                  </a:ext>
                </a:extLst>
              </a:tr>
              <a:tr h="370840">
                <a:tc>
                  <a:txBody>
                    <a:bodyPr/>
                    <a:lstStyle/>
                    <a:p>
                      <a:r>
                        <a:rPr lang="en-CA" dirty="0">
                          <a:effectLst/>
                        </a:rPr>
                        <a:t>What major should I choose in university?</a:t>
                      </a:r>
                    </a:p>
                  </a:txBody>
                  <a:tcPr marL="60960" marR="60960" marT="30480" marB="30480" anchor="ctr"/>
                </a:tc>
                <a:tc>
                  <a:txBody>
                    <a:bodyPr/>
                    <a:lstStyle/>
                    <a:p>
                      <a:r>
                        <a:rPr lang="en-CA" dirty="0">
                          <a:effectLst/>
                        </a:rPr>
                        <a:t>What major should I choose?</a:t>
                      </a:r>
                    </a:p>
                  </a:txBody>
                  <a:tcPr marL="60960" marR="60960" marT="30480" marB="30480" anchor="ctr"/>
                </a:tc>
                <a:tc>
                  <a:txBody>
                    <a:bodyPr/>
                    <a:lstStyle/>
                    <a:p>
                      <a:pPr algn="ctr"/>
                      <a:endParaRPr lang="en-CA" b="1" dirty="0">
                        <a:effectLst/>
                      </a:endParaRPr>
                    </a:p>
                  </a:txBody>
                  <a:tcPr marL="60960" marR="60960" marT="30480" marB="30480" anchor="ctr"/>
                </a:tc>
                <a:extLst>
                  <a:ext uri="{0D108BD9-81ED-4DB2-BD59-A6C34878D82A}">
                    <a16:rowId xmlns:a16="http://schemas.microsoft.com/office/drawing/2014/main" val="4009384822"/>
                  </a:ext>
                </a:extLst>
              </a:tr>
              <a:tr h="370840">
                <a:tc>
                  <a:txBody>
                    <a:bodyPr/>
                    <a:lstStyle/>
                    <a:p>
                      <a:r>
                        <a:rPr lang="en-CA" dirty="0">
                          <a:effectLst/>
                        </a:rPr>
                        <a:t>Do spirts or ghosts exist?</a:t>
                      </a:r>
                    </a:p>
                  </a:txBody>
                  <a:tcPr marL="60960" marR="60960" marT="30480" marB="30480" anchor="ctr"/>
                </a:tc>
                <a:tc>
                  <a:txBody>
                    <a:bodyPr/>
                    <a:lstStyle/>
                    <a:p>
                      <a:r>
                        <a:rPr lang="en-CA">
                          <a:effectLst/>
                        </a:rPr>
                        <a:t>Do ghosts really exist? If no, how do we explain some people getting possesed?</a:t>
                      </a:r>
                    </a:p>
                  </a:txBody>
                  <a:tcPr marL="60960" marR="60960" marT="30480" marB="30480" anchor="ctr"/>
                </a:tc>
                <a:tc>
                  <a:txBody>
                    <a:bodyPr/>
                    <a:lstStyle/>
                    <a:p>
                      <a:pPr algn="ctr"/>
                      <a:endParaRPr lang="en-CA" b="1" dirty="0">
                        <a:effectLst/>
                      </a:endParaRPr>
                    </a:p>
                  </a:txBody>
                  <a:tcPr marL="60960" marR="60960" marT="30480" marB="30480" anchor="ctr"/>
                </a:tc>
                <a:extLst>
                  <a:ext uri="{0D108BD9-81ED-4DB2-BD59-A6C34878D82A}">
                    <a16:rowId xmlns:a16="http://schemas.microsoft.com/office/drawing/2014/main" val="2074341414"/>
                  </a:ext>
                </a:extLst>
              </a:tr>
            </a:tbl>
          </a:graphicData>
        </a:graphic>
      </p:graphicFrame>
      <p:sp>
        <p:nvSpPr>
          <p:cNvPr id="3" name="TextBox 2">
            <a:extLst>
              <a:ext uri="{FF2B5EF4-FFF2-40B4-BE49-F238E27FC236}">
                <a16:creationId xmlns:a16="http://schemas.microsoft.com/office/drawing/2014/main" id="{BBFFC8F6-9F03-CAB0-2992-1E02DBFD6A82}"/>
              </a:ext>
            </a:extLst>
          </p:cNvPr>
          <p:cNvSpPr txBox="1"/>
          <p:nvPr/>
        </p:nvSpPr>
        <p:spPr>
          <a:xfrm>
            <a:off x="10803038" y="1866933"/>
            <a:ext cx="523861" cy="369332"/>
          </a:xfrm>
          <a:prstGeom prst="rect">
            <a:avLst/>
          </a:prstGeom>
          <a:noFill/>
        </p:spPr>
        <p:txBody>
          <a:bodyPr wrap="none" rtlCol="0">
            <a:spAutoFit/>
          </a:bodyPr>
          <a:lstStyle/>
          <a:p>
            <a:r>
              <a:rPr lang="en-CA" b="1" dirty="0"/>
              <a:t>YES</a:t>
            </a:r>
          </a:p>
        </p:txBody>
      </p:sp>
      <p:sp>
        <p:nvSpPr>
          <p:cNvPr id="4" name="TextBox 3">
            <a:extLst>
              <a:ext uri="{FF2B5EF4-FFF2-40B4-BE49-F238E27FC236}">
                <a16:creationId xmlns:a16="http://schemas.microsoft.com/office/drawing/2014/main" id="{DE05FD4E-0F78-1242-64C8-70493174EC14}"/>
              </a:ext>
            </a:extLst>
          </p:cNvPr>
          <p:cNvSpPr txBox="1"/>
          <p:nvPr/>
        </p:nvSpPr>
        <p:spPr>
          <a:xfrm>
            <a:off x="10797958" y="2490900"/>
            <a:ext cx="523861" cy="369332"/>
          </a:xfrm>
          <a:prstGeom prst="rect">
            <a:avLst/>
          </a:prstGeom>
          <a:noFill/>
        </p:spPr>
        <p:txBody>
          <a:bodyPr wrap="none" rtlCol="0">
            <a:spAutoFit/>
          </a:bodyPr>
          <a:lstStyle/>
          <a:p>
            <a:r>
              <a:rPr lang="en-CA" b="1" dirty="0"/>
              <a:t>YES</a:t>
            </a:r>
          </a:p>
        </p:txBody>
      </p:sp>
      <p:sp>
        <p:nvSpPr>
          <p:cNvPr id="5" name="TextBox 4">
            <a:extLst>
              <a:ext uri="{FF2B5EF4-FFF2-40B4-BE49-F238E27FC236}">
                <a16:creationId xmlns:a16="http://schemas.microsoft.com/office/drawing/2014/main" id="{5903A244-335B-2336-41E0-A44E292F595F}"/>
              </a:ext>
            </a:extLst>
          </p:cNvPr>
          <p:cNvSpPr txBox="1"/>
          <p:nvPr/>
        </p:nvSpPr>
        <p:spPr>
          <a:xfrm>
            <a:off x="10803038" y="3096247"/>
            <a:ext cx="523861" cy="369332"/>
          </a:xfrm>
          <a:prstGeom prst="rect">
            <a:avLst/>
          </a:prstGeom>
          <a:noFill/>
        </p:spPr>
        <p:txBody>
          <a:bodyPr wrap="none" rtlCol="0">
            <a:spAutoFit/>
          </a:bodyPr>
          <a:lstStyle/>
          <a:p>
            <a:r>
              <a:rPr lang="en-CA" b="1" dirty="0"/>
              <a:t>YES</a:t>
            </a:r>
          </a:p>
        </p:txBody>
      </p:sp>
      <p:sp>
        <p:nvSpPr>
          <p:cNvPr id="8" name="TextBox 7">
            <a:extLst>
              <a:ext uri="{FF2B5EF4-FFF2-40B4-BE49-F238E27FC236}">
                <a16:creationId xmlns:a16="http://schemas.microsoft.com/office/drawing/2014/main" id="{4AEB0225-0B7D-F517-A3E1-EB9BAAB8BC8B}"/>
              </a:ext>
            </a:extLst>
          </p:cNvPr>
          <p:cNvSpPr txBox="1"/>
          <p:nvPr/>
        </p:nvSpPr>
        <p:spPr>
          <a:xfrm>
            <a:off x="10797958" y="3704974"/>
            <a:ext cx="523861" cy="369332"/>
          </a:xfrm>
          <a:prstGeom prst="rect">
            <a:avLst/>
          </a:prstGeom>
          <a:noFill/>
        </p:spPr>
        <p:txBody>
          <a:bodyPr wrap="none" rtlCol="0">
            <a:spAutoFit/>
          </a:bodyPr>
          <a:lstStyle/>
          <a:p>
            <a:r>
              <a:rPr lang="en-CA" b="1" dirty="0"/>
              <a:t>YES</a:t>
            </a:r>
          </a:p>
        </p:txBody>
      </p:sp>
      <p:sp>
        <p:nvSpPr>
          <p:cNvPr id="9" name="TextBox 8">
            <a:extLst>
              <a:ext uri="{FF2B5EF4-FFF2-40B4-BE49-F238E27FC236}">
                <a16:creationId xmlns:a16="http://schemas.microsoft.com/office/drawing/2014/main" id="{ACF56F03-9E15-EDA4-0079-9E2F29FB6779}"/>
              </a:ext>
            </a:extLst>
          </p:cNvPr>
          <p:cNvSpPr txBox="1"/>
          <p:nvPr/>
        </p:nvSpPr>
        <p:spPr>
          <a:xfrm>
            <a:off x="10797957" y="4919921"/>
            <a:ext cx="523861" cy="369332"/>
          </a:xfrm>
          <a:prstGeom prst="rect">
            <a:avLst/>
          </a:prstGeom>
          <a:noFill/>
        </p:spPr>
        <p:txBody>
          <a:bodyPr wrap="none" rtlCol="0">
            <a:spAutoFit/>
          </a:bodyPr>
          <a:lstStyle/>
          <a:p>
            <a:r>
              <a:rPr lang="en-CA" b="1" dirty="0"/>
              <a:t>YES</a:t>
            </a:r>
          </a:p>
        </p:txBody>
      </p:sp>
      <p:sp>
        <p:nvSpPr>
          <p:cNvPr id="10" name="TextBox 9">
            <a:extLst>
              <a:ext uri="{FF2B5EF4-FFF2-40B4-BE49-F238E27FC236}">
                <a16:creationId xmlns:a16="http://schemas.microsoft.com/office/drawing/2014/main" id="{77970F07-5D4F-D1F5-3E3C-D5F065EA81E1}"/>
              </a:ext>
            </a:extLst>
          </p:cNvPr>
          <p:cNvSpPr txBox="1"/>
          <p:nvPr/>
        </p:nvSpPr>
        <p:spPr>
          <a:xfrm>
            <a:off x="10813197" y="4306849"/>
            <a:ext cx="492443" cy="369332"/>
          </a:xfrm>
          <a:prstGeom prst="rect">
            <a:avLst/>
          </a:prstGeom>
          <a:noFill/>
        </p:spPr>
        <p:txBody>
          <a:bodyPr wrap="none" rtlCol="0">
            <a:spAutoFit/>
          </a:bodyPr>
          <a:lstStyle/>
          <a:p>
            <a:r>
              <a:rPr lang="en-CA" b="1" dirty="0"/>
              <a:t>NO</a:t>
            </a:r>
          </a:p>
        </p:txBody>
      </p:sp>
    </p:spTree>
    <p:custDataLst>
      <p:tags r:id="rId1"/>
    </p:custDataLst>
    <p:extLst>
      <p:ext uri="{BB962C8B-B14F-4D97-AF65-F5344CB8AC3E}">
        <p14:creationId xmlns:p14="http://schemas.microsoft.com/office/powerpoint/2010/main" val="1432422821"/>
      </p:ext>
    </p:extLst>
  </p:cSld>
  <p:clrMapOvr>
    <a:masterClrMapping/>
  </p:clrMapOvr>
  <mc:AlternateContent xmlns:mc="http://schemas.openxmlformats.org/markup-compatibility/2006" xmlns:p14="http://schemas.microsoft.com/office/powerpoint/2010/main">
    <mc:Choice Requires="p14">
      <p:transition spd="slow" p14:dur="2000" advTm="30937"/>
    </mc:Choice>
    <mc:Fallback xmlns="">
      <p:transition spd="slow" advTm="309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EE972-A7B6-1A1B-256B-66E10F6C5F9A}"/>
              </a:ext>
            </a:extLst>
          </p:cNvPr>
          <p:cNvSpPr>
            <a:spLocks noGrp="1"/>
          </p:cNvSpPr>
          <p:nvPr>
            <p:ph type="title"/>
          </p:nvPr>
        </p:nvSpPr>
        <p:spPr/>
        <p:txBody>
          <a:bodyPr>
            <a:normAutofit/>
          </a:bodyPr>
          <a:lstStyle/>
          <a:p>
            <a:pPr marL="0" lvl="0">
              <a:lnSpc>
                <a:spcPct val="90000"/>
              </a:lnSpc>
              <a:spcAft>
                <a:spcPct val="35000"/>
              </a:spcAft>
              <a:buNone/>
            </a:pPr>
            <a:r>
              <a:rPr lang="en-CA" sz="6000" b="1" dirty="0">
                <a:solidFill>
                  <a:schemeClr val="bg1"/>
                </a:solidFill>
              </a:rPr>
              <a:t>Feature Engineering</a:t>
            </a:r>
          </a:p>
        </p:txBody>
      </p:sp>
      <p:sp>
        <p:nvSpPr>
          <p:cNvPr id="5" name="Content Placeholder 4">
            <a:extLst>
              <a:ext uri="{FF2B5EF4-FFF2-40B4-BE49-F238E27FC236}">
                <a16:creationId xmlns:a16="http://schemas.microsoft.com/office/drawing/2014/main" id="{B913E409-AFC3-2022-D6C4-B1AB8A207E39}"/>
              </a:ext>
            </a:extLst>
          </p:cNvPr>
          <p:cNvSpPr>
            <a:spLocks noGrp="1"/>
          </p:cNvSpPr>
          <p:nvPr>
            <p:ph idx="1"/>
          </p:nvPr>
        </p:nvSpPr>
        <p:spPr>
          <a:xfrm>
            <a:off x="0" y="1375728"/>
            <a:ext cx="11988800" cy="5228272"/>
          </a:xfrm>
        </p:spPr>
        <p:txBody>
          <a:bodyPr>
            <a:normAutofit/>
          </a:bodyPr>
          <a:lstStyle/>
          <a:p>
            <a:pPr indent="0">
              <a:lnSpc>
                <a:spcPct val="120000"/>
              </a:lnSpc>
              <a:spcBef>
                <a:spcPts val="0"/>
              </a:spcBef>
              <a:buNone/>
            </a:pPr>
            <a:r>
              <a:rPr lang="en-CA" dirty="0"/>
              <a:t>1.		Number of words for Q1 and Q2</a:t>
            </a:r>
          </a:p>
          <a:p>
            <a:pPr indent="0">
              <a:lnSpc>
                <a:spcPct val="120000"/>
              </a:lnSpc>
              <a:spcBef>
                <a:spcPts val="0"/>
              </a:spcBef>
              <a:buNone/>
            </a:pPr>
            <a:endParaRPr lang="en-CA" dirty="0"/>
          </a:p>
        </p:txBody>
      </p:sp>
      <p:graphicFrame>
        <p:nvGraphicFramePr>
          <p:cNvPr id="2" name="Table 6">
            <a:extLst>
              <a:ext uri="{FF2B5EF4-FFF2-40B4-BE49-F238E27FC236}">
                <a16:creationId xmlns:a16="http://schemas.microsoft.com/office/drawing/2014/main" id="{69FE78F9-7E16-E42D-68BD-90279720ADC9}"/>
              </a:ext>
            </a:extLst>
          </p:cNvPr>
          <p:cNvGraphicFramePr>
            <a:graphicFrameLocks/>
          </p:cNvGraphicFramePr>
          <p:nvPr>
            <p:extLst>
              <p:ext uri="{D42A27DB-BD31-4B8C-83A1-F6EECF244321}">
                <p14:modId xmlns:p14="http://schemas.microsoft.com/office/powerpoint/2010/main" val="2077597051"/>
              </p:ext>
            </p:extLst>
          </p:nvPr>
        </p:nvGraphicFramePr>
        <p:xfrm>
          <a:off x="144780" y="3546420"/>
          <a:ext cx="5991860" cy="701040"/>
        </p:xfrm>
        <a:graphic>
          <a:graphicData uri="http://schemas.openxmlformats.org/drawingml/2006/table">
            <a:tbl>
              <a:tblPr firstRow="1" bandRow="1">
                <a:tableStyleId>{8EC20E35-A176-4012-BC5E-935CFFF8708E}</a:tableStyleId>
              </a:tblPr>
              <a:tblGrid>
                <a:gridCol w="5991860">
                  <a:extLst>
                    <a:ext uri="{9D8B030D-6E8A-4147-A177-3AD203B41FA5}">
                      <a16:colId xmlns:a16="http://schemas.microsoft.com/office/drawing/2014/main" val="3365216043"/>
                    </a:ext>
                  </a:extLst>
                </a:gridCol>
              </a:tblGrid>
              <a:tr h="313566">
                <a:tc>
                  <a:txBody>
                    <a:bodyPr/>
                    <a:lstStyle/>
                    <a:p>
                      <a:pPr algn="ctr"/>
                      <a:r>
                        <a:rPr lang="en-CA" dirty="0"/>
                        <a:t>QUESTION 1</a:t>
                      </a:r>
                    </a:p>
                  </a:txBody>
                  <a:tcPr/>
                </a:tc>
                <a:extLst>
                  <a:ext uri="{0D108BD9-81ED-4DB2-BD59-A6C34878D82A}">
                    <a16:rowId xmlns:a16="http://schemas.microsoft.com/office/drawing/2014/main" val="494206691"/>
                  </a:ext>
                </a:extLst>
              </a:tr>
              <a:tr h="287435">
                <a:tc>
                  <a:txBody>
                    <a:bodyPr/>
                    <a:lstStyle/>
                    <a:p>
                      <a:r>
                        <a:rPr lang="en-CA" dirty="0">
                          <a:effectLst/>
                        </a:rPr>
                        <a:t>How are flowers important to the environment?</a:t>
                      </a:r>
                    </a:p>
                  </a:txBody>
                  <a:tcPr marL="60960" marR="60960" marT="30480" marB="30480" anchor="ctr"/>
                </a:tc>
                <a:extLst>
                  <a:ext uri="{0D108BD9-81ED-4DB2-BD59-A6C34878D82A}">
                    <a16:rowId xmlns:a16="http://schemas.microsoft.com/office/drawing/2014/main" val="1588768957"/>
                  </a:ext>
                </a:extLst>
              </a:tr>
            </a:tbl>
          </a:graphicData>
        </a:graphic>
      </p:graphicFrame>
      <p:graphicFrame>
        <p:nvGraphicFramePr>
          <p:cNvPr id="3" name="Table 6">
            <a:extLst>
              <a:ext uri="{FF2B5EF4-FFF2-40B4-BE49-F238E27FC236}">
                <a16:creationId xmlns:a16="http://schemas.microsoft.com/office/drawing/2014/main" id="{652855BE-4C32-E559-B60D-ADE08C34FF23}"/>
              </a:ext>
            </a:extLst>
          </p:cNvPr>
          <p:cNvGraphicFramePr>
            <a:graphicFrameLocks/>
          </p:cNvGraphicFramePr>
          <p:nvPr>
            <p:extLst>
              <p:ext uri="{D42A27DB-BD31-4B8C-83A1-F6EECF244321}">
                <p14:modId xmlns:p14="http://schemas.microsoft.com/office/powerpoint/2010/main" val="3446536718"/>
              </p:ext>
            </p:extLst>
          </p:nvPr>
        </p:nvGraphicFramePr>
        <p:xfrm>
          <a:off x="144780" y="5578420"/>
          <a:ext cx="5991860" cy="701040"/>
        </p:xfrm>
        <a:graphic>
          <a:graphicData uri="http://schemas.openxmlformats.org/drawingml/2006/table">
            <a:tbl>
              <a:tblPr firstRow="1" bandRow="1">
                <a:tableStyleId>{8EC20E35-A176-4012-BC5E-935CFFF8708E}</a:tableStyleId>
              </a:tblPr>
              <a:tblGrid>
                <a:gridCol w="5991860">
                  <a:extLst>
                    <a:ext uri="{9D8B030D-6E8A-4147-A177-3AD203B41FA5}">
                      <a16:colId xmlns:a16="http://schemas.microsoft.com/office/drawing/2014/main" val="3365216043"/>
                    </a:ext>
                  </a:extLst>
                </a:gridCol>
              </a:tblGrid>
              <a:tr h="313566">
                <a:tc>
                  <a:txBody>
                    <a:bodyPr/>
                    <a:lstStyle/>
                    <a:p>
                      <a:pPr algn="ctr"/>
                      <a:r>
                        <a:rPr lang="en-CA" dirty="0"/>
                        <a:t>QUESTION 2</a:t>
                      </a:r>
                    </a:p>
                  </a:txBody>
                  <a:tcPr/>
                </a:tc>
                <a:extLst>
                  <a:ext uri="{0D108BD9-81ED-4DB2-BD59-A6C34878D82A}">
                    <a16:rowId xmlns:a16="http://schemas.microsoft.com/office/drawing/2014/main" val="494206691"/>
                  </a:ext>
                </a:extLst>
              </a:tr>
              <a:tr h="287435">
                <a:tc>
                  <a:txBody>
                    <a:bodyPr/>
                    <a:lstStyle/>
                    <a:p>
                      <a:r>
                        <a:rPr lang="en-CA" sz="1800" b="0" i="0" kern="1200" dirty="0">
                          <a:solidFill>
                            <a:schemeClr val="dk1"/>
                          </a:solidFill>
                          <a:effectLst/>
                          <a:latin typeface="+mn-lt"/>
                          <a:ea typeface="+mn-ea"/>
                          <a:cs typeface="+mn-cs"/>
                        </a:rPr>
                        <a:t>Why are flowers important for out environment?</a:t>
                      </a:r>
                      <a:endParaRPr lang="en-CA" dirty="0">
                        <a:effectLst/>
                      </a:endParaRPr>
                    </a:p>
                  </a:txBody>
                  <a:tcPr marL="60960" marR="60960" marT="30480" marB="30480" anchor="ctr"/>
                </a:tc>
                <a:extLst>
                  <a:ext uri="{0D108BD9-81ED-4DB2-BD59-A6C34878D82A}">
                    <a16:rowId xmlns:a16="http://schemas.microsoft.com/office/drawing/2014/main" val="1588768957"/>
                  </a:ext>
                </a:extLst>
              </a:tr>
            </a:tbl>
          </a:graphicData>
        </a:graphic>
      </p:graphicFrame>
      <p:cxnSp>
        <p:nvCxnSpPr>
          <p:cNvPr id="18" name="Straight Arrow Connector 17">
            <a:extLst>
              <a:ext uri="{FF2B5EF4-FFF2-40B4-BE49-F238E27FC236}">
                <a16:creationId xmlns:a16="http://schemas.microsoft.com/office/drawing/2014/main" id="{B49E7178-C0A8-E8C9-D4FC-F8491339AEFD}"/>
              </a:ext>
            </a:extLst>
          </p:cNvPr>
          <p:cNvCxnSpPr/>
          <p:nvPr/>
        </p:nvCxnSpPr>
        <p:spPr>
          <a:xfrm>
            <a:off x="4780280" y="4094480"/>
            <a:ext cx="208788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8D3F5E-CD65-78E5-B7E8-F5068062D87D}"/>
              </a:ext>
            </a:extLst>
          </p:cNvPr>
          <p:cNvCxnSpPr>
            <a:cxnSpLocks/>
          </p:cNvCxnSpPr>
          <p:nvPr/>
        </p:nvCxnSpPr>
        <p:spPr>
          <a:xfrm>
            <a:off x="205105" y="4231005"/>
            <a:ext cx="4025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634D2D-8E53-104D-ADD2-61CDD81931B3}"/>
              </a:ext>
            </a:extLst>
          </p:cNvPr>
          <p:cNvCxnSpPr>
            <a:cxnSpLocks/>
          </p:cNvCxnSpPr>
          <p:nvPr/>
        </p:nvCxnSpPr>
        <p:spPr>
          <a:xfrm>
            <a:off x="666115" y="4231005"/>
            <a:ext cx="3168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C0E9E4-A039-9D71-DA52-D8BD1916B9F9}"/>
              </a:ext>
            </a:extLst>
          </p:cNvPr>
          <p:cNvCxnSpPr>
            <a:cxnSpLocks/>
          </p:cNvCxnSpPr>
          <p:nvPr/>
        </p:nvCxnSpPr>
        <p:spPr>
          <a:xfrm>
            <a:off x="1035685" y="4231005"/>
            <a:ext cx="6788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9EF83A-6DA4-AC9E-17C1-85EC1831C93E}"/>
              </a:ext>
            </a:extLst>
          </p:cNvPr>
          <p:cNvCxnSpPr>
            <a:cxnSpLocks/>
          </p:cNvCxnSpPr>
          <p:nvPr/>
        </p:nvCxnSpPr>
        <p:spPr>
          <a:xfrm>
            <a:off x="1769110" y="4231005"/>
            <a:ext cx="9302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870798-F12D-2D37-ADA9-50640DD6328A}"/>
              </a:ext>
            </a:extLst>
          </p:cNvPr>
          <p:cNvCxnSpPr>
            <a:cxnSpLocks/>
          </p:cNvCxnSpPr>
          <p:nvPr/>
        </p:nvCxnSpPr>
        <p:spPr>
          <a:xfrm>
            <a:off x="2750185" y="4231005"/>
            <a:ext cx="1873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30E214-6493-4271-0393-37B78864EA69}"/>
              </a:ext>
            </a:extLst>
          </p:cNvPr>
          <p:cNvCxnSpPr>
            <a:cxnSpLocks/>
          </p:cNvCxnSpPr>
          <p:nvPr/>
        </p:nvCxnSpPr>
        <p:spPr>
          <a:xfrm>
            <a:off x="3009265" y="4231005"/>
            <a:ext cx="3092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C637FC3-CC70-FE04-90BD-4C76B3A3873A}"/>
              </a:ext>
            </a:extLst>
          </p:cNvPr>
          <p:cNvCxnSpPr>
            <a:cxnSpLocks/>
          </p:cNvCxnSpPr>
          <p:nvPr/>
        </p:nvCxnSpPr>
        <p:spPr>
          <a:xfrm>
            <a:off x="3369310" y="4231005"/>
            <a:ext cx="12077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3DCC6F-DD10-E080-1188-8E912994FFCA}"/>
              </a:ext>
            </a:extLst>
          </p:cNvPr>
          <p:cNvCxnSpPr>
            <a:cxnSpLocks/>
          </p:cNvCxnSpPr>
          <p:nvPr/>
        </p:nvCxnSpPr>
        <p:spPr>
          <a:xfrm>
            <a:off x="205105" y="6268665"/>
            <a:ext cx="4025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2D0B06-DC85-E674-29E7-E52A72AD851A}"/>
              </a:ext>
            </a:extLst>
          </p:cNvPr>
          <p:cNvCxnSpPr>
            <a:cxnSpLocks/>
          </p:cNvCxnSpPr>
          <p:nvPr/>
        </p:nvCxnSpPr>
        <p:spPr>
          <a:xfrm>
            <a:off x="666115" y="6268665"/>
            <a:ext cx="3168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174CB1B-5A29-6FE4-5CEC-383DE8BF2077}"/>
              </a:ext>
            </a:extLst>
          </p:cNvPr>
          <p:cNvCxnSpPr>
            <a:cxnSpLocks/>
          </p:cNvCxnSpPr>
          <p:nvPr/>
        </p:nvCxnSpPr>
        <p:spPr>
          <a:xfrm>
            <a:off x="1035685" y="6268665"/>
            <a:ext cx="6788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75C72-5629-B06C-A2A9-AD83DD97D33F}"/>
              </a:ext>
            </a:extLst>
          </p:cNvPr>
          <p:cNvCxnSpPr>
            <a:cxnSpLocks/>
          </p:cNvCxnSpPr>
          <p:nvPr/>
        </p:nvCxnSpPr>
        <p:spPr>
          <a:xfrm>
            <a:off x="1769110" y="6268665"/>
            <a:ext cx="9302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C614FE6-E0EC-3A24-CDA7-D80E20C3448D}"/>
              </a:ext>
            </a:extLst>
          </p:cNvPr>
          <p:cNvCxnSpPr>
            <a:cxnSpLocks/>
          </p:cNvCxnSpPr>
          <p:nvPr/>
        </p:nvCxnSpPr>
        <p:spPr>
          <a:xfrm>
            <a:off x="2750185" y="6268665"/>
            <a:ext cx="1873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B5B9B7A-419D-3A34-B96C-7811948D796E}"/>
              </a:ext>
            </a:extLst>
          </p:cNvPr>
          <p:cNvCxnSpPr>
            <a:cxnSpLocks/>
          </p:cNvCxnSpPr>
          <p:nvPr/>
        </p:nvCxnSpPr>
        <p:spPr>
          <a:xfrm>
            <a:off x="3009265" y="6268665"/>
            <a:ext cx="3092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CE88457-7126-35E6-5F65-963541F9CA61}"/>
              </a:ext>
            </a:extLst>
          </p:cNvPr>
          <p:cNvCxnSpPr>
            <a:cxnSpLocks/>
          </p:cNvCxnSpPr>
          <p:nvPr/>
        </p:nvCxnSpPr>
        <p:spPr>
          <a:xfrm>
            <a:off x="3369310" y="6268665"/>
            <a:ext cx="12077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BE55A62-4279-8EFF-2096-137AB1387CB3}"/>
              </a:ext>
            </a:extLst>
          </p:cNvPr>
          <p:cNvCxnSpPr/>
          <p:nvPr/>
        </p:nvCxnSpPr>
        <p:spPr>
          <a:xfrm>
            <a:off x="4866640" y="6111240"/>
            <a:ext cx="208788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0960AF8-B2F6-EB3C-7429-316652354231}"/>
              </a:ext>
            </a:extLst>
          </p:cNvPr>
          <p:cNvSpPr txBox="1"/>
          <p:nvPr/>
        </p:nvSpPr>
        <p:spPr>
          <a:xfrm>
            <a:off x="6954520" y="3802092"/>
            <a:ext cx="1534010" cy="584775"/>
          </a:xfrm>
          <a:prstGeom prst="rect">
            <a:avLst/>
          </a:prstGeom>
          <a:noFill/>
        </p:spPr>
        <p:txBody>
          <a:bodyPr wrap="none" rtlCol="0">
            <a:spAutoFit/>
          </a:bodyPr>
          <a:lstStyle/>
          <a:p>
            <a:r>
              <a:rPr lang="en-CA" sz="3200" b="1" dirty="0">
                <a:solidFill>
                  <a:srgbClr val="FF0000"/>
                </a:solidFill>
              </a:rPr>
              <a:t>7 words</a:t>
            </a:r>
          </a:p>
        </p:txBody>
      </p:sp>
      <p:sp>
        <p:nvSpPr>
          <p:cNvPr id="45" name="TextBox 44">
            <a:extLst>
              <a:ext uri="{FF2B5EF4-FFF2-40B4-BE49-F238E27FC236}">
                <a16:creationId xmlns:a16="http://schemas.microsoft.com/office/drawing/2014/main" id="{F421386F-BB7D-1F36-D5BB-9502FF9E5CF9}"/>
              </a:ext>
            </a:extLst>
          </p:cNvPr>
          <p:cNvSpPr txBox="1"/>
          <p:nvPr/>
        </p:nvSpPr>
        <p:spPr>
          <a:xfrm>
            <a:off x="6954520" y="5818852"/>
            <a:ext cx="1534010" cy="584775"/>
          </a:xfrm>
          <a:prstGeom prst="rect">
            <a:avLst/>
          </a:prstGeom>
          <a:noFill/>
        </p:spPr>
        <p:txBody>
          <a:bodyPr wrap="none" rtlCol="0">
            <a:spAutoFit/>
          </a:bodyPr>
          <a:lstStyle/>
          <a:p>
            <a:r>
              <a:rPr lang="en-CA" sz="3200" b="1" dirty="0">
                <a:solidFill>
                  <a:srgbClr val="FF0000"/>
                </a:solidFill>
              </a:rPr>
              <a:t>7 words</a:t>
            </a:r>
          </a:p>
        </p:txBody>
      </p:sp>
    </p:spTree>
    <p:extLst>
      <p:ext uri="{BB962C8B-B14F-4D97-AF65-F5344CB8AC3E}">
        <p14:creationId xmlns:p14="http://schemas.microsoft.com/office/powerpoint/2010/main" val="1638864379"/>
      </p:ext>
    </p:extLst>
  </p:cSld>
  <p:clrMapOvr>
    <a:masterClrMapping/>
  </p:clrMapOvr>
  <mc:AlternateContent xmlns:mc="http://schemas.openxmlformats.org/markup-compatibility/2006" xmlns:p14="http://schemas.microsoft.com/office/powerpoint/2010/main">
    <mc:Choice Requires="p14">
      <p:transition spd="slow" p14:dur="2000" advTm="10586"/>
    </mc:Choice>
    <mc:Fallback xmlns="">
      <p:transition spd="slow" advTm="105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EE972-A7B6-1A1B-256B-66E10F6C5F9A}"/>
              </a:ext>
            </a:extLst>
          </p:cNvPr>
          <p:cNvSpPr>
            <a:spLocks noGrp="1"/>
          </p:cNvSpPr>
          <p:nvPr>
            <p:ph type="title"/>
          </p:nvPr>
        </p:nvSpPr>
        <p:spPr/>
        <p:txBody>
          <a:bodyPr>
            <a:normAutofit/>
          </a:bodyPr>
          <a:lstStyle/>
          <a:p>
            <a:pPr marL="0" lvl="0">
              <a:lnSpc>
                <a:spcPct val="90000"/>
              </a:lnSpc>
              <a:spcAft>
                <a:spcPct val="35000"/>
              </a:spcAft>
              <a:buNone/>
            </a:pPr>
            <a:r>
              <a:rPr lang="en-CA" sz="6000" b="1" dirty="0">
                <a:solidFill>
                  <a:schemeClr val="bg1"/>
                </a:solidFill>
              </a:rPr>
              <a:t>Feature Engineering</a:t>
            </a:r>
          </a:p>
        </p:txBody>
      </p:sp>
      <p:sp>
        <p:nvSpPr>
          <p:cNvPr id="5" name="Content Placeholder 4">
            <a:extLst>
              <a:ext uri="{FF2B5EF4-FFF2-40B4-BE49-F238E27FC236}">
                <a16:creationId xmlns:a16="http://schemas.microsoft.com/office/drawing/2014/main" id="{B913E409-AFC3-2022-D6C4-B1AB8A207E39}"/>
              </a:ext>
            </a:extLst>
          </p:cNvPr>
          <p:cNvSpPr>
            <a:spLocks noGrp="1"/>
          </p:cNvSpPr>
          <p:nvPr>
            <p:ph idx="1"/>
          </p:nvPr>
        </p:nvSpPr>
        <p:spPr>
          <a:xfrm>
            <a:off x="0" y="1375728"/>
            <a:ext cx="11988800" cy="5228272"/>
          </a:xfrm>
        </p:spPr>
        <p:txBody>
          <a:bodyPr>
            <a:normAutofit/>
          </a:bodyPr>
          <a:lstStyle/>
          <a:p>
            <a:pPr indent="0">
              <a:lnSpc>
                <a:spcPct val="120000"/>
              </a:lnSpc>
              <a:spcBef>
                <a:spcPts val="0"/>
              </a:spcBef>
              <a:buNone/>
            </a:pPr>
            <a:r>
              <a:rPr lang="en-CA" dirty="0"/>
              <a:t>2.		Proportion of words in Question 1 that is also in Question 2 (and vice-versa):</a:t>
            </a:r>
          </a:p>
          <a:p>
            <a:pPr indent="0">
              <a:lnSpc>
                <a:spcPct val="120000"/>
              </a:lnSpc>
              <a:spcBef>
                <a:spcPts val="0"/>
              </a:spcBef>
              <a:buNone/>
            </a:pPr>
            <a:endParaRPr lang="en-CA" dirty="0"/>
          </a:p>
        </p:txBody>
      </p:sp>
      <p:graphicFrame>
        <p:nvGraphicFramePr>
          <p:cNvPr id="2" name="Table 6">
            <a:extLst>
              <a:ext uri="{FF2B5EF4-FFF2-40B4-BE49-F238E27FC236}">
                <a16:creationId xmlns:a16="http://schemas.microsoft.com/office/drawing/2014/main" id="{69FE78F9-7E16-E42D-68BD-90279720ADC9}"/>
              </a:ext>
            </a:extLst>
          </p:cNvPr>
          <p:cNvGraphicFramePr>
            <a:graphicFrameLocks/>
          </p:cNvGraphicFramePr>
          <p:nvPr>
            <p:extLst>
              <p:ext uri="{D42A27DB-BD31-4B8C-83A1-F6EECF244321}">
                <p14:modId xmlns:p14="http://schemas.microsoft.com/office/powerpoint/2010/main" val="828854308"/>
              </p:ext>
            </p:extLst>
          </p:nvPr>
        </p:nvGraphicFramePr>
        <p:xfrm>
          <a:off x="144780" y="3546420"/>
          <a:ext cx="5991860" cy="701040"/>
        </p:xfrm>
        <a:graphic>
          <a:graphicData uri="http://schemas.openxmlformats.org/drawingml/2006/table">
            <a:tbl>
              <a:tblPr firstRow="1" bandRow="1">
                <a:tableStyleId>{8EC20E35-A176-4012-BC5E-935CFFF8708E}</a:tableStyleId>
              </a:tblPr>
              <a:tblGrid>
                <a:gridCol w="5991860">
                  <a:extLst>
                    <a:ext uri="{9D8B030D-6E8A-4147-A177-3AD203B41FA5}">
                      <a16:colId xmlns:a16="http://schemas.microsoft.com/office/drawing/2014/main" val="3365216043"/>
                    </a:ext>
                  </a:extLst>
                </a:gridCol>
              </a:tblGrid>
              <a:tr h="313566">
                <a:tc>
                  <a:txBody>
                    <a:bodyPr/>
                    <a:lstStyle/>
                    <a:p>
                      <a:pPr algn="ctr"/>
                      <a:r>
                        <a:rPr lang="en-CA" dirty="0"/>
                        <a:t>QUESTION 1</a:t>
                      </a:r>
                    </a:p>
                  </a:txBody>
                  <a:tcPr/>
                </a:tc>
                <a:extLst>
                  <a:ext uri="{0D108BD9-81ED-4DB2-BD59-A6C34878D82A}">
                    <a16:rowId xmlns:a16="http://schemas.microsoft.com/office/drawing/2014/main" val="494206691"/>
                  </a:ext>
                </a:extLst>
              </a:tr>
              <a:tr h="287435">
                <a:tc>
                  <a:txBody>
                    <a:bodyPr/>
                    <a:lstStyle/>
                    <a:p>
                      <a:r>
                        <a:rPr lang="en-CA" sz="1800" b="0" i="0" kern="1200" dirty="0">
                          <a:solidFill>
                            <a:schemeClr val="dk1"/>
                          </a:solidFill>
                          <a:effectLst/>
                          <a:latin typeface="+mn-lt"/>
                          <a:ea typeface="+mn-ea"/>
                          <a:cs typeface="+mn-cs"/>
                        </a:rPr>
                        <a:t>How do I fix an iPod that isn't responding?</a:t>
                      </a:r>
                      <a:endParaRPr lang="en-CA" dirty="0">
                        <a:effectLst/>
                      </a:endParaRPr>
                    </a:p>
                  </a:txBody>
                  <a:tcPr marL="60960" marR="60960" marT="30480" marB="30480" anchor="ctr"/>
                </a:tc>
                <a:extLst>
                  <a:ext uri="{0D108BD9-81ED-4DB2-BD59-A6C34878D82A}">
                    <a16:rowId xmlns:a16="http://schemas.microsoft.com/office/drawing/2014/main" val="1588768957"/>
                  </a:ext>
                </a:extLst>
              </a:tr>
            </a:tbl>
          </a:graphicData>
        </a:graphic>
      </p:graphicFrame>
      <p:graphicFrame>
        <p:nvGraphicFramePr>
          <p:cNvPr id="3" name="Table 6">
            <a:extLst>
              <a:ext uri="{FF2B5EF4-FFF2-40B4-BE49-F238E27FC236}">
                <a16:creationId xmlns:a16="http://schemas.microsoft.com/office/drawing/2014/main" id="{652855BE-4C32-E559-B60D-ADE08C34FF23}"/>
              </a:ext>
            </a:extLst>
          </p:cNvPr>
          <p:cNvGraphicFramePr>
            <a:graphicFrameLocks/>
          </p:cNvGraphicFramePr>
          <p:nvPr>
            <p:extLst>
              <p:ext uri="{D42A27DB-BD31-4B8C-83A1-F6EECF244321}">
                <p14:modId xmlns:p14="http://schemas.microsoft.com/office/powerpoint/2010/main" val="1690335117"/>
              </p:ext>
            </p:extLst>
          </p:nvPr>
        </p:nvGraphicFramePr>
        <p:xfrm>
          <a:off x="144780" y="5578420"/>
          <a:ext cx="5991860" cy="701040"/>
        </p:xfrm>
        <a:graphic>
          <a:graphicData uri="http://schemas.openxmlformats.org/drawingml/2006/table">
            <a:tbl>
              <a:tblPr firstRow="1" bandRow="1">
                <a:tableStyleId>{8EC20E35-A176-4012-BC5E-935CFFF8708E}</a:tableStyleId>
              </a:tblPr>
              <a:tblGrid>
                <a:gridCol w="5991860">
                  <a:extLst>
                    <a:ext uri="{9D8B030D-6E8A-4147-A177-3AD203B41FA5}">
                      <a16:colId xmlns:a16="http://schemas.microsoft.com/office/drawing/2014/main" val="3365216043"/>
                    </a:ext>
                  </a:extLst>
                </a:gridCol>
              </a:tblGrid>
              <a:tr h="313566">
                <a:tc>
                  <a:txBody>
                    <a:bodyPr/>
                    <a:lstStyle/>
                    <a:p>
                      <a:pPr algn="ctr"/>
                      <a:r>
                        <a:rPr lang="en-CA" dirty="0"/>
                        <a:t>QUESTION 2</a:t>
                      </a:r>
                    </a:p>
                  </a:txBody>
                  <a:tcPr/>
                </a:tc>
                <a:extLst>
                  <a:ext uri="{0D108BD9-81ED-4DB2-BD59-A6C34878D82A}">
                    <a16:rowId xmlns:a16="http://schemas.microsoft.com/office/drawing/2014/main" val="494206691"/>
                  </a:ext>
                </a:extLst>
              </a:tr>
              <a:tr h="287435">
                <a:tc>
                  <a:txBody>
                    <a:bodyPr/>
                    <a:lstStyle/>
                    <a:p>
                      <a:r>
                        <a:rPr lang="en-CA" dirty="0">
                          <a:effectLst/>
                        </a:rPr>
                        <a:t>How can I fix and iPod 5 that doesn't turn on?</a:t>
                      </a:r>
                    </a:p>
                  </a:txBody>
                  <a:tcPr marL="60960" marR="60960" marT="30480" marB="30480" anchor="ctr"/>
                </a:tc>
                <a:extLst>
                  <a:ext uri="{0D108BD9-81ED-4DB2-BD59-A6C34878D82A}">
                    <a16:rowId xmlns:a16="http://schemas.microsoft.com/office/drawing/2014/main" val="1588768957"/>
                  </a:ext>
                </a:extLst>
              </a:tr>
            </a:tbl>
          </a:graphicData>
        </a:graphic>
      </p:graphicFrame>
      <p:cxnSp>
        <p:nvCxnSpPr>
          <p:cNvPr id="14" name="Straight Arrow Connector 13">
            <a:extLst>
              <a:ext uri="{FF2B5EF4-FFF2-40B4-BE49-F238E27FC236}">
                <a16:creationId xmlns:a16="http://schemas.microsoft.com/office/drawing/2014/main" id="{8F5A448E-BA67-72F0-68BE-22C4C5346B54}"/>
              </a:ext>
            </a:extLst>
          </p:cNvPr>
          <p:cNvCxnSpPr/>
          <p:nvPr/>
        </p:nvCxnSpPr>
        <p:spPr>
          <a:xfrm>
            <a:off x="4866640" y="6111240"/>
            <a:ext cx="208788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9348837-2821-2A94-3165-E752372B4655}"/>
              </a:ext>
            </a:extLst>
          </p:cNvPr>
          <p:cNvSpPr txBox="1"/>
          <p:nvPr/>
        </p:nvSpPr>
        <p:spPr>
          <a:xfrm>
            <a:off x="6954520" y="5818852"/>
            <a:ext cx="2127121" cy="584775"/>
          </a:xfrm>
          <a:prstGeom prst="rect">
            <a:avLst/>
          </a:prstGeom>
          <a:noFill/>
        </p:spPr>
        <p:txBody>
          <a:bodyPr wrap="none" rtlCol="0">
            <a:spAutoFit/>
          </a:bodyPr>
          <a:lstStyle/>
          <a:p>
            <a:r>
              <a:rPr lang="en-CA" sz="3200" b="1" dirty="0">
                <a:solidFill>
                  <a:srgbClr val="FF0000"/>
                </a:solidFill>
              </a:rPr>
              <a:t>5/11 words</a:t>
            </a:r>
          </a:p>
        </p:txBody>
      </p:sp>
      <p:cxnSp>
        <p:nvCxnSpPr>
          <p:cNvPr id="17" name="Straight Connector 16">
            <a:extLst>
              <a:ext uri="{FF2B5EF4-FFF2-40B4-BE49-F238E27FC236}">
                <a16:creationId xmlns:a16="http://schemas.microsoft.com/office/drawing/2014/main" id="{5DBF4BCB-AAA2-02EC-8EC4-D0B957D3969F}"/>
              </a:ext>
            </a:extLst>
          </p:cNvPr>
          <p:cNvCxnSpPr>
            <a:cxnSpLocks/>
          </p:cNvCxnSpPr>
          <p:nvPr/>
        </p:nvCxnSpPr>
        <p:spPr>
          <a:xfrm>
            <a:off x="229235" y="4246440"/>
            <a:ext cx="31686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529D822-5CC3-5F40-D56B-033F1380E7D9}"/>
              </a:ext>
            </a:extLst>
          </p:cNvPr>
          <p:cNvCxnSpPr>
            <a:cxnSpLocks/>
          </p:cNvCxnSpPr>
          <p:nvPr/>
        </p:nvCxnSpPr>
        <p:spPr>
          <a:xfrm>
            <a:off x="918845" y="4246440"/>
            <a:ext cx="13462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53E2825-48FB-657B-AFF9-3261FBEF8D13}"/>
              </a:ext>
            </a:extLst>
          </p:cNvPr>
          <p:cNvCxnSpPr>
            <a:cxnSpLocks/>
          </p:cNvCxnSpPr>
          <p:nvPr/>
        </p:nvCxnSpPr>
        <p:spPr>
          <a:xfrm>
            <a:off x="1623060" y="4246440"/>
            <a:ext cx="41402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CA9202-17A7-1434-D9BE-892D1102F29F}"/>
              </a:ext>
            </a:extLst>
          </p:cNvPr>
          <p:cNvCxnSpPr/>
          <p:nvPr/>
        </p:nvCxnSpPr>
        <p:spPr>
          <a:xfrm>
            <a:off x="4866640" y="4090035"/>
            <a:ext cx="2087880"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FAA557B-396A-5C65-A698-AED84244740C}"/>
              </a:ext>
            </a:extLst>
          </p:cNvPr>
          <p:cNvSpPr txBox="1"/>
          <p:nvPr/>
        </p:nvSpPr>
        <p:spPr>
          <a:xfrm>
            <a:off x="6954520" y="3797647"/>
            <a:ext cx="1918730" cy="584775"/>
          </a:xfrm>
          <a:prstGeom prst="rect">
            <a:avLst/>
          </a:prstGeom>
          <a:noFill/>
          <a:ln>
            <a:noFill/>
          </a:ln>
        </p:spPr>
        <p:txBody>
          <a:bodyPr wrap="none" rtlCol="0">
            <a:spAutoFit/>
          </a:bodyPr>
          <a:lstStyle/>
          <a:p>
            <a:r>
              <a:rPr lang="en-CA" sz="3200" b="1" dirty="0">
                <a:solidFill>
                  <a:schemeClr val="accent1"/>
                </a:solidFill>
              </a:rPr>
              <a:t>5/9 words</a:t>
            </a:r>
          </a:p>
        </p:txBody>
      </p:sp>
      <p:cxnSp>
        <p:nvCxnSpPr>
          <p:cNvPr id="28" name="Straight Connector 27">
            <a:extLst>
              <a:ext uri="{FF2B5EF4-FFF2-40B4-BE49-F238E27FC236}">
                <a16:creationId xmlns:a16="http://schemas.microsoft.com/office/drawing/2014/main" id="{B4FDD523-489E-E50F-0D77-58EDAF2A7B79}"/>
              </a:ext>
            </a:extLst>
          </p:cNvPr>
          <p:cNvCxnSpPr>
            <a:cxnSpLocks/>
          </p:cNvCxnSpPr>
          <p:nvPr/>
        </p:nvCxnSpPr>
        <p:spPr>
          <a:xfrm>
            <a:off x="1094105" y="4246440"/>
            <a:ext cx="22923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908251-BBEC-2F13-8416-CA7E08D75C47}"/>
              </a:ext>
            </a:extLst>
          </p:cNvPr>
          <p:cNvCxnSpPr>
            <a:cxnSpLocks/>
          </p:cNvCxnSpPr>
          <p:nvPr/>
        </p:nvCxnSpPr>
        <p:spPr>
          <a:xfrm>
            <a:off x="2091690" y="4246440"/>
            <a:ext cx="40005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4618E6-09EA-1760-908F-461D62A5D1A6}"/>
              </a:ext>
            </a:extLst>
          </p:cNvPr>
          <p:cNvCxnSpPr>
            <a:cxnSpLocks/>
          </p:cNvCxnSpPr>
          <p:nvPr/>
        </p:nvCxnSpPr>
        <p:spPr>
          <a:xfrm>
            <a:off x="194310" y="6264796"/>
            <a:ext cx="448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F11C8A1-ADE5-408F-6447-21C1B1D75357}"/>
              </a:ext>
            </a:extLst>
          </p:cNvPr>
          <p:cNvCxnSpPr>
            <a:cxnSpLocks/>
          </p:cNvCxnSpPr>
          <p:nvPr/>
        </p:nvCxnSpPr>
        <p:spPr>
          <a:xfrm>
            <a:off x="1016000" y="6264796"/>
            <a:ext cx="1346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89335AC-2286-917D-FA06-D171C1264D01}"/>
              </a:ext>
            </a:extLst>
          </p:cNvPr>
          <p:cNvCxnSpPr>
            <a:cxnSpLocks/>
          </p:cNvCxnSpPr>
          <p:nvPr/>
        </p:nvCxnSpPr>
        <p:spPr>
          <a:xfrm>
            <a:off x="1844040" y="6264796"/>
            <a:ext cx="4191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6D4A07-6AED-DE4A-89B6-F0AB1B8293FC}"/>
              </a:ext>
            </a:extLst>
          </p:cNvPr>
          <p:cNvCxnSpPr>
            <a:cxnSpLocks/>
          </p:cNvCxnSpPr>
          <p:nvPr/>
        </p:nvCxnSpPr>
        <p:spPr>
          <a:xfrm>
            <a:off x="1191260" y="6264796"/>
            <a:ext cx="22923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7AD6C8-4490-6B31-B7AB-C480192CAB77}"/>
              </a:ext>
            </a:extLst>
          </p:cNvPr>
          <p:cNvCxnSpPr>
            <a:cxnSpLocks/>
          </p:cNvCxnSpPr>
          <p:nvPr/>
        </p:nvCxnSpPr>
        <p:spPr>
          <a:xfrm>
            <a:off x="2491740" y="6264796"/>
            <a:ext cx="3771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18784"/>
      </p:ext>
    </p:extLst>
  </p:cSld>
  <p:clrMapOvr>
    <a:masterClrMapping/>
  </p:clrMapOvr>
  <mc:AlternateContent xmlns:mc="http://schemas.openxmlformats.org/markup-compatibility/2006" xmlns:p14="http://schemas.microsoft.com/office/powerpoint/2010/main">
    <mc:Choice Requires="p14">
      <p:transition spd="slow" p14:dur="2000" advTm="13980"/>
    </mc:Choice>
    <mc:Fallback xmlns="">
      <p:transition spd="slow" advTm="1398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EE972-A7B6-1A1B-256B-66E10F6C5F9A}"/>
              </a:ext>
            </a:extLst>
          </p:cNvPr>
          <p:cNvSpPr>
            <a:spLocks noGrp="1"/>
          </p:cNvSpPr>
          <p:nvPr>
            <p:ph type="title"/>
          </p:nvPr>
        </p:nvSpPr>
        <p:spPr/>
        <p:txBody>
          <a:bodyPr>
            <a:normAutofit/>
          </a:bodyPr>
          <a:lstStyle/>
          <a:p>
            <a:pPr marL="0" lvl="0">
              <a:lnSpc>
                <a:spcPct val="90000"/>
              </a:lnSpc>
              <a:spcAft>
                <a:spcPct val="35000"/>
              </a:spcAft>
              <a:buNone/>
            </a:pPr>
            <a:r>
              <a:rPr lang="en-CA" sz="6000" b="1" dirty="0">
                <a:solidFill>
                  <a:schemeClr val="bg1"/>
                </a:solidFill>
              </a:rPr>
              <a:t>Feature Engineering</a:t>
            </a:r>
          </a:p>
        </p:txBody>
      </p:sp>
      <p:sp>
        <p:nvSpPr>
          <p:cNvPr id="5" name="Content Placeholder 4">
            <a:extLst>
              <a:ext uri="{FF2B5EF4-FFF2-40B4-BE49-F238E27FC236}">
                <a16:creationId xmlns:a16="http://schemas.microsoft.com/office/drawing/2014/main" id="{B913E409-AFC3-2022-D6C4-B1AB8A207E39}"/>
              </a:ext>
            </a:extLst>
          </p:cNvPr>
          <p:cNvSpPr>
            <a:spLocks noGrp="1"/>
          </p:cNvSpPr>
          <p:nvPr>
            <p:ph idx="1"/>
          </p:nvPr>
        </p:nvSpPr>
        <p:spPr>
          <a:xfrm>
            <a:off x="0" y="1375728"/>
            <a:ext cx="11988800" cy="5228272"/>
          </a:xfrm>
        </p:spPr>
        <p:txBody>
          <a:bodyPr>
            <a:normAutofit/>
          </a:bodyPr>
          <a:lstStyle/>
          <a:p>
            <a:pPr indent="0">
              <a:lnSpc>
                <a:spcPct val="120000"/>
              </a:lnSpc>
              <a:spcBef>
                <a:spcPts val="0"/>
              </a:spcBef>
              <a:buNone/>
            </a:pPr>
            <a:r>
              <a:rPr lang="en-CA" dirty="0"/>
              <a:t>3.		‘Cleaned’ Question Columns:</a:t>
            </a:r>
          </a:p>
          <a:p>
            <a:pPr lvl="1">
              <a:lnSpc>
                <a:spcPct val="120000"/>
              </a:lnSpc>
              <a:spcBef>
                <a:spcPts val="0"/>
              </a:spcBef>
            </a:pPr>
            <a:r>
              <a:rPr lang="en-CA" dirty="0"/>
              <a:t>Normalize</a:t>
            </a:r>
          </a:p>
          <a:p>
            <a:pPr lvl="1">
              <a:lnSpc>
                <a:spcPct val="120000"/>
              </a:lnSpc>
              <a:spcBef>
                <a:spcPts val="0"/>
              </a:spcBef>
            </a:pPr>
            <a:r>
              <a:rPr lang="en-CA" dirty="0"/>
              <a:t>Remove punctuation</a:t>
            </a:r>
          </a:p>
          <a:p>
            <a:pPr lvl="1">
              <a:lnSpc>
                <a:spcPct val="120000"/>
              </a:lnSpc>
              <a:spcBef>
                <a:spcPts val="0"/>
              </a:spcBef>
            </a:pPr>
            <a:r>
              <a:rPr lang="en-CA" dirty="0"/>
              <a:t>Remove non-alphanumeric</a:t>
            </a:r>
          </a:p>
          <a:p>
            <a:pPr lvl="1">
              <a:lnSpc>
                <a:spcPct val="120000"/>
              </a:lnSpc>
              <a:spcBef>
                <a:spcPts val="0"/>
              </a:spcBef>
            </a:pPr>
            <a:r>
              <a:rPr lang="en-CA" dirty="0"/>
              <a:t>Remove ‘</a:t>
            </a:r>
            <a:r>
              <a:rPr lang="en-CA" dirty="0" err="1"/>
              <a:t>english</a:t>
            </a:r>
            <a:r>
              <a:rPr lang="en-CA" dirty="0"/>
              <a:t>’ stop words</a:t>
            </a:r>
          </a:p>
          <a:p>
            <a:pPr lvl="1">
              <a:lnSpc>
                <a:spcPct val="120000"/>
              </a:lnSpc>
              <a:spcBef>
                <a:spcPts val="0"/>
              </a:spcBef>
            </a:pPr>
            <a:r>
              <a:rPr lang="en-CA" dirty="0"/>
              <a:t>Lemmatized</a:t>
            </a:r>
          </a:p>
          <a:p>
            <a:pPr indent="0">
              <a:lnSpc>
                <a:spcPct val="120000"/>
              </a:lnSpc>
              <a:spcBef>
                <a:spcPts val="0"/>
              </a:spcBef>
              <a:buNone/>
            </a:pPr>
            <a:endParaRPr lang="en-CA" dirty="0"/>
          </a:p>
        </p:txBody>
      </p:sp>
      <p:graphicFrame>
        <p:nvGraphicFramePr>
          <p:cNvPr id="2" name="Table 6">
            <a:extLst>
              <a:ext uri="{FF2B5EF4-FFF2-40B4-BE49-F238E27FC236}">
                <a16:creationId xmlns:a16="http://schemas.microsoft.com/office/drawing/2014/main" id="{69FE78F9-7E16-E42D-68BD-90279720ADC9}"/>
              </a:ext>
            </a:extLst>
          </p:cNvPr>
          <p:cNvGraphicFramePr>
            <a:graphicFrameLocks/>
          </p:cNvGraphicFramePr>
          <p:nvPr>
            <p:extLst>
              <p:ext uri="{D42A27DB-BD31-4B8C-83A1-F6EECF244321}">
                <p14:modId xmlns:p14="http://schemas.microsoft.com/office/powerpoint/2010/main" val="2269660216"/>
              </p:ext>
            </p:extLst>
          </p:nvPr>
        </p:nvGraphicFramePr>
        <p:xfrm>
          <a:off x="144780" y="4338900"/>
          <a:ext cx="11844020" cy="701040"/>
        </p:xfrm>
        <a:graphic>
          <a:graphicData uri="http://schemas.openxmlformats.org/drawingml/2006/table">
            <a:tbl>
              <a:tblPr firstRow="1" bandRow="1">
                <a:tableStyleId>{8EC20E35-A176-4012-BC5E-935CFFF8708E}</a:tableStyleId>
              </a:tblPr>
              <a:tblGrid>
                <a:gridCol w="5991860">
                  <a:extLst>
                    <a:ext uri="{9D8B030D-6E8A-4147-A177-3AD203B41FA5}">
                      <a16:colId xmlns:a16="http://schemas.microsoft.com/office/drawing/2014/main" val="3365216043"/>
                    </a:ext>
                  </a:extLst>
                </a:gridCol>
                <a:gridCol w="5852160">
                  <a:extLst>
                    <a:ext uri="{9D8B030D-6E8A-4147-A177-3AD203B41FA5}">
                      <a16:colId xmlns:a16="http://schemas.microsoft.com/office/drawing/2014/main" val="2106860373"/>
                    </a:ext>
                  </a:extLst>
                </a:gridCol>
              </a:tblGrid>
              <a:tr h="313566">
                <a:tc>
                  <a:txBody>
                    <a:bodyPr/>
                    <a:lstStyle/>
                    <a:p>
                      <a:pPr algn="ctr"/>
                      <a:r>
                        <a:rPr lang="en-CA" dirty="0"/>
                        <a:t>QUESTION 1</a:t>
                      </a:r>
                    </a:p>
                  </a:txBody>
                  <a:tcPr/>
                </a:tc>
                <a:tc>
                  <a:txBody>
                    <a:bodyPr/>
                    <a:lstStyle/>
                    <a:p>
                      <a:pPr algn="ctr"/>
                      <a:r>
                        <a:rPr lang="en-CA" dirty="0"/>
                        <a:t>QUESTION 1 (Cleaned)</a:t>
                      </a:r>
                    </a:p>
                  </a:txBody>
                  <a:tcPr/>
                </a:tc>
                <a:extLst>
                  <a:ext uri="{0D108BD9-81ED-4DB2-BD59-A6C34878D82A}">
                    <a16:rowId xmlns:a16="http://schemas.microsoft.com/office/drawing/2014/main" val="494206691"/>
                  </a:ext>
                </a:extLst>
              </a:tr>
              <a:tr h="287435">
                <a:tc>
                  <a:txBody>
                    <a:bodyPr/>
                    <a:lstStyle/>
                    <a:p>
                      <a:r>
                        <a:rPr lang="en-CA" dirty="0">
                          <a:effectLst/>
                        </a:rPr>
                        <a:t>How are flowers important to the environment?</a:t>
                      </a:r>
                    </a:p>
                  </a:txBody>
                  <a:tcPr marL="60960" marR="60960" marT="30480" marB="30480" anchor="ctr"/>
                </a:tc>
                <a:tc>
                  <a:txBody>
                    <a:bodyPr/>
                    <a:lstStyle/>
                    <a:p>
                      <a:r>
                        <a:rPr lang="en-CA" dirty="0">
                          <a:effectLst/>
                        </a:rPr>
                        <a:t>flower important environment</a:t>
                      </a:r>
                    </a:p>
                  </a:txBody>
                  <a:tcPr marL="60960" marR="60960" marT="30480" marB="30480" anchor="ctr"/>
                </a:tc>
                <a:extLst>
                  <a:ext uri="{0D108BD9-81ED-4DB2-BD59-A6C34878D82A}">
                    <a16:rowId xmlns:a16="http://schemas.microsoft.com/office/drawing/2014/main" val="1588768957"/>
                  </a:ext>
                </a:extLst>
              </a:tr>
            </a:tbl>
          </a:graphicData>
        </a:graphic>
      </p:graphicFrame>
      <p:graphicFrame>
        <p:nvGraphicFramePr>
          <p:cNvPr id="3" name="Table 6">
            <a:extLst>
              <a:ext uri="{FF2B5EF4-FFF2-40B4-BE49-F238E27FC236}">
                <a16:creationId xmlns:a16="http://schemas.microsoft.com/office/drawing/2014/main" id="{652855BE-4C32-E559-B60D-ADE08C34FF23}"/>
              </a:ext>
            </a:extLst>
          </p:cNvPr>
          <p:cNvGraphicFramePr>
            <a:graphicFrameLocks/>
          </p:cNvGraphicFramePr>
          <p:nvPr>
            <p:extLst>
              <p:ext uri="{D42A27DB-BD31-4B8C-83A1-F6EECF244321}">
                <p14:modId xmlns:p14="http://schemas.microsoft.com/office/powerpoint/2010/main" val="606713931"/>
              </p:ext>
            </p:extLst>
          </p:nvPr>
        </p:nvGraphicFramePr>
        <p:xfrm>
          <a:off x="144780" y="5578420"/>
          <a:ext cx="11844020" cy="701040"/>
        </p:xfrm>
        <a:graphic>
          <a:graphicData uri="http://schemas.openxmlformats.org/drawingml/2006/table">
            <a:tbl>
              <a:tblPr firstRow="1" bandRow="1">
                <a:tableStyleId>{8EC20E35-A176-4012-BC5E-935CFFF8708E}</a:tableStyleId>
              </a:tblPr>
              <a:tblGrid>
                <a:gridCol w="5991860">
                  <a:extLst>
                    <a:ext uri="{9D8B030D-6E8A-4147-A177-3AD203B41FA5}">
                      <a16:colId xmlns:a16="http://schemas.microsoft.com/office/drawing/2014/main" val="3365216043"/>
                    </a:ext>
                  </a:extLst>
                </a:gridCol>
                <a:gridCol w="5852160">
                  <a:extLst>
                    <a:ext uri="{9D8B030D-6E8A-4147-A177-3AD203B41FA5}">
                      <a16:colId xmlns:a16="http://schemas.microsoft.com/office/drawing/2014/main" val="2106860373"/>
                    </a:ext>
                  </a:extLst>
                </a:gridCol>
              </a:tblGrid>
              <a:tr h="313566">
                <a:tc>
                  <a:txBody>
                    <a:bodyPr/>
                    <a:lstStyle/>
                    <a:p>
                      <a:pPr algn="ctr"/>
                      <a:r>
                        <a:rPr lang="en-CA" dirty="0"/>
                        <a:t>QUESTION 2</a:t>
                      </a:r>
                    </a:p>
                  </a:txBody>
                  <a:tcPr/>
                </a:tc>
                <a:tc>
                  <a:txBody>
                    <a:bodyPr/>
                    <a:lstStyle/>
                    <a:p>
                      <a:pPr algn="ctr"/>
                      <a:r>
                        <a:rPr lang="en-CA" dirty="0"/>
                        <a:t>QUESTION 2 (Cleaned)</a:t>
                      </a:r>
                    </a:p>
                  </a:txBody>
                  <a:tcPr/>
                </a:tc>
                <a:extLst>
                  <a:ext uri="{0D108BD9-81ED-4DB2-BD59-A6C34878D82A}">
                    <a16:rowId xmlns:a16="http://schemas.microsoft.com/office/drawing/2014/main" val="494206691"/>
                  </a:ext>
                </a:extLst>
              </a:tr>
              <a:tr h="287435">
                <a:tc>
                  <a:txBody>
                    <a:bodyPr/>
                    <a:lstStyle/>
                    <a:p>
                      <a:r>
                        <a:rPr lang="en-CA" sz="1800" b="0" i="0" kern="1200" dirty="0">
                          <a:solidFill>
                            <a:schemeClr val="dk1"/>
                          </a:solidFill>
                          <a:effectLst/>
                          <a:latin typeface="+mn-lt"/>
                          <a:ea typeface="+mn-ea"/>
                          <a:cs typeface="+mn-cs"/>
                        </a:rPr>
                        <a:t>Why are flowers important for out environment?</a:t>
                      </a:r>
                      <a:endParaRPr lang="en-CA" dirty="0">
                        <a:effectLst/>
                      </a:endParaRPr>
                    </a:p>
                  </a:txBody>
                  <a:tcPr marL="60960" marR="60960" marT="30480" marB="30480" anchor="ctr"/>
                </a:tc>
                <a:tc>
                  <a:txBody>
                    <a:bodyPr/>
                    <a:lstStyle/>
                    <a:p>
                      <a:r>
                        <a:rPr lang="en-CA" dirty="0">
                          <a:effectLst/>
                        </a:rPr>
                        <a:t>flower important environment</a:t>
                      </a:r>
                    </a:p>
                  </a:txBody>
                  <a:tcPr marL="60960" marR="60960" marT="30480" marB="30480" anchor="ctr"/>
                </a:tc>
                <a:extLst>
                  <a:ext uri="{0D108BD9-81ED-4DB2-BD59-A6C34878D82A}">
                    <a16:rowId xmlns:a16="http://schemas.microsoft.com/office/drawing/2014/main" val="1588768957"/>
                  </a:ext>
                </a:extLst>
              </a:tr>
            </a:tbl>
          </a:graphicData>
        </a:graphic>
      </p:graphicFrame>
      <p:cxnSp>
        <p:nvCxnSpPr>
          <p:cNvPr id="8" name="Straight Arrow Connector 7">
            <a:extLst>
              <a:ext uri="{FF2B5EF4-FFF2-40B4-BE49-F238E27FC236}">
                <a16:creationId xmlns:a16="http://schemas.microsoft.com/office/drawing/2014/main" id="{AB781933-3FF9-A2EF-34EA-A2242755F8C7}"/>
              </a:ext>
            </a:extLst>
          </p:cNvPr>
          <p:cNvCxnSpPr>
            <a:cxnSpLocks/>
          </p:cNvCxnSpPr>
          <p:nvPr/>
        </p:nvCxnSpPr>
        <p:spPr>
          <a:xfrm>
            <a:off x="4759960" y="4876800"/>
            <a:ext cx="127508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67DF418-6BAC-3F2B-D6C6-F6DE3BF38D8E}"/>
              </a:ext>
            </a:extLst>
          </p:cNvPr>
          <p:cNvCxnSpPr>
            <a:cxnSpLocks/>
          </p:cNvCxnSpPr>
          <p:nvPr/>
        </p:nvCxnSpPr>
        <p:spPr>
          <a:xfrm>
            <a:off x="4775200" y="6111240"/>
            <a:ext cx="127508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326157"/>
      </p:ext>
    </p:extLst>
  </p:cSld>
  <p:clrMapOvr>
    <a:masterClrMapping/>
  </p:clrMapOvr>
  <mc:AlternateContent xmlns:mc="http://schemas.openxmlformats.org/markup-compatibility/2006" xmlns:p14="http://schemas.microsoft.com/office/powerpoint/2010/main">
    <mc:Choice Requires="p14">
      <p:transition spd="slow" p14:dur="2000" advTm="17050"/>
    </mc:Choice>
    <mc:Fallback xmlns="">
      <p:transition spd="slow" advTm="1705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6|5|2.8|3.6|6.4|3.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2957</TotalTime>
  <Words>1698</Words>
  <Application>Microsoft Office PowerPoint</Application>
  <PresentationFormat>Widescreen</PresentationFormat>
  <Paragraphs>239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Courier New</vt:lpstr>
      <vt:lpstr>Garamond</vt:lpstr>
      <vt:lpstr>1_Office Theme</vt:lpstr>
      <vt:lpstr>Lighthouse Labs Project</vt:lpstr>
      <vt:lpstr>Goal</vt:lpstr>
      <vt:lpstr>Data Exploration </vt:lpstr>
      <vt:lpstr>Some are easier…</vt:lpstr>
      <vt:lpstr>Some are harder…</vt:lpstr>
      <vt:lpstr>And some… </vt:lpstr>
      <vt:lpstr>Feature Engineering</vt:lpstr>
      <vt:lpstr>Feature Engineering</vt:lpstr>
      <vt:lpstr>Feature Engineering</vt:lpstr>
      <vt:lpstr>Feature Engineering</vt:lpstr>
      <vt:lpstr>Feature Engineering</vt:lpstr>
      <vt:lpstr>Feature Engineering</vt:lpstr>
      <vt:lpstr>Model Building &amp; Evaluation</vt:lpstr>
      <vt:lpstr>Biggest 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Lighthouse Labs Project</dc:title>
  <dc:creator>Sébastien Garneau</dc:creator>
  <cp:lastModifiedBy>Sébastien Garneau</cp:lastModifiedBy>
  <cp:revision>43</cp:revision>
  <dcterms:created xsi:type="dcterms:W3CDTF">2022-11-08T01:20:15Z</dcterms:created>
  <dcterms:modified xsi:type="dcterms:W3CDTF">2023-01-03T03:12:44Z</dcterms:modified>
</cp:coreProperties>
</file>