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3" r:id="rId5"/>
    <p:sldId id="262" r:id="rId6"/>
    <p:sldId id="260" r:id="rId7"/>
    <p:sldId id="261"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06" autoAdjust="0"/>
  </p:normalViewPr>
  <p:slideViewPr>
    <p:cSldViewPr>
      <p:cViewPr varScale="1">
        <p:scale>
          <a:sx n="55" d="100"/>
          <a:sy n="55" d="100"/>
        </p:scale>
        <p:origin x="-180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2743D0-5F33-43D6-ACF0-2820F98ECF4F}" type="datetimeFigureOut">
              <a:rPr lang="zh-CN" altLang="en-US" smtClean="0"/>
              <a:t>2014/4/20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3CF6A-76B8-433C-AF7D-B095574BF19D}" type="slidenum">
              <a:rPr lang="zh-CN" altLang="en-US" smtClean="0"/>
              <a:t>‹#›</a:t>
            </a:fld>
            <a:endParaRPr lang="zh-CN" altLang="en-US"/>
          </a:p>
        </p:txBody>
      </p:sp>
    </p:spTree>
    <p:extLst>
      <p:ext uri="{BB962C8B-B14F-4D97-AF65-F5344CB8AC3E}">
        <p14:creationId xmlns:p14="http://schemas.microsoft.com/office/powerpoint/2010/main" val="3220251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分销商通过移动分销系统进行承担分销申请。</a:t>
            </a:r>
          </a:p>
          <a:p>
            <a:pPr lvl="0"/>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由省公司的管理员对分销申请进行审核，只有审核通过的分销商才能获得相应的推广代码进行互联网分销活动，并由此获得佣金。</a:t>
            </a:r>
          </a:p>
          <a:p>
            <a:pPr lvl="0"/>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根据分销商品的属性，分别由省公司和地市公司管理员通过移动分销系统进行分销商品的维护，包括商品上下架、商品营销方案、佣金方式、结算周期等。</a:t>
            </a:r>
          </a:p>
          <a:p>
            <a:pPr lvl="0"/>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分销商操作员登陆移动分销系统后，可以在相应目录下选择想要推广的商品代码，该代码可能是广告图片链接、推广二维码、商品详情代码片段等。分销商通过将代码嵌入自己的网站向各自的用户进行分销推广活动。</a:t>
            </a:r>
          </a:p>
          <a:p>
            <a:pPr lvl="0"/>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分销商网站用户通过分销代码跳转到移动网厅、进入移动分销系统或者下载手机客户端后进行的交易活动，分别由移动分销系统、移动网厅、移动掌厅等业务经营系统进行记录，并作为分销商佣金结算的依据。</a:t>
            </a:r>
          </a:p>
          <a:p>
            <a:pPr lvl="0"/>
            <a:r>
              <a:rPr lang="en-US" altLang="zh-CN" sz="1200" kern="1200" dirty="0" smtClean="0">
                <a:solidFill>
                  <a:schemeClr val="tx1"/>
                </a:solidFill>
                <a:effectLst/>
                <a:latin typeface="+mn-lt"/>
                <a:ea typeface="+mn-ea"/>
                <a:cs typeface="+mn-cs"/>
              </a:rPr>
              <a:t>6</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在分销业务活动的全生命周期，分销商操作员和系统管理员都可以通过移动分销系统对业务监控历史交易记录、订单状态、结佣状态等统计监控信息。</a:t>
            </a:r>
          </a:p>
          <a:p>
            <a:endParaRPr lang="zh-CN" altLang="en-US" dirty="0"/>
          </a:p>
        </p:txBody>
      </p:sp>
      <p:sp>
        <p:nvSpPr>
          <p:cNvPr id="4" name="灯片编号占位符 3"/>
          <p:cNvSpPr>
            <a:spLocks noGrp="1"/>
          </p:cNvSpPr>
          <p:nvPr>
            <p:ph type="sldNum" sz="quarter" idx="10"/>
          </p:nvPr>
        </p:nvSpPr>
        <p:spPr/>
        <p:txBody>
          <a:bodyPr/>
          <a:lstStyle/>
          <a:p>
            <a:fld id="{6E63CF6A-76B8-433C-AF7D-B095574BF19D}" type="slidenum">
              <a:rPr lang="zh-CN" altLang="en-US" smtClean="0"/>
              <a:t>3</a:t>
            </a:fld>
            <a:endParaRPr lang="zh-CN" altLang="en-US"/>
          </a:p>
        </p:txBody>
      </p:sp>
    </p:spTree>
    <p:extLst>
      <p:ext uri="{BB962C8B-B14F-4D97-AF65-F5344CB8AC3E}">
        <p14:creationId xmlns:p14="http://schemas.microsoft.com/office/powerpoint/2010/main" val="228349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A954F4-F0A6-4956-B52C-1E80E0B1E41B}" type="datetimeFigureOut">
              <a:rPr lang="zh-CN" altLang="en-US" smtClean="0"/>
              <a:t>2014/4/20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291288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A954F4-F0A6-4956-B52C-1E80E0B1E41B}" type="datetimeFigureOut">
              <a:rPr lang="zh-CN" altLang="en-US" smtClean="0"/>
              <a:t>2014/4/20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3028604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A954F4-F0A6-4956-B52C-1E80E0B1E41B}" type="datetimeFigureOut">
              <a:rPr lang="zh-CN" altLang="en-US" smtClean="0"/>
              <a:t>2014/4/20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48596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A954F4-F0A6-4956-B52C-1E80E0B1E41B}" type="datetimeFigureOut">
              <a:rPr lang="zh-CN" altLang="en-US" smtClean="0"/>
              <a:t>2014/4/20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73808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DA954F4-F0A6-4956-B52C-1E80E0B1E41B}" type="datetimeFigureOut">
              <a:rPr lang="zh-CN" altLang="en-US" smtClean="0"/>
              <a:t>2014/4/20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71176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A954F4-F0A6-4956-B52C-1E80E0B1E41B}" type="datetimeFigureOut">
              <a:rPr lang="zh-CN" altLang="en-US" smtClean="0"/>
              <a:t>2014/4/20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8121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A954F4-F0A6-4956-B52C-1E80E0B1E41B}" type="datetimeFigureOut">
              <a:rPr lang="zh-CN" altLang="en-US" smtClean="0"/>
              <a:t>2014/4/20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548003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A954F4-F0A6-4956-B52C-1E80E0B1E41B}" type="datetimeFigureOut">
              <a:rPr lang="zh-CN" altLang="en-US" smtClean="0"/>
              <a:t>2014/4/20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410227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A954F4-F0A6-4956-B52C-1E80E0B1E41B}" type="datetimeFigureOut">
              <a:rPr lang="zh-CN" altLang="en-US" smtClean="0"/>
              <a:t>2014/4/20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296536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A954F4-F0A6-4956-B52C-1E80E0B1E41B}" type="datetimeFigureOut">
              <a:rPr lang="zh-CN" altLang="en-US" smtClean="0"/>
              <a:t>2014/4/20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338372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A954F4-F0A6-4956-B52C-1E80E0B1E41B}" type="datetimeFigureOut">
              <a:rPr lang="zh-CN" altLang="en-US" smtClean="0"/>
              <a:t>2014/4/20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3824624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954F4-F0A6-4956-B52C-1E80E0B1E41B}" type="datetimeFigureOut">
              <a:rPr lang="zh-CN" altLang="en-US" smtClean="0"/>
              <a:t>2014/4/20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816616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39615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分销系统上下文</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064896" cy="4824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1801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分销系统顶层用例</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9" y="1600200"/>
            <a:ext cx="7992888" cy="5141168"/>
          </a:xfrm>
        </p:spPr>
      </p:pic>
    </p:spTree>
    <p:extLst>
      <p:ext uri="{BB962C8B-B14F-4D97-AF65-F5344CB8AC3E}">
        <p14:creationId xmlns:p14="http://schemas.microsoft.com/office/powerpoint/2010/main" val="1485305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187624" y="980728"/>
            <a:ext cx="7488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187624" y="3470856"/>
            <a:ext cx="748883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1380333" y="188640"/>
            <a:ext cx="24482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分销商户</a:t>
            </a:r>
            <a:endParaRPr lang="zh-CN" altLang="en-US" dirty="0"/>
          </a:p>
        </p:txBody>
      </p:sp>
      <p:sp>
        <p:nvSpPr>
          <p:cNvPr id="9" name="圆角矩形 8"/>
          <p:cNvSpPr/>
          <p:nvPr/>
        </p:nvSpPr>
        <p:spPr>
          <a:xfrm>
            <a:off x="5217199" y="188640"/>
            <a:ext cx="26642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系统</a:t>
            </a:r>
            <a:r>
              <a:rPr lang="zh-CN" altLang="en-US" dirty="0" smtClean="0"/>
              <a:t>管理员及操作用户</a:t>
            </a:r>
            <a:endParaRPr lang="zh-CN" altLang="en-US" dirty="0"/>
          </a:p>
        </p:txBody>
      </p:sp>
      <p:sp>
        <p:nvSpPr>
          <p:cNvPr id="10" name="矩形 9"/>
          <p:cNvSpPr/>
          <p:nvPr/>
        </p:nvSpPr>
        <p:spPr>
          <a:xfrm>
            <a:off x="1380333" y="1145190"/>
            <a:ext cx="2448272" cy="20882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97119" y="1145190"/>
            <a:ext cx="3888432" cy="22118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3036517" y="1254148"/>
            <a:ext cx="594066" cy="17992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bg2">
                    <a:lumMod val="10000"/>
                  </a:schemeClr>
                </a:solidFill>
              </a:rPr>
              <a:t>分销系统门户</a:t>
            </a:r>
            <a:r>
              <a:rPr lang="zh-CN" altLang="en-US" dirty="0" smtClean="0"/>
              <a:t>门</a:t>
            </a:r>
            <a:endParaRPr lang="zh-CN" altLang="en-US" dirty="0"/>
          </a:p>
        </p:txBody>
      </p:sp>
      <p:sp>
        <p:nvSpPr>
          <p:cNvPr id="13" name="TextBox 12"/>
          <p:cNvSpPr txBox="1"/>
          <p:nvPr/>
        </p:nvSpPr>
        <p:spPr>
          <a:xfrm>
            <a:off x="1596357" y="1622534"/>
            <a:ext cx="1224136" cy="369332"/>
          </a:xfrm>
          <a:prstGeom prst="rect">
            <a:avLst/>
          </a:prstGeom>
          <a:noFill/>
        </p:spPr>
        <p:txBody>
          <a:bodyPr wrap="square" rtlCol="0">
            <a:spAutoFit/>
          </a:bodyPr>
          <a:lstStyle/>
          <a:p>
            <a:r>
              <a:rPr lang="zh-CN" altLang="en-US" dirty="0" smtClean="0"/>
              <a:t>交易系统</a:t>
            </a:r>
            <a:endParaRPr lang="zh-CN" altLang="en-US" dirty="0"/>
          </a:p>
        </p:txBody>
      </p:sp>
      <p:sp>
        <p:nvSpPr>
          <p:cNvPr id="14" name="矩形 13"/>
          <p:cNvSpPr/>
          <p:nvPr/>
        </p:nvSpPr>
        <p:spPr>
          <a:xfrm>
            <a:off x="1452341" y="2441334"/>
            <a:ext cx="1584176" cy="612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Web</a:t>
            </a:r>
            <a:r>
              <a:rPr lang="zh-CN" altLang="en-US" dirty="0" smtClean="0"/>
              <a:t>应用接口</a:t>
            </a:r>
            <a:endParaRPr lang="zh-CN" altLang="en-US" dirty="0"/>
          </a:p>
        </p:txBody>
      </p:sp>
      <p:sp>
        <p:nvSpPr>
          <p:cNvPr id="15" name="矩形 14"/>
          <p:cNvSpPr/>
          <p:nvPr/>
        </p:nvSpPr>
        <p:spPr>
          <a:xfrm>
            <a:off x="4713143" y="1623480"/>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用户管理</a:t>
            </a:r>
            <a:endParaRPr lang="zh-CN" altLang="en-US" dirty="0">
              <a:solidFill>
                <a:schemeClr val="tx1"/>
              </a:solidFill>
            </a:endParaRPr>
          </a:p>
        </p:txBody>
      </p:sp>
      <p:sp>
        <p:nvSpPr>
          <p:cNvPr id="16" name="矩形 15"/>
          <p:cNvSpPr/>
          <p:nvPr/>
        </p:nvSpPr>
        <p:spPr>
          <a:xfrm>
            <a:off x="5289207" y="1633081"/>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分销商管理</a:t>
            </a:r>
            <a:endParaRPr lang="zh-CN" altLang="en-US" dirty="0">
              <a:solidFill>
                <a:schemeClr val="tx1"/>
              </a:solidFill>
            </a:endParaRPr>
          </a:p>
        </p:txBody>
      </p:sp>
      <p:sp>
        <p:nvSpPr>
          <p:cNvPr id="17" name="矩形 16"/>
          <p:cNvSpPr/>
          <p:nvPr/>
        </p:nvSpPr>
        <p:spPr>
          <a:xfrm>
            <a:off x="5865271" y="1633081"/>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分销产品管理</a:t>
            </a:r>
            <a:endParaRPr lang="zh-CN" altLang="en-US" dirty="0">
              <a:solidFill>
                <a:schemeClr val="tx1"/>
              </a:solidFill>
            </a:endParaRPr>
          </a:p>
        </p:txBody>
      </p:sp>
      <p:sp>
        <p:nvSpPr>
          <p:cNvPr id="18" name="矩形 17"/>
          <p:cNvSpPr/>
          <p:nvPr/>
        </p:nvSpPr>
        <p:spPr>
          <a:xfrm>
            <a:off x="6441335" y="1633081"/>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分销过程管理</a:t>
            </a:r>
            <a:endParaRPr lang="zh-CN" altLang="en-US" dirty="0">
              <a:solidFill>
                <a:schemeClr val="tx1"/>
              </a:solidFill>
            </a:endParaRPr>
          </a:p>
        </p:txBody>
      </p:sp>
      <p:sp>
        <p:nvSpPr>
          <p:cNvPr id="19" name="矩形 18"/>
          <p:cNvSpPr/>
          <p:nvPr/>
        </p:nvSpPr>
        <p:spPr>
          <a:xfrm>
            <a:off x="7017399" y="1623480"/>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日志管理</a:t>
            </a:r>
            <a:endParaRPr lang="zh-CN" altLang="en-US" dirty="0">
              <a:solidFill>
                <a:schemeClr val="tx1"/>
              </a:solidFill>
            </a:endParaRPr>
          </a:p>
        </p:txBody>
      </p:sp>
      <p:sp>
        <p:nvSpPr>
          <p:cNvPr id="20" name="矩形 19"/>
          <p:cNvSpPr/>
          <p:nvPr/>
        </p:nvSpPr>
        <p:spPr>
          <a:xfrm>
            <a:off x="7593463" y="1623480"/>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统计分析</a:t>
            </a:r>
            <a:endParaRPr lang="zh-CN" altLang="en-US" dirty="0">
              <a:solidFill>
                <a:schemeClr val="tx1"/>
              </a:solidFill>
            </a:endParaRPr>
          </a:p>
        </p:txBody>
      </p:sp>
      <p:sp>
        <p:nvSpPr>
          <p:cNvPr id="21" name="TextBox 20"/>
          <p:cNvSpPr txBox="1"/>
          <p:nvPr/>
        </p:nvSpPr>
        <p:spPr>
          <a:xfrm>
            <a:off x="4672981" y="1253202"/>
            <a:ext cx="1569660" cy="369332"/>
          </a:xfrm>
          <a:prstGeom prst="rect">
            <a:avLst/>
          </a:prstGeom>
          <a:noFill/>
        </p:spPr>
        <p:txBody>
          <a:bodyPr wrap="none" rtlCol="0">
            <a:spAutoFit/>
          </a:bodyPr>
          <a:lstStyle/>
          <a:p>
            <a:r>
              <a:rPr lang="zh-CN" altLang="en-US" dirty="0" smtClean="0"/>
              <a:t>业务管理系统</a:t>
            </a:r>
            <a:endParaRPr lang="zh-CN" altLang="en-US" dirty="0"/>
          </a:p>
        </p:txBody>
      </p:sp>
      <p:cxnSp>
        <p:nvCxnSpPr>
          <p:cNvPr id="27" name="直接连接符 26"/>
          <p:cNvCxnSpPr/>
          <p:nvPr/>
        </p:nvCxnSpPr>
        <p:spPr>
          <a:xfrm>
            <a:off x="1187624" y="5445224"/>
            <a:ext cx="752196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380333" y="3645024"/>
            <a:ext cx="7005218"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a:off x="1664342" y="3810946"/>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solidFill>
                  <a:schemeClr val="tx1"/>
                </a:solidFill>
              </a:rPr>
              <a:t>统一认证服务</a:t>
            </a:r>
            <a:endParaRPr lang="zh-CN" altLang="en-US" dirty="0">
              <a:solidFill>
                <a:schemeClr val="tx1"/>
              </a:solidFill>
            </a:endParaRPr>
          </a:p>
        </p:txBody>
      </p:sp>
      <p:sp>
        <p:nvSpPr>
          <p:cNvPr id="31" name="矩形 30"/>
          <p:cNvSpPr/>
          <p:nvPr/>
        </p:nvSpPr>
        <p:spPr>
          <a:xfrm>
            <a:off x="3803600" y="3810946"/>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solidFill>
                  <a:schemeClr val="tx1"/>
                </a:solidFill>
              </a:rPr>
              <a:t>订单服务</a:t>
            </a:r>
            <a:endParaRPr lang="zh-CN" altLang="en-US" dirty="0">
              <a:solidFill>
                <a:schemeClr val="tx1"/>
              </a:solidFill>
            </a:endParaRPr>
          </a:p>
        </p:txBody>
      </p:sp>
      <p:sp>
        <p:nvSpPr>
          <p:cNvPr id="32" name="矩形 31"/>
          <p:cNvSpPr/>
          <p:nvPr/>
        </p:nvSpPr>
        <p:spPr>
          <a:xfrm>
            <a:off x="5949675" y="3810945"/>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solidFill>
                  <a:schemeClr val="tx1"/>
                </a:solidFill>
              </a:rPr>
              <a:t>产品服务</a:t>
            </a:r>
            <a:endParaRPr lang="zh-CN" altLang="en-US" dirty="0">
              <a:solidFill>
                <a:schemeClr val="tx1"/>
              </a:solidFill>
            </a:endParaRPr>
          </a:p>
        </p:txBody>
      </p:sp>
      <p:sp>
        <p:nvSpPr>
          <p:cNvPr id="33" name="矩形 32"/>
          <p:cNvSpPr/>
          <p:nvPr/>
        </p:nvSpPr>
        <p:spPr>
          <a:xfrm>
            <a:off x="1664342" y="4304049"/>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solidFill>
                  <a:schemeClr val="tx1"/>
                </a:solidFill>
              </a:rPr>
              <a:t>库存服务</a:t>
            </a:r>
            <a:endParaRPr lang="zh-CN" altLang="en-US" dirty="0">
              <a:solidFill>
                <a:schemeClr val="tx1"/>
              </a:solidFill>
            </a:endParaRPr>
          </a:p>
        </p:txBody>
      </p:sp>
      <p:sp>
        <p:nvSpPr>
          <p:cNvPr id="34" name="矩形 33"/>
          <p:cNvSpPr/>
          <p:nvPr/>
        </p:nvSpPr>
        <p:spPr>
          <a:xfrm>
            <a:off x="3808242" y="4304049"/>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a:solidFill>
                  <a:schemeClr val="tx1"/>
                </a:solidFill>
              </a:rPr>
              <a:t>安全</a:t>
            </a:r>
            <a:r>
              <a:rPr lang="zh-CN" altLang="en-US" dirty="0" smtClean="0">
                <a:solidFill>
                  <a:schemeClr val="tx1"/>
                </a:solidFill>
              </a:rPr>
              <a:t>服务</a:t>
            </a:r>
            <a:endParaRPr lang="zh-CN" altLang="en-US" dirty="0">
              <a:solidFill>
                <a:schemeClr val="tx1"/>
              </a:solidFill>
            </a:endParaRPr>
          </a:p>
        </p:txBody>
      </p:sp>
      <p:sp>
        <p:nvSpPr>
          <p:cNvPr id="35" name="矩形 34"/>
          <p:cNvSpPr/>
          <p:nvPr/>
        </p:nvSpPr>
        <p:spPr>
          <a:xfrm>
            <a:off x="5954317" y="4304048"/>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solidFill>
                  <a:schemeClr val="tx1"/>
                </a:solidFill>
              </a:rPr>
              <a:t>结算服务</a:t>
            </a:r>
            <a:endParaRPr lang="zh-CN" altLang="en-US" dirty="0">
              <a:solidFill>
                <a:schemeClr val="tx1"/>
              </a:solidFill>
            </a:endParaRPr>
          </a:p>
        </p:txBody>
      </p:sp>
      <p:sp>
        <p:nvSpPr>
          <p:cNvPr id="37" name="矩形 36"/>
          <p:cNvSpPr/>
          <p:nvPr/>
        </p:nvSpPr>
        <p:spPr>
          <a:xfrm>
            <a:off x="1380333" y="4869160"/>
            <a:ext cx="1656184"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ECP</a:t>
            </a:r>
            <a:r>
              <a:rPr lang="zh-CN" altLang="en-US" dirty="0" smtClean="0"/>
              <a:t>接口调用</a:t>
            </a:r>
            <a:endParaRPr lang="zh-CN" altLang="en-US" dirty="0"/>
          </a:p>
        </p:txBody>
      </p:sp>
      <p:sp>
        <p:nvSpPr>
          <p:cNvPr id="38" name="矩形 37"/>
          <p:cNvSpPr/>
          <p:nvPr/>
        </p:nvSpPr>
        <p:spPr>
          <a:xfrm>
            <a:off x="3036517" y="4869160"/>
            <a:ext cx="1656184"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交易前置接口</a:t>
            </a:r>
            <a:endParaRPr lang="zh-CN" altLang="en-US" dirty="0"/>
          </a:p>
        </p:txBody>
      </p:sp>
      <p:sp>
        <p:nvSpPr>
          <p:cNvPr id="39" name="矩形 38"/>
          <p:cNvSpPr/>
          <p:nvPr/>
        </p:nvSpPr>
        <p:spPr>
          <a:xfrm>
            <a:off x="4692701" y="4869160"/>
            <a:ext cx="369285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本地数据访问接口</a:t>
            </a:r>
            <a:endParaRPr lang="zh-CN" altLang="en-US" dirty="0"/>
          </a:p>
        </p:txBody>
      </p:sp>
      <p:sp>
        <p:nvSpPr>
          <p:cNvPr id="40" name="立方体 39"/>
          <p:cNvSpPr/>
          <p:nvPr/>
        </p:nvSpPr>
        <p:spPr>
          <a:xfrm>
            <a:off x="1380333" y="5661248"/>
            <a:ext cx="3083655" cy="86409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移动业务系统</a:t>
            </a:r>
            <a:endParaRPr lang="zh-CN" altLang="en-US" dirty="0"/>
          </a:p>
        </p:txBody>
      </p:sp>
      <p:sp>
        <p:nvSpPr>
          <p:cNvPr id="41" name="圆柱形 40"/>
          <p:cNvSpPr/>
          <p:nvPr/>
        </p:nvSpPr>
        <p:spPr>
          <a:xfrm>
            <a:off x="4713143" y="5661248"/>
            <a:ext cx="3672408" cy="86409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分销系统数据库</a:t>
            </a:r>
            <a:endParaRPr lang="zh-CN" altLang="en-US" dirty="0"/>
          </a:p>
        </p:txBody>
      </p:sp>
      <p:cxnSp>
        <p:nvCxnSpPr>
          <p:cNvPr id="46" name="直接箭头连接符 45"/>
          <p:cNvCxnSpPr>
            <a:stCxn id="8" idx="2"/>
            <a:endCxn id="10" idx="0"/>
          </p:cNvCxnSpPr>
          <p:nvPr/>
        </p:nvCxnSpPr>
        <p:spPr>
          <a:xfrm>
            <a:off x="2604469" y="836712"/>
            <a:ext cx="0" cy="308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9" idx="2"/>
          </p:cNvCxnSpPr>
          <p:nvPr/>
        </p:nvCxnSpPr>
        <p:spPr>
          <a:xfrm>
            <a:off x="6549347" y="836712"/>
            <a:ext cx="0" cy="308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10" idx="2"/>
          </p:cNvCxnSpPr>
          <p:nvPr/>
        </p:nvCxnSpPr>
        <p:spPr>
          <a:xfrm>
            <a:off x="2604469" y="3233422"/>
            <a:ext cx="0" cy="411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11" idx="2"/>
          </p:cNvCxnSpPr>
          <p:nvPr/>
        </p:nvCxnSpPr>
        <p:spPr>
          <a:xfrm>
            <a:off x="6441335" y="335699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7" idx="2"/>
          </p:cNvCxnSpPr>
          <p:nvPr/>
        </p:nvCxnSpPr>
        <p:spPr>
          <a:xfrm>
            <a:off x="2208425" y="530120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38" idx="2"/>
          </p:cNvCxnSpPr>
          <p:nvPr/>
        </p:nvCxnSpPr>
        <p:spPr>
          <a:xfrm>
            <a:off x="3864609" y="530120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39" idx="2"/>
            <a:endCxn id="41" idx="1"/>
          </p:cNvCxnSpPr>
          <p:nvPr/>
        </p:nvCxnSpPr>
        <p:spPr>
          <a:xfrm>
            <a:off x="6539126" y="5301208"/>
            <a:ext cx="10221"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39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总体架构设计</a:t>
            </a:r>
          </a:p>
        </p:txBody>
      </p:sp>
      <p:sp>
        <p:nvSpPr>
          <p:cNvPr id="3" name="内容占位符 2"/>
          <p:cNvSpPr>
            <a:spLocks noGrp="1"/>
          </p:cNvSpPr>
          <p:nvPr>
            <p:ph idx="1"/>
          </p:nvPr>
        </p:nvSpPr>
        <p:spPr/>
        <p:txBody>
          <a:bodyPr>
            <a:normAutofit lnSpcReduction="10000"/>
          </a:bodyPr>
          <a:lstStyle/>
          <a:p>
            <a:r>
              <a:rPr lang="zh-CN" altLang="en-US" dirty="0" smtClean="0"/>
              <a:t>交易系统：完成分销系统的核心在线业务，记录相关的订单、访问量等交易信息</a:t>
            </a:r>
            <a:endParaRPr lang="en-US" altLang="zh-CN" dirty="0" smtClean="0"/>
          </a:p>
          <a:p>
            <a:r>
              <a:rPr lang="zh-CN" altLang="en-US" dirty="0" smtClean="0"/>
              <a:t>业务管理系统：向系统管理员提供系统管理操作，向分销商操作员提供数据统计等功能</a:t>
            </a:r>
            <a:endParaRPr lang="en-US" altLang="zh-CN" dirty="0" smtClean="0"/>
          </a:p>
          <a:p>
            <a:r>
              <a:rPr lang="zh-CN" altLang="en-US" dirty="0" smtClean="0"/>
              <a:t>业务服务层：业务服务层包括业务相关的组件和业务无关的基础服务组件</a:t>
            </a:r>
            <a:endParaRPr lang="en-US" altLang="zh-CN" dirty="0" smtClean="0"/>
          </a:p>
          <a:p>
            <a:r>
              <a:rPr lang="zh-CN" altLang="en-US" dirty="0"/>
              <a:t>数据</a:t>
            </a:r>
            <a:r>
              <a:rPr lang="zh-CN" altLang="en-US" dirty="0" smtClean="0"/>
              <a:t>层：包括本地数据存储系统和外部相关的移动业务系统</a:t>
            </a:r>
            <a:endParaRPr lang="zh-CN" altLang="en-US" dirty="0"/>
          </a:p>
        </p:txBody>
      </p:sp>
    </p:spTree>
    <p:extLst>
      <p:ext uri="{BB962C8B-B14F-4D97-AF65-F5344CB8AC3E}">
        <p14:creationId xmlns:p14="http://schemas.microsoft.com/office/powerpoint/2010/main" val="806729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软件技术架构</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32" y="1412776"/>
            <a:ext cx="8299732"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047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软件技术架构</a:t>
            </a:r>
          </a:p>
        </p:txBody>
      </p:sp>
      <p:pic>
        <p:nvPicPr>
          <p:cNvPr id="2050" name="图片框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0768"/>
            <a:ext cx="806489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4951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402</Words>
  <Application>Microsoft Office PowerPoint</Application>
  <PresentationFormat>全屏显示(4:3)</PresentationFormat>
  <Paragraphs>39</Paragraphs>
  <Slides>7</Slides>
  <Notes>1</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PowerPoint 演示文稿</vt:lpstr>
      <vt:lpstr>分销系统上下文</vt:lpstr>
      <vt:lpstr>分销系统顶层用例</vt:lpstr>
      <vt:lpstr>PowerPoint 演示文稿</vt:lpstr>
      <vt:lpstr>总体架构设计</vt:lpstr>
      <vt:lpstr>软件技术架构</vt:lpstr>
      <vt:lpstr>软件技术架构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Troy</dc:creator>
  <cp:lastModifiedBy>Troy</cp:lastModifiedBy>
  <cp:revision>11</cp:revision>
  <dcterms:created xsi:type="dcterms:W3CDTF">2014-04-20T06:15:21Z</dcterms:created>
  <dcterms:modified xsi:type="dcterms:W3CDTF">2014-04-20T11:29:53Z</dcterms:modified>
</cp:coreProperties>
</file>