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524" r:id="rId2"/>
    <p:sldId id="587" r:id="rId3"/>
    <p:sldId id="570" r:id="rId4"/>
    <p:sldId id="589" r:id="rId5"/>
    <p:sldId id="572" r:id="rId6"/>
    <p:sldId id="571" r:id="rId7"/>
    <p:sldId id="578" r:id="rId8"/>
    <p:sldId id="588" r:id="rId9"/>
    <p:sldId id="590" r:id="rId10"/>
    <p:sldId id="592"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159F7C-7154-1446-A846-3755D3722C1C}">
          <p14:sldIdLst>
            <p14:sldId id="524"/>
            <p14:sldId id="587"/>
          </p14:sldIdLst>
        </p14:section>
        <p14:section name="What is serverless" id="{F5A8A5FB-908B-D04D-BA6A-4C77BCDBF348}">
          <p14:sldIdLst/>
        </p14:section>
        <p14:section name="What have we built" id="{4C41657C-394A-9141-A53F-3BD844431C9E}">
          <p14:sldIdLst>
            <p14:sldId id="570"/>
            <p14:sldId id="589"/>
            <p14:sldId id="572"/>
            <p14:sldId id="571"/>
            <p14:sldId id="578"/>
            <p14:sldId id="588"/>
            <p14:sldId id="590"/>
            <p14:sldId id="592"/>
          </p14:sldIdLst>
        </p14:section>
        <p14:section name="What does this mean for you?" id="{B5DA9B6A-375D-FF40-9A40-9CDFDC17D789}">
          <p14:sldIdLst/>
        </p14:section>
        <p14:section name="End" id="{437BA99A-6292-714B-B8D3-9DAA4F02101B}">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2935"/>
    <a:srgbClr val="222A35"/>
    <a:srgbClr val="161F28"/>
    <a:srgbClr val="805430"/>
    <a:srgbClr val="212F3C"/>
    <a:srgbClr val="010203"/>
    <a:srgbClr val="1B222B"/>
    <a:srgbClr val="000000"/>
    <a:srgbClr val="0C1116"/>
    <a:srgbClr val="2C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3" autoAdjust="0"/>
    <p:restoredTop sz="62190" autoAdjust="0"/>
  </p:normalViewPr>
  <p:slideViewPr>
    <p:cSldViewPr snapToGrid="0">
      <p:cViewPr varScale="1">
        <p:scale>
          <a:sx n="104" d="100"/>
          <a:sy n="104" d="100"/>
        </p:scale>
        <p:origin x="1240" y="152"/>
      </p:cViewPr>
      <p:guideLst>
        <p:guide orient="horz" pos="2160"/>
        <p:guide pos="3840"/>
      </p:guideLst>
    </p:cSldViewPr>
  </p:slideViewPr>
  <p:notesTextViewPr>
    <p:cViewPr>
      <p:scale>
        <a:sx n="3" d="2"/>
        <a:sy n="3" d="2"/>
      </p:scale>
      <p:origin x="0" y="0"/>
    </p:cViewPr>
  </p:notesTextViewPr>
  <p:sorterViewPr>
    <p:cViewPr>
      <p:scale>
        <a:sx n="70" d="100"/>
        <a:sy n="70" d="100"/>
      </p:scale>
      <p:origin x="0" y="-12653"/>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16/05/16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16/05/16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a:t>
            </a:fld>
            <a:endParaRPr lang="id-ID"/>
          </a:p>
        </p:txBody>
      </p:sp>
    </p:spTree>
    <p:extLst>
      <p:ext uri="{BB962C8B-B14F-4D97-AF65-F5344CB8AC3E}">
        <p14:creationId xmlns:p14="http://schemas.microsoft.com/office/powerpoint/2010/main" val="338804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10</a:t>
            </a:fld>
            <a:endParaRPr lang="id-ID"/>
          </a:p>
        </p:txBody>
      </p:sp>
    </p:spTree>
    <p:extLst>
      <p:ext uri="{BB962C8B-B14F-4D97-AF65-F5344CB8AC3E}">
        <p14:creationId xmlns:p14="http://schemas.microsoft.com/office/powerpoint/2010/main" val="198270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a:t>
            </a:fld>
            <a:endParaRPr lang="id-ID"/>
          </a:p>
        </p:txBody>
      </p:sp>
    </p:spTree>
    <p:extLst>
      <p:ext uri="{BB962C8B-B14F-4D97-AF65-F5344CB8AC3E}">
        <p14:creationId xmlns:p14="http://schemas.microsoft.com/office/powerpoint/2010/main" val="124343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Sam</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probably the</a:t>
            </a:r>
            <a:r>
              <a:rPr lang="en-US" sz="1200" kern="1200" baseline="0" dirty="0" smtClean="0">
                <a:solidFill>
                  <a:schemeClr val="tx1"/>
                </a:solidFill>
                <a:effectLst/>
                <a:latin typeface="+mn-lt"/>
                <a:ea typeface="+mn-ea"/>
                <a:cs typeface="+mn-cs"/>
              </a:rPr>
              <a:t> most important principle. Run your code in a stateless compute service such as Lambda. Don’t be silly. Don’t run or manage a server. Your goal is usually to solve an interesting business problem. Not fiddle around patching apache.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t>
            </a:r>
            <a:r>
              <a:rPr lang="x-none" sz="1200" kern="1200" dirty="0" smtClean="0">
                <a:solidFill>
                  <a:schemeClr val="tx1"/>
                </a:solidFill>
                <a:effectLst/>
                <a:latin typeface="+mn-lt"/>
                <a:ea typeface="+mn-ea"/>
                <a:cs typeface="+mn-cs"/>
              </a:rPr>
              <a:t>write functions to carry out almost any common task, such as reading and writing to a data source, calling out to other functions, and performing a calculation. </a:t>
            </a: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Another compelling thing about Lambda</a:t>
            </a:r>
            <a:r>
              <a:rPr lang="en-AU" sz="1200" kern="1200" baseline="0" dirty="0" smtClean="0">
                <a:solidFill>
                  <a:schemeClr val="tx1"/>
                </a:solidFill>
                <a:effectLst/>
                <a:latin typeface="+mn-lt"/>
                <a:ea typeface="+mn-ea"/>
                <a:cs typeface="+mn-cs"/>
              </a:rPr>
              <a:t> is that you only pay for the time that your code executes. This means you are billed in milliseconds not hours. It massively reduces your hosting costs because you are not paying for servers to sit around idling, waiting for requests. In fact, due to a generous free tier, we have never paid for Lambda.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dirty="0" smtClean="0">
                <a:solidFill>
                  <a:schemeClr val="tx1"/>
                </a:solidFill>
                <a:effectLst/>
                <a:latin typeface="+mn-lt"/>
                <a:ea typeface="+mn-ea"/>
                <a:cs typeface="+mn-cs"/>
              </a:rPr>
              <a:t>There might be scenarios where a server is still needed to do something. These cases, however, may be far and few between and as a developer you should avoid running and interacting with a server if possible.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a:t>
            </a:fld>
            <a:endParaRPr lang="id-ID"/>
          </a:p>
        </p:txBody>
      </p:sp>
    </p:spTree>
    <p:extLst>
      <p:ext uri="{BB962C8B-B14F-4D97-AF65-F5344CB8AC3E}">
        <p14:creationId xmlns:p14="http://schemas.microsoft.com/office/powerpoint/2010/main" val="12183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a:t>
            </a:fld>
            <a:endParaRPr lang="id-ID"/>
          </a:p>
        </p:txBody>
      </p:sp>
    </p:spTree>
    <p:extLst>
      <p:ext uri="{BB962C8B-B14F-4D97-AF65-F5344CB8AC3E}">
        <p14:creationId xmlns:p14="http://schemas.microsoft.com/office/powerpoint/2010/main" val="150131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5</a:t>
            </a:fld>
            <a:endParaRPr lang="id-ID"/>
          </a:p>
        </p:txBody>
      </p:sp>
    </p:spTree>
    <p:extLst>
      <p:ext uri="{BB962C8B-B14F-4D97-AF65-F5344CB8AC3E}">
        <p14:creationId xmlns:p14="http://schemas.microsoft.com/office/powerpoint/2010/main" val="157724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6</a:t>
            </a:fld>
            <a:endParaRPr lang="id-ID"/>
          </a:p>
        </p:txBody>
      </p:sp>
    </p:spTree>
    <p:extLst>
      <p:ext uri="{BB962C8B-B14F-4D97-AF65-F5344CB8AC3E}">
        <p14:creationId xmlns:p14="http://schemas.microsoft.com/office/powerpoint/2010/main" val="107952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This is my personal </a:t>
            </a:r>
            <a:r>
              <a:rPr lang="en-US" dirty="0" err="1" smtClean="0"/>
              <a:t>favourite</a:t>
            </a:r>
            <a:r>
              <a:rPr lang="en-US" dirty="0" smtClean="0"/>
              <a:t>.</a:t>
            </a:r>
            <a:r>
              <a:rPr lang="en-US" baseline="0" dirty="0" smtClean="0"/>
              <a:t> Design push-based, event-driven pipelines. Here’s a tip if you are going to design serverless architectures create event-driven systems. They are powerful. They allow you to extend the architecture really simply. And they look like magic. </a:t>
            </a:r>
          </a:p>
          <a:p>
            <a:endParaRPr lang="en-US" baseline="0" dirty="0" smtClean="0"/>
          </a:p>
          <a:p>
            <a:r>
              <a:rPr lang="en-US" baseline="0" dirty="0" smtClean="0"/>
              <a:t>An event driven pipeline is one that kicks-off thanks to an event and then continues to propagate further without additional user input. One event triggers another event in a chain reaction. </a:t>
            </a:r>
          </a:p>
          <a:p>
            <a:endParaRPr lang="en-US" baseline="0" dirty="0" smtClean="0"/>
          </a:p>
          <a:p>
            <a:r>
              <a:rPr lang="en-US" sz="1200" kern="1200" dirty="0" smtClean="0">
                <a:solidFill>
                  <a:schemeClr val="tx1"/>
                </a:solidFill>
                <a:effectLst/>
                <a:latin typeface="+mn-lt"/>
                <a:ea typeface="+mn-ea"/>
                <a:cs typeface="+mn-cs"/>
              </a:rPr>
              <a:t>Building event-driven, push-based systems will often reduce cost and complexity (you will not need to run extra code to poll for changes) and potentially make the overall user experience smoother. It goes without saying that while event-driven, push-based models are a good goal, they might not be appropriate or achievable in all circumstances. Sometimes you will have to implement a Lambda function that polls the event source or runs on a schedule.</a:t>
            </a:r>
          </a:p>
        </p:txBody>
      </p:sp>
      <p:sp>
        <p:nvSpPr>
          <p:cNvPr id="4" name="Slide Number Placeholder 3"/>
          <p:cNvSpPr>
            <a:spLocks noGrp="1"/>
          </p:cNvSpPr>
          <p:nvPr>
            <p:ph type="sldNum" sz="quarter" idx="10"/>
          </p:nvPr>
        </p:nvSpPr>
        <p:spPr/>
        <p:txBody>
          <a:bodyPr/>
          <a:lstStyle/>
          <a:p>
            <a:fld id="{55C38DD1-33AA-4996-977A-42B26A155BBE}" type="slidenum">
              <a:rPr lang="id-ID" smtClean="0"/>
              <a:t>7</a:t>
            </a:fld>
            <a:endParaRPr lang="id-ID"/>
          </a:p>
        </p:txBody>
      </p:sp>
    </p:spTree>
    <p:extLst>
      <p:ext uri="{BB962C8B-B14F-4D97-AF65-F5344CB8AC3E}">
        <p14:creationId xmlns:p14="http://schemas.microsoft.com/office/powerpoint/2010/main" val="43398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5C38DD1-33AA-4996-977A-42B26A155BBE}" type="slidenum">
              <a:rPr lang="id-ID" smtClean="0"/>
              <a:t>8</a:t>
            </a:fld>
            <a:endParaRPr lang="id-ID"/>
          </a:p>
        </p:txBody>
      </p:sp>
    </p:spTree>
    <p:extLst>
      <p:ext uri="{BB962C8B-B14F-4D97-AF65-F5344CB8AC3E}">
        <p14:creationId xmlns:p14="http://schemas.microsoft.com/office/powerpoint/2010/main" val="127716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9</a:t>
            </a:fld>
            <a:endParaRPr lang="id-ID"/>
          </a:p>
        </p:txBody>
      </p:sp>
    </p:spTree>
    <p:extLst>
      <p:ext uri="{BB962C8B-B14F-4D97-AF65-F5344CB8AC3E}">
        <p14:creationId xmlns:p14="http://schemas.microsoft.com/office/powerpoint/2010/main" val="116227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16" name="Rectangle 15"/>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Rectangle 16"/>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2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0782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93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Tree>
    <p:extLst>
      <p:ext uri="{BB962C8B-B14F-4D97-AF65-F5344CB8AC3E}">
        <p14:creationId xmlns:p14="http://schemas.microsoft.com/office/powerpoint/2010/main" val="3277968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8" name="Picture Placeholder 3"/>
          <p:cNvSpPr>
            <a:spLocks noGrp="1"/>
          </p:cNvSpPr>
          <p:nvPr>
            <p:ph type="pic" sz="quarter" idx="11"/>
          </p:nvPr>
        </p:nvSpPr>
        <p:spPr>
          <a:xfrm>
            <a:off x="8116673" y="1993246"/>
            <a:ext cx="4059266"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8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p:spPr>
        <p:txBody>
          <a:bodyPr/>
          <a:lstStyle>
            <a:lvl1pPr>
              <a:defRPr sz="1800">
                <a:solidFill>
                  <a:schemeClr val="accent2"/>
                </a:solidFill>
              </a:defRPr>
            </a:lvl1pPr>
          </a:lstStyle>
          <a:p>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7" name="TextBox 6"/>
          <p:cNvSpPr txBox="1"/>
          <p:nvPr userDrawn="1"/>
        </p:nvSpPr>
        <p:spPr>
          <a:xfrm>
            <a:off x="11584250" y="305131"/>
            <a:ext cx="351378" cy="261610"/>
          </a:xfrm>
          <a:prstGeom prst="rect">
            <a:avLst/>
          </a:prstGeom>
          <a:noFill/>
        </p:spPr>
        <p:txBody>
          <a:bodyPr wrap="none" rtlCol="0">
            <a:spAutoFit/>
          </a:bodyPr>
          <a:lstStyle/>
          <a:p>
            <a:pPr algn="ctr"/>
            <a:fld id="{260E2A6B-A809-4840-BF14-8648BC0BDF87}" type="slidenum">
              <a:rPr lang="id-ID" sz="1050" b="1" smtClean="0">
                <a:solidFill>
                  <a:schemeClr val="accent2"/>
                </a:solidFill>
              </a:rPr>
              <a:pPr algn="ctr"/>
              <a:t>‹#›</a:t>
            </a:fld>
            <a:endParaRPr lang="id-ID" sz="1050" dirty="0">
              <a:solidFill>
                <a:schemeClr val="accent2"/>
              </a:solidFill>
            </a:endParaRPr>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t>16/05/16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t>‹#›</a:t>
            </a:fld>
            <a:endParaRPr lang="id-ID"/>
          </a:p>
        </p:txBody>
      </p:sp>
    </p:spTree>
    <p:extLst>
      <p:ext uri="{BB962C8B-B14F-4D97-AF65-F5344CB8AC3E}">
        <p14:creationId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jp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1.emf"/><Relationship Id="rId8" Type="http://schemas.openxmlformats.org/officeDocument/2006/relationships/image" Target="../media/image12.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jpg"/><Relationship Id="rId6"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8.jpg"/><Relationship Id="rId6" Type="http://schemas.openxmlformats.org/officeDocument/2006/relationships/image" Target="../media/image5.emf"/><Relationship Id="rId7"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1982661" y="4002869"/>
            <a:ext cx="8226678" cy="1446550"/>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1: Create </a:t>
            </a:r>
            <a:r>
              <a:rPr lang="en-US" sz="4400" dirty="0">
                <a:solidFill>
                  <a:schemeClr val="bg1"/>
                </a:solidFill>
                <a:latin typeface="Source Sans Pro Light" charset="0"/>
                <a:ea typeface="Source Sans Pro Light" charset="0"/>
                <a:cs typeface="Source Sans Pro Light" charset="0"/>
              </a:rPr>
              <a:t>a </a:t>
            </a:r>
            <a:r>
              <a:rPr lang="en-US" sz="4400" dirty="0" err="1">
                <a:solidFill>
                  <a:schemeClr val="bg1"/>
                </a:solidFill>
                <a:latin typeface="Source Sans Pro Light" charset="0"/>
                <a:ea typeface="Source Sans Pro Light" charset="0"/>
                <a:cs typeface="Source Sans Pro Light" charset="0"/>
              </a:rPr>
              <a:t>serverless</a:t>
            </a:r>
            <a:r>
              <a:rPr lang="en-US" sz="4400" dirty="0">
                <a:solidFill>
                  <a:schemeClr val="bg1"/>
                </a:solidFill>
                <a:latin typeface="Source Sans Pro Light" charset="0"/>
                <a:ea typeface="Source Sans Pro Light" charset="0"/>
                <a:cs typeface="Source Sans Pro Light" charset="0"/>
              </a:rPr>
              <a:t> transcoding pipeline in AWS</a:t>
            </a:r>
            <a:endParaRPr lang="id-ID" sz="4400" dirty="0">
              <a:solidFill>
                <a:schemeClr val="accent2"/>
              </a:solidFill>
              <a:latin typeface="Source Sans Pro Light" charset="0"/>
              <a:ea typeface="Source Sans Pro Light" charset="0"/>
              <a:cs typeface="Source Sans Pro Light"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659" y="1410677"/>
            <a:ext cx="2888681" cy="2146339"/>
          </a:xfrm>
          <a:prstGeom prst="rect">
            <a:avLst/>
          </a:prstGeom>
        </p:spPr>
      </p:pic>
    </p:spTree>
    <p:extLst>
      <p:ext uri="{BB962C8B-B14F-4D97-AF65-F5344CB8AC3E}">
        <p14:creationId xmlns:p14="http://schemas.microsoft.com/office/powerpoint/2010/main" val="12571704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487616" y="243647"/>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1: Go for it!</a:t>
            </a:r>
            <a:endParaRPr lang="id-ID" sz="4400" dirty="0">
              <a:solidFill>
                <a:schemeClr val="accent2"/>
              </a:solidFill>
              <a:latin typeface="Source Sans Pro Light" charset="0"/>
              <a:ea typeface="Source Sans Pro Light" charset="0"/>
              <a:cs typeface="Source Sans Pro Light" charset="0"/>
            </a:endParaRPr>
          </a:p>
        </p:txBody>
      </p:sp>
      <p:sp>
        <p:nvSpPr>
          <p:cNvPr id="2" name="Rectangle 1"/>
          <p:cNvSpPr/>
          <p:nvPr/>
        </p:nvSpPr>
        <p:spPr>
          <a:xfrm>
            <a:off x="1693405" y="5237768"/>
            <a:ext cx="8772768" cy="954107"/>
          </a:xfrm>
          <a:prstGeom prst="rect">
            <a:avLst/>
          </a:prstGeom>
        </p:spPr>
        <p:txBody>
          <a:bodyPr wrap="square">
            <a:spAutoFit/>
          </a:bodyPr>
          <a:lstStyle/>
          <a:p>
            <a:pPr algn="ctr"/>
            <a:r>
              <a:rPr lang="en-AU" sz="2800" b="1" dirty="0">
                <a:solidFill>
                  <a:schemeClr val="bg1"/>
                </a:solidFill>
              </a:rPr>
              <a:t>Get the code &amp; instructions from our GitHub </a:t>
            </a:r>
            <a:r>
              <a:rPr lang="en-AU" sz="2800" b="1" dirty="0" smtClean="0">
                <a:solidFill>
                  <a:schemeClr val="bg1"/>
                </a:solidFill>
              </a:rPr>
              <a:t>repository</a:t>
            </a:r>
            <a:endParaRPr lang="en-AU" sz="2800" dirty="0" smtClean="0">
              <a:solidFill>
                <a:schemeClr val="bg1"/>
              </a:solidFill>
              <a:latin typeface="Source Sans Pro Light" charset="0"/>
              <a:ea typeface="Source Sans Pro Light" charset="0"/>
              <a:cs typeface="Source Sans Pro Light" charset="0"/>
            </a:endParaRPr>
          </a:p>
          <a:p>
            <a:pPr algn="ctr"/>
            <a:r>
              <a:rPr lang="en-AU" sz="2800" dirty="0" smtClean="0">
                <a:solidFill>
                  <a:schemeClr val="bg1"/>
                </a:solidFill>
                <a:latin typeface="Source Sans Pro Light" charset="0"/>
                <a:ea typeface="Source Sans Pro Light" charset="0"/>
                <a:cs typeface="Source Sans Pro Light" charset="0"/>
              </a:rPr>
              <a:t>http</a:t>
            </a:r>
            <a:r>
              <a:rPr lang="en-AU" sz="2800" dirty="0">
                <a:solidFill>
                  <a:schemeClr val="bg1"/>
                </a:solidFill>
                <a:latin typeface="Source Sans Pro Light" charset="0"/>
                <a:ea typeface="Source Sans Pro Light" charset="0"/>
                <a:cs typeface="Source Sans Pro Light" charset="0"/>
              </a:rPr>
              <a:t>://</a:t>
            </a:r>
            <a:r>
              <a:rPr lang="en-AU" sz="2800" dirty="0" err="1">
                <a:solidFill>
                  <a:schemeClr val="bg1"/>
                </a:solidFill>
                <a:latin typeface="Source Sans Pro Light" charset="0"/>
                <a:ea typeface="Source Sans Pro Light" charset="0"/>
                <a:cs typeface="Source Sans Pro Light" charset="0"/>
              </a:rPr>
              <a:t>workshop.acloud.guru</a:t>
            </a:r>
            <a:endParaRPr lang="id-ID" sz="2800" dirty="0">
              <a:solidFill>
                <a:schemeClr val="bg1"/>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33858909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 name="TextBox 14"/>
          <p:cNvSpPr txBox="1"/>
          <p:nvPr/>
        </p:nvSpPr>
        <p:spPr>
          <a:xfrm>
            <a:off x="5268735" y="680759"/>
            <a:ext cx="1654620" cy="830997"/>
          </a:xfrm>
          <a:prstGeom prst="rect">
            <a:avLst/>
          </a:prstGeom>
          <a:noFill/>
        </p:spPr>
        <p:txBody>
          <a:bodyPr wrap="none" rtlCol="0">
            <a:spAutoFit/>
          </a:bodyPr>
          <a:lstStyle/>
          <a:p>
            <a:pPr algn="ctr"/>
            <a:r>
              <a:rPr lang="id-ID" sz="4800" dirty="0" smtClean="0">
                <a:solidFill>
                  <a:schemeClr val="bg1"/>
                </a:solidFill>
                <a:latin typeface="+mj-lt"/>
              </a:rPr>
              <a:t>Setup</a:t>
            </a:r>
            <a:endParaRPr lang="en-US" sz="4800" dirty="0">
              <a:solidFill>
                <a:schemeClr val="bg1"/>
              </a:solidFill>
              <a:latin typeface="+mj-lt"/>
            </a:endParaRPr>
          </a:p>
        </p:txBody>
      </p:sp>
      <p:sp>
        <p:nvSpPr>
          <p:cNvPr id="16" name="Rectangle 15"/>
          <p:cNvSpPr/>
          <p:nvPr/>
        </p:nvSpPr>
        <p:spPr>
          <a:xfrm>
            <a:off x="1615806" y="2444413"/>
            <a:ext cx="9494154" cy="1384995"/>
          </a:xfrm>
          <a:prstGeom prst="rect">
            <a:avLst/>
          </a:prstGeom>
        </p:spPr>
        <p:txBody>
          <a:bodyPr wrap="square">
            <a:spAutoFit/>
          </a:bodyPr>
          <a:lstStyle/>
          <a:p>
            <a:r>
              <a:rPr lang="en-AU" sz="2800" b="1" dirty="0" smtClean="0">
                <a:solidFill>
                  <a:schemeClr val="bg1"/>
                </a:solidFill>
              </a:rPr>
              <a:t>Get the code &amp; instructions from our GitHub repository</a:t>
            </a:r>
          </a:p>
          <a:p>
            <a:r>
              <a:rPr lang="en-AU" sz="2800" dirty="0" smtClean="0">
                <a:solidFill>
                  <a:schemeClr val="bg1"/>
                </a:solidFill>
              </a:rPr>
              <a:t>Either download zip, or clone:</a:t>
            </a:r>
          </a:p>
          <a:p>
            <a:r>
              <a:rPr lang="en-AU" sz="2800" dirty="0" smtClean="0">
                <a:solidFill>
                  <a:schemeClr val="bg1"/>
                </a:solidFill>
              </a:rPr>
              <a:t>http://</a:t>
            </a:r>
            <a:r>
              <a:rPr lang="en-AU" sz="2800" dirty="0" err="1" smtClean="0">
                <a:solidFill>
                  <a:schemeClr val="bg1"/>
                </a:solidFill>
              </a:rPr>
              <a:t>workshop.acloud.guru</a:t>
            </a:r>
            <a:endParaRPr lang="id-ID" sz="2800" dirty="0" smtClean="0">
              <a:solidFill>
                <a:schemeClr val="bg1"/>
              </a:solidFill>
            </a:endParaRPr>
          </a:p>
        </p:txBody>
      </p:sp>
    </p:spTree>
    <p:extLst>
      <p:ext uri="{BB962C8B-B14F-4D97-AF65-F5344CB8AC3E}">
        <p14:creationId xmlns:p14="http://schemas.microsoft.com/office/powerpoint/2010/main" val="183310786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855357" y="2042068"/>
            <a:ext cx="10422304" cy="2308324"/>
          </a:xfrm>
          <a:prstGeom prst="rect">
            <a:avLst/>
          </a:prstGeom>
          <a:noFill/>
        </p:spPr>
        <p:txBody>
          <a:bodyPr wrap="square" rtlCol="0">
            <a:spAutoFit/>
          </a:bodyPr>
          <a:lstStyle/>
          <a:p>
            <a:pPr algn="ctr"/>
            <a:r>
              <a:rPr lang="id-ID" sz="4800" b="1" dirty="0" smtClean="0">
                <a:solidFill>
                  <a:schemeClr val="bg1"/>
                </a:solidFill>
              </a:rPr>
              <a:t>1. Use a compute service to execute code on demand (aka don’t run </a:t>
            </a:r>
            <a:r>
              <a:rPr lang="id-ID" sz="4800" b="1" dirty="0" err="1" smtClean="0">
                <a:solidFill>
                  <a:schemeClr val="bg1"/>
                </a:solidFill>
              </a:rPr>
              <a:t>a</a:t>
            </a:r>
            <a:r>
              <a:rPr lang="id-ID" sz="4800" b="1" dirty="0" smtClean="0">
                <a:solidFill>
                  <a:schemeClr val="bg1"/>
                </a:solidFill>
              </a:rPr>
              <a:t> server).</a:t>
            </a:r>
            <a:endParaRPr lang="id-ID" sz="4800" b="1" dirty="0">
              <a:solidFill>
                <a:schemeClr val="bg1"/>
              </a:solidFill>
            </a:endParaRPr>
          </a:p>
        </p:txBody>
      </p:sp>
    </p:spTree>
    <p:extLst>
      <p:ext uri="{BB962C8B-B14F-4D97-AF65-F5344CB8AC3E}">
        <p14:creationId xmlns:p14="http://schemas.microsoft.com/office/powerpoint/2010/main" val="364160780"/>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7" name="Straight Connector 156"/>
          <p:cNvCxnSpPr/>
          <p:nvPr/>
        </p:nvCxnSpPr>
        <p:spPr>
          <a:xfrm>
            <a:off x="3644199" y="2454482"/>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0282612" y="2454482"/>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6178985" y="4744053"/>
            <a:ext cx="1462859" cy="0"/>
          </a:xfrm>
          <a:prstGeom prst="line">
            <a:avLst/>
          </a:prstGeom>
          <a:ln w="381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6178985" y="4744053"/>
            <a:ext cx="0" cy="300598"/>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7639174" y="4744053"/>
            <a:ext cx="0" cy="300598"/>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pic>
        <p:nvPicPr>
          <p:cNvPr id="4" name="Picture 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126" y="2944488"/>
            <a:ext cx="700098" cy="834932"/>
          </a:xfrm>
          <a:prstGeom prst="rect">
            <a:avLst/>
          </a:prstGeom>
        </p:spPr>
      </p:pic>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516" y="2973379"/>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9733" y="2964228"/>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1161" y="937983"/>
            <a:ext cx="700098" cy="834932"/>
          </a:xfrm>
          <a:prstGeom prst="rect">
            <a:avLst/>
          </a:prstGeom>
        </p:spPr>
      </p:pic>
      <p:sp>
        <p:nvSpPr>
          <p:cNvPr id="222" name="TextBox 221"/>
          <p:cNvSpPr txBox="1"/>
          <p:nvPr/>
        </p:nvSpPr>
        <p:spPr>
          <a:xfrm>
            <a:off x="7361259" y="1158526"/>
            <a:ext cx="1324946" cy="324461"/>
          </a:xfrm>
          <a:prstGeom prst="rect">
            <a:avLst/>
          </a:prstGeom>
          <a:noFill/>
        </p:spPr>
        <p:txBody>
          <a:bodyPr wrap="none" rtlCol="0">
            <a:spAutoFit/>
          </a:bodyPr>
          <a:lstStyle/>
          <a:p>
            <a:pPr algn="ctr"/>
            <a:r>
              <a:rPr lang="id-ID" sz="1400" dirty="0" smtClean="0">
                <a:solidFill>
                  <a:schemeClr val="bg1"/>
                </a:solidFill>
                <a:latin typeface="+mj-lt"/>
              </a:rPr>
              <a:t>API Gateway</a:t>
            </a:r>
            <a:endParaRPr lang="id-ID" sz="1400" dirty="0">
              <a:solidFill>
                <a:schemeClr val="bg1"/>
              </a:solidFill>
              <a:latin typeface="+mj-lt"/>
            </a:endParaRPr>
          </a:p>
        </p:txBody>
      </p:sp>
      <p:cxnSp>
        <p:nvCxnSpPr>
          <p:cNvPr id="223" name="Straight Connector 222"/>
          <p:cNvCxnSpPr/>
          <p:nvPr/>
        </p:nvCxnSpPr>
        <p:spPr>
          <a:xfrm>
            <a:off x="7011210" y="2451327"/>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3646136" y="2449155"/>
            <a:ext cx="6638589" cy="11297"/>
          </a:xfrm>
          <a:prstGeom prst="line">
            <a:avLst/>
          </a:prstGeom>
          <a:ln w="381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011210" y="1897571"/>
            <a:ext cx="2018" cy="623853"/>
          </a:xfrm>
          <a:prstGeom prst="line">
            <a:avLst/>
          </a:prstGeom>
          <a:ln w="28575">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4005686" y="3199723"/>
            <a:ext cx="1667455" cy="324461"/>
          </a:xfrm>
          <a:prstGeom prst="rect">
            <a:avLst/>
          </a:prstGeom>
          <a:noFill/>
        </p:spPr>
        <p:txBody>
          <a:bodyPr wrap="none" rtlCol="0">
            <a:spAutoFit/>
          </a:bodyPr>
          <a:lstStyle/>
          <a:p>
            <a:pPr algn="ctr"/>
            <a:r>
              <a:rPr lang="id-ID" sz="1400" dirty="0" smtClean="0">
                <a:solidFill>
                  <a:schemeClr val="bg1"/>
                </a:solidFill>
                <a:latin typeface="+mj-lt"/>
              </a:rPr>
              <a:t>Lambda Function</a:t>
            </a:r>
            <a:endParaRPr lang="id-ID" sz="1400" dirty="0">
              <a:solidFill>
                <a:schemeClr val="bg1"/>
              </a:solidFill>
              <a:latin typeface="+mj-lt"/>
            </a:endParaRPr>
          </a:p>
        </p:txBody>
      </p:sp>
      <p:cxnSp>
        <p:nvCxnSpPr>
          <p:cNvPr id="53" name="Straight Connector 52"/>
          <p:cNvCxnSpPr/>
          <p:nvPr/>
        </p:nvCxnSpPr>
        <p:spPr>
          <a:xfrm flipV="1">
            <a:off x="6957565" y="3859037"/>
            <a:ext cx="4731" cy="897859"/>
          </a:xfrm>
          <a:prstGeom prst="line">
            <a:avLst/>
          </a:prstGeom>
          <a:ln w="38100">
            <a:solidFill>
              <a:schemeClr val="bg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506" y="4922804"/>
            <a:ext cx="1347158" cy="1338844"/>
          </a:xfrm>
          <a:prstGeom prst="rect">
            <a:avLst/>
          </a:prstGeom>
        </p:spPr>
      </p:pic>
      <p:pic>
        <p:nvPicPr>
          <p:cNvPr id="226" name="Picture 2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8049" y="4923552"/>
            <a:ext cx="1243467" cy="1235793"/>
          </a:xfrm>
          <a:prstGeom prst="rect">
            <a:avLst/>
          </a:prstGeom>
        </p:spPr>
      </p:pic>
      <p:cxnSp>
        <p:nvCxnSpPr>
          <p:cNvPr id="67" name="Straight Connector 66"/>
          <p:cNvCxnSpPr>
            <a:endCxn id="226" idx="0"/>
          </p:cNvCxnSpPr>
          <p:nvPr/>
        </p:nvCxnSpPr>
        <p:spPr>
          <a:xfrm>
            <a:off x="10282612" y="3808311"/>
            <a:ext cx="27170" cy="1115241"/>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332772" y="6054785"/>
            <a:ext cx="1899679" cy="324461"/>
          </a:xfrm>
          <a:prstGeom prst="rect">
            <a:avLst/>
          </a:prstGeom>
          <a:noFill/>
        </p:spPr>
        <p:txBody>
          <a:bodyPr wrap="none" rtlCol="0">
            <a:spAutoFit/>
          </a:bodyPr>
          <a:lstStyle/>
          <a:p>
            <a:pPr algn="ctr"/>
            <a:r>
              <a:rPr lang="en-US" sz="1400" dirty="0">
                <a:solidFill>
                  <a:schemeClr val="bg1"/>
                </a:solidFill>
                <a:latin typeface="+mj-lt"/>
              </a:rPr>
              <a:t>Simple </a:t>
            </a:r>
            <a:r>
              <a:rPr lang="en-US" sz="1400" dirty="0" smtClean="0">
                <a:solidFill>
                  <a:schemeClr val="bg1"/>
                </a:solidFill>
                <a:latin typeface="+mj-lt"/>
              </a:rPr>
              <a:t>Queue </a:t>
            </a:r>
            <a:r>
              <a:rPr lang="en-US" sz="1400" dirty="0">
                <a:solidFill>
                  <a:schemeClr val="bg1"/>
                </a:solidFill>
                <a:latin typeface="+mj-lt"/>
              </a:rPr>
              <a:t>Service</a:t>
            </a:r>
            <a:endParaRPr lang="id-ID" sz="1400" dirty="0">
              <a:solidFill>
                <a:schemeClr val="bg1"/>
              </a:solidFill>
              <a:latin typeface="+mj-lt"/>
            </a:endParaRPr>
          </a:p>
        </p:txBody>
      </p:sp>
      <p:pic>
        <p:nvPicPr>
          <p:cNvPr id="230" name="Picture 2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8579" y="5175834"/>
            <a:ext cx="808295" cy="963967"/>
          </a:xfrm>
          <a:prstGeom prst="rect">
            <a:avLst/>
          </a:prstGeom>
        </p:spPr>
      </p:pic>
      <p:sp>
        <p:nvSpPr>
          <p:cNvPr id="72" name="TextBox 71"/>
          <p:cNvSpPr txBox="1"/>
          <p:nvPr/>
        </p:nvSpPr>
        <p:spPr>
          <a:xfrm>
            <a:off x="7278269" y="6102278"/>
            <a:ext cx="768918" cy="324461"/>
          </a:xfrm>
          <a:prstGeom prst="rect">
            <a:avLst/>
          </a:prstGeom>
          <a:noFill/>
        </p:spPr>
        <p:txBody>
          <a:bodyPr wrap="none" rtlCol="0">
            <a:spAutoFit/>
          </a:bodyPr>
          <a:lstStyle/>
          <a:p>
            <a:pPr algn="ctr"/>
            <a:r>
              <a:rPr lang="id-ID" sz="1400" dirty="0" err="1" smtClean="0">
                <a:solidFill>
                  <a:schemeClr val="bg1"/>
                </a:solidFill>
                <a:latin typeface="+mj-lt"/>
              </a:rPr>
              <a:t>Kinesis</a:t>
            </a:r>
            <a:endParaRPr lang="id-ID" sz="1400" dirty="0">
              <a:solidFill>
                <a:schemeClr val="bg1"/>
              </a:solidFill>
              <a:latin typeface="+mj-lt"/>
            </a:endParaRPr>
          </a:p>
        </p:txBody>
      </p:sp>
      <p:grpSp>
        <p:nvGrpSpPr>
          <p:cNvPr id="76" name="Group 75"/>
          <p:cNvGrpSpPr/>
          <p:nvPr/>
        </p:nvGrpSpPr>
        <p:grpSpPr>
          <a:xfrm>
            <a:off x="2812223" y="909467"/>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00436" y="901661"/>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75" name="Picture Placeholder 2"/>
          <p:cNvPicPr>
            <a:picLocks noChangeAspect="1"/>
          </p:cNvPicPr>
          <p:nvPr/>
        </p:nvPicPr>
        <p:blipFill>
          <a:blip r:embed="rId8" cstate="print">
            <a:extLst>
              <a:ext uri="{28A0092B-C50C-407E-A947-70E740481C1C}">
                <a14:useLocalDpi xmlns:a14="http://schemas.microsoft.com/office/drawing/2010/main" val="0"/>
              </a:ext>
            </a:extLst>
          </a:blip>
          <a:srcRect l="16635" r="16635"/>
          <a:stretch>
            <a:fillRect/>
          </a:stretch>
        </p:blipFill>
        <p:spPr>
          <a:xfrm>
            <a:off x="765852" y="542043"/>
            <a:ext cx="968545" cy="961647"/>
          </a:xfrm>
          <a:prstGeom prst="ellipse">
            <a:avLst/>
          </a:prstGeom>
        </p:spPr>
      </p:pic>
      <p:cxnSp>
        <p:nvCxnSpPr>
          <p:cNvPr id="90" name="Straight Connector 89"/>
          <p:cNvCxnSpPr/>
          <p:nvPr/>
        </p:nvCxnSpPr>
        <p:spPr>
          <a:xfrm>
            <a:off x="3376553" y="1353739"/>
            <a:ext cx="3207721" cy="12072"/>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513689" y="2109619"/>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7" name="TextBox 96"/>
          <p:cNvSpPr txBox="1"/>
          <p:nvPr/>
        </p:nvSpPr>
        <p:spPr>
          <a:xfrm>
            <a:off x="5272262" y="6101760"/>
            <a:ext cx="1640193" cy="307777"/>
          </a:xfrm>
          <a:prstGeom prst="rect">
            <a:avLst/>
          </a:prstGeom>
          <a:noFill/>
        </p:spPr>
        <p:txBody>
          <a:bodyPr wrap="none" rtlCol="0">
            <a:spAutoFit/>
          </a:bodyPr>
          <a:lstStyle/>
          <a:p>
            <a:pPr algn="ctr"/>
            <a:r>
              <a:rPr lang="en-US" sz="1400" dirty="0" smtClean="0">
                <a:solidFill>
                  <a:schemeClr val="bg1"/>
                </a:solidFill>
                <a:latin typeface="+mj-lt"/>
              </a:rPr>
              <a:t>S3 Bucket (Storage)</a:t>
            </a:r>
            <a:endParaRPr lang="id-ID" sz="1400" dirty="0">
              <a:solidFill>
                <a:schemeClr val="bg1"/>
              </a:solidFill>
              <a:latin typeface="+mj-lt"/>
            </a:endParaRPr>
          </a:p>
        </p:txBody>
      </p:sp>
      <p:sp>
        <p:nvSpPr>
          <p:cNvPr id="98" name="TextBox 97"/>
          <p:cNvSpPr txBox="1"/>
          <p:nvPr/>
        </p:nvSpPr>
        <p:spPr>
          <a:xfrm>
            <a:off x="5886138" y="-102579"/>
            <a:ext cx="6875831" cy="830997"/>
          </a:xfrm>
          <a:prstGeom prst="rect">
            <a:avLst/>
          </a:prstGeom>
          <a:noFill/>
        </p:spPr>
        <p:txBody>
          <a:bodyPr wrap="square" rtlCol="0">
            <a:spAutoFit/>
          </a:bodyPr>
          <a:lstStyle/>
          <a:p>
            <a:pPr algn="ctr"/>
            <a:r>
              <a:rPr lang="id-ID" sz="4800" b="1" dirty="0" err="1" smtClean="0">
                <a:solidFill>
                  <a:schemeClr val="bg1"/>
                </a:solidFill>
              </a:rPr>
              <a:t>Compute</a:t>
            </a:r>
            <a:r>
              <a:rPr lang="id-ID" sz="4800" b="1" dirty="0" smtClean="0">
                <a:solidFill>
                  <a:schemeClr val="bg1"/>
                </a:solidFill>
              </a:rPr>
              <a:t> as </a:t>
            </a:r>
            <a:r>
              <a:rPr lang="id-ID" sz="4800" b="1" dirty="0" err="1" smtClean="0">
                <a:solidFill>
                  <a:schemeClr val="bg1"/>
                </a:solidFill>
              </a:rPr>
              <a:t>back</a:t>
            </a:r>
            <a:r>
              <a:rPr lang="id-ID" sz="4800" b="1" dirty="0" smtClean="0">
                <a:solidFill>
                  <a:schemeClr val="bg1"/>
                </a:solidFill>
              </a:rPr>
              <a:t> </a:t>
            </a:r>
            <a:r>
              <a:rPr lang="id-ID" sz="4800" b="1" dirty="0" err="1" smtClean="0">
                <a:solidFill>
                  <a:schemeClr val="bg1"/>
                </a:solidFill>
              </a:rPr>
              <a:t>end</a:t>
            </a:r>
            <a:endParaRPr lang="id-ID" sz="4800" b="1" dirty="0">
              <a:solidFill>
                <a:schemeClr val="bg1"/>
              </a:solidFill>
            </a:endParaRPr>
          </a:p>
        </p:txBody>
      </p:sp>
    </p:spTree>
    <p:extLst>
      <p:ext uri="{BB962C8B-B14F-4D97-AF65-F5344CB8AC3E}">
        <p14:creationId xmlns:p14="http://schemas.microsoft.com/office/powerpoint/2010/main" val="1777286331"/>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74" name="Picture 7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09" y="2706258"/>
            <a:ext cx="700098" cy="83493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78" y="2454302"/>
            <a:ext cx="1347158" cy="1338844"/>
          </a:xfrm>
          <a:prstGeom prst="rect">
            <a:avLst/>
          </a:prstGeom>
        </p:spPr>
      </p:pic>
      <p:cxnSp>
        <p:nvCxnSpPr>
          <p:cNvPr id="122" name="Straight Connector 121"/>
          <p:cNvCxnSpPr/>
          <p:nvPr/>
        </p:nvCxnSpPr>
        <p:spPr>
          <a:xfrm flipV="1">
            <a:off x="1555996" y="3123724"/>
            <a:ext cx="1210266" cy="64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716144" y="3123081"/>
            <a:ext cx="1210266" cy="643"/>
          </a:xfrm>
          <a:prstGeom prst="line">
            <a:avLst/>
          </a:prstGeom>
          <a:ln w="38100">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4926410" y="1761474"/>
            <a:ext cx="0" cy="1361237"/>
          </a:xfrm>
          <a:prstGeom prst="line">
            <a:avLst/>
          </a:prstGeom>
          <a:ln w="2857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926410" y="3057891"/>
            <a:ext cx="0" cy="1462093"/>
          </a:xfrm>
          <a:prstGeom prst="line">
            <a:avLst/>
          </a:prstGeom>
          <a:ln w="28575">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4967084" y="1761474"/>
            <a:ext cx="1210266" cy="64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967084" y="4519341"/>
            <a:ext cx="1210266" cy="643"/>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517189" y="944620"/>
            <a:ext cx="2258953" cy="307777"/>
          </a:xfrm>
          <a:prstGeom prst="rect">
            <a:avLst/>
          </a:prstGeom>
          <a:noFill/>
        </p:spPr>
        <p:txBody>
          <a:bodyPr wrap="none" rtlCol="0">
            <a:spAutoFit/>
          </a:bodyPr>
          <a:lstStyle/>
          <a:p>
            <a:pPr algn="ctr"/>
            <a:r>
              <a:rPr lang="en-US" sz="1400" dirty="0" smtClean="0">
                <a:solidFill>
                  <a:schemeClr val="bg1"/>
                </a:solidFill>
                <a:latin typeface="+mj-lt"/>
              </a:rPr>
              <a:t>Simple Notification Services</a:t>
            </a:r>
            <a:endParaRPr lang="id-ID" sz="1400" dirty="0">
              <a:solidFill>
                <a:schemeClr val="bg1"/>
              </a:solidFill>
              <a:latin typeface="+mj-lt"/>
            </a:endParaRPr>
          </a:p>
        </p:txBody>
      </p:sp>
      <p:pic>
        <p:nvPicPr>
          <p:cNvPr id="132" name="Picture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9174" y="2797018"/>
            <a:ext cx="1347158" cy="1338844"/>
          </a:xfrm>
          <a:prstGeom prst="rect">
            <a:avLst/>
          </a:prstGeom>
        </p:spPr>
      </p:pic>
      <p:sp>
        <p:nvSpPr>
          <p:cNvPr id="136" name="TextBox 135"/>
          <p:cNvSpPr txBox="1"/>
          <p:nvPr/>
        </p:nvSpPr>
        <p:spPr>
          <a:xfrm>
            <a:off x="210990" y="3534380"/>
            <a:ext cx="1640193" cy="307777"/>
          </a:xfrm>
          <a:prstGeom prst="rect">
            <a:avLst/>
          </a:prstGeom>
          <a:noFill/>
        </p:spPr>
        <p:txBody>
          <a:bodyPr wrap="none" rtlCol="0">
            <a:spAutoFit/>
          </a:bodyPr>
          <a:lstStyle/>
          <a:p>
            <a:pPr algn="ctr"/>
            <a:r>
              <a:rPr lang="en-US" sz="1400" dirty="0" smtClean="0">
                <a:solidFill>
                  <a:schemeClr val="bg1"/>
                </a:solidFill>
                <a:latin typeface="+mj-lt"/>
              </a:rPr>
              <a:t>S3 Bucket (Storage)</a:t>
            </a:r>
            <a:endParaRPr lang="id-ID" sz="1400" dirty="0">
              <a:solidFill>
                <a:schemeClr val="bg1"/>
              </a:solidFill>
              <a:latin typeface="+mj-lt"/>
            </a:endParaRPr>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1126474"/>
            <a:ext cx="1270000" cy="1270000"/>
          </a:xfrm>
          <a:prstGeom prst="rect">
            <a:avLst/>
          </a:prstGeom>
        </p:spPr>
      </p:pic>
      <p:pic>
        <p:nvPicPr>
          <p:cNvPr id="138" name="Picture 13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360" y="1354855"/>
            <a:ext cx="700098" cy="834932"/>
          </a:xfrm>
          <a:prstGeom prst="rect">
            <a:avLst/>
          </a:prstGeom>
        </p:spPr>
      </p:pic>
      <p:cxnSp>
        <p:nvCxnSpPr>
          <p:cNvPr id="139" name="Straight Connector 138"/>
          <p:cNvCxnSpPr>
            <a:endCxn id="138" idx="1"/>
          </p:cNvCxnSpPr>
          <p:nvPr/>
        </p:nvCxnSpPr>
        <p:spPr>
          <a:xfrm flipV="1">
            <a:off x="7267070" y="1772321"/>
            <a:ext cx="1373290" cy="64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7753" y="1098508"/>
            <a:ext cx="1270000" cy="1270000"/>
          </a:xfrm>
          <a:prstGeom prst="rect">
            <a:avLst/>
          </a:prstGeom>
        </p:spPr>
      </p:pic>
      <p:cxnSp>
        <p:nvCxnSpPr>
          <p:cNvPr id="140" name="Straight Connector 139"/>
          <p:cNvCxnSpPr/>
          <p:nvPr/>
        </p:nvCxnSpPr>
        <p:spPr>
          <a:xfrm flipH="1">
            <a:off x="3254220" y="3607662"/>
            <a:ext cx="21190" cy="1207262"/>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770181" y="2333928"/>
            <a:ext cx="10595" cy="1157239"/>
          </a:xfrm>
          <a:prstGeom prst="line">
            <a:avLst/>
          </a:prstGeom>
          <a:ln w="38100">
            <a:solidFill>
              <a:schemeClr val="bg1">
                <a:lumMod val="7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3" name="Picture 142"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141" y="3007225"/>
            <a:ext cx="700098" cy="834932"/>
          </a:xfrm>
          <a:prstGeom prst="rect">
            <a:avLst/>
          </a:prstGeom>
        </p:spPr>
      </p:pic>
      <p:cxnSp>
        <p:nvCxnSpPr>
          <p:cNvPr id="144" name="Straight Connector 143"/>
          <p:cNvCxnSpPr/>
          <p:nvPr/>
        </p:nvCxnSpPr>
        <p:spPr>
          <a:xfrm>
            <a:off x="9421233" y="3497304"/>
            <a:ext cx="1223918" cy="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780776" y="3491167"/>
            <a:ext cx="1854365" cy="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34" name="Picture 2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3869" y="4889747"/>
            <a:ext cx="812800" cy="927100"/>
          </a:xfrm>
          <a:prstGeom prst="rect">
            <a:avLst/>
          </a:prstGeom>
        </p:spPr>
      </p:pic>
      <p:cxnSp>
        <p:nvCxnSpPr>
          <p:cNvPr id="147" name="Straight Connector 146"/>
          <p:cNvCxnSpPr/>
          <p:nvPr/>
        </p:nvCxnSpPr>
        <p:spPr>
          <a:xfrm>
            <a:off x="9421233" y="1769772"/>
            <a:ext cx="1143143" cy="1521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147992" y="5903055"/>
            <a:ext cx="2212465" cy="307777"/>
          </a:xfrm>
          <a:prstGeom prst="rect">
            <a:avLst/>
          </a:prstGeom>
          <a:noFill/>
        </p:spPr>
        <p:txBody>
          <a:bodyPr wrap="none" rtlCol="0">
            <a:spAutoFit/>
          </a:bodyPr>
          <a:lstStyle/>
          <a:p>
            <a:pPr algn="ctr"/>
            <a:r>
              <a:rPr lang="en-US" sz="1400" dirty="0" smtClean="0">
                <a:solidFill>
                  <a:schemeClr val="bg1"/>
                </a:solidFill>
                <a:latin typeface="+mj-lt"/>
              </a:rPr>
              <a:t>Relational Database Service</a:t>
            </a:r>
            <a:endParaRPr lang="id-ID" sz="1400" dirty="0">
              <a:solidFill>
                <a:schemeClr val="bg1"/>
              </a:solidFill>
              <a:latin typeface="+mj-lt"/>
            </a:endParaRPr>
          </a:p>
        </p:txBody>
      </p:sp>
      <p:sp>
        <p:nvSpPr>
          <p:cNvPr id="149" name="TextBox 148"/>
          <p:cNvSpPr txBox="1"/>
          <p:nvPr/>
        </p:nvSpPr>
        <p:spPr>
          <a:xfrm>
            <a:off x="10619598" y="2316815"/>
            <a:ext cx="1112805" cy="307777"/>
          </a:xfrm>
          <a:prstGeom prst="rect">
            <a:avLst/>
          </a:prstGeom>
          <a:noFill/>
        </p:spPr>
        <p:txBody>
          <a:bodyPr wrap="none" rtlCol="0">
            <a:spAutoFit/>
          </a:bodyPr>
          <a:lstStyle/>
          <a:p>
            <a:pPr algn="ctr"/>
            <a:r>
              <a:rPr lang="en-US" sz="1400" dirty="0" err="1" smtClean="0">
                <a:solidFill>
                  <a:schemeClr val="bg1"/>
                </a:solidFill>
                <a:latin typeface="+mj-lt"/>
              </a:rPr>
              <a:t>CloudSearch</a:t>
            </a:r>
            <a:endParaRPr lang="id-ID" sz="1400" dirty="0">
              <a:solidFill>
                <a:schemeClr val="bg1"/>
              </a:solidFill>
              <a:latin typeface="+mj-lt"/>
            </a:endParaRPr>
          </a:p>
        </p:txBody>
      </p:sp>
      <p:sp>
        <p:nvSpPr>
          <p:cNvPr id="150" name="TextBox 149"/>
          <p:cNvSpPr txBox="1"/>
          <p:nvPr/>
        </p:nvSpPr>
        <p:spPr>
          <a:xfrm>
            <a:off x="10312655" y="3842157"/>
            <a:ext cx="1640193" cy="307777"/>
          </a:xfrm>
          <a:prstGeom prst="rect">
            <a:avLst/>
          </a:prstGeom>
          <a:noFill/>
        </p:spPr>
        <p:txBody>
          <a:bodyPr wrap="none" rtlCol="0">
            <a:spAutoFit/>
          </a:bodyPr>
          <a:lstStyle/>
          <a:p>
            <a:pPr algn="ctr"/>
            <a:r>
              <a:rPr lang="en-US" sz="1400" dirty="0" smtClean="0">
                <a:solidFill>
                  <a:schemeClr val="bg1"/>
                </a:solidFill>
                <a:latin typeface="+mj-lt"/>
              </a:rPr>
              <a:t>S3 Bucket (Storage)</a:t>
            </a:r>
            <a:endParaRPr lang="id-ID" sz="1400" dirty="0">
              <a:solidFill>
                <a:schemeClr val="bg1"/>
              </a:solidFill>
              <a:latin typeface="+mj-lt"/>
            </a:endParaRPr>
          </a:p>
        </p:txBody>
      </p:sp>
      <p:pic>
        <p:nvPicPr>
          <p:cNvPr id="239" name="Picture 2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8808" y="3884341"/>
            <a:ext cx="1270000" cy="1270000"/>
          </a:xfrm>
          <a:prstGeom prst="rect">
            <a:avLst/>
          </a:prstGeom>
        </p:spPr>
      </p:pic>
      <p:sp>
        <p:nvSpPr>
          <p:cNvPr id="151" name="TextBox 150"/>
          <p:cNvSpPr txBox="1"/>
          <p:nvPr/>
        </p:nvSpPr>
        <p:spPr>
          <a:xfrm>
            <a:off x="5906180" y="5080268"/>
            <a:ext cx="1749197" cy="307777"/>
          </a:xfrm>
          <a:prstGeom prst="rect">
            <a:avLst/>
          </a:prstGeom>
          <a:noFill/>
        </p:spPr>
        <p:txBody>
          <a:bodyPr wrap="none" rtlCol="0">
            <a:spAutoFit/>
          </a:bodyPr>
          <a:lstStyle/>
          <a:p>
            <a:pPr algn="ctr"/>
            <a:r>
              <a:rPr lang="en-US" sz="1400" dirty="0" smtClean="0">
                <a:solidFill>
                  <a:schemeClr val="bg1"/>
                </a:solidFill>
                <a:latin typeface="+mj-lt"/>
              </a:rPr>
              <a:t>Simple Email Service</a:t>
            </a:r>
            <a:endParaRPr lang="id-ID" sz="1400" dirty="0">
              <a:solidFill>
                <a:schemeClr val="bg1"/>
              </a:solidFill>
              <a:latin typeface="+mj-lt"/>
            </a:endParaRPr>
          </a:p>
        </p:txBody>
      </p:sp>
      <p:sp>
        <p:nvSpPr>
          <p:cNvPr id="152" name="TextBox 151"/>
          <p:cNvSpPr txBox="1"/>
          <p:nvPr/>
        </p:nvSpPr>
        <p:spPr>
          <a:xfrm>
            <a:off x="-436125" y="-48445"/>
            <a:ext cx="5501689" cy="830997"/>
          </a:xfrm>
          <a:prstGeom prst="rect">
            <a:avLst/>
          </a:prstGeom>
          <a:noFill/>
        </p:spPr>
        <p:txBody>
          <a:bodyPr wrap="square" rtlCol="0">
            <a:spAutoFit/>
          </a:bodyPr>
          <a:lstStyle/>
          <a:p>
            <a:pPr algn="ctr"/>
            <a:r>
              <a:rPr lang="id-ID" sz="4800" b="1" dirty="0" err="1" smtClean="0">
                <a:solidFill>
                  <a:schemeClr val="bg1"/>
                </a:solidFill>
              </a:rPr>
              <a:t>Compute</a:t>
            </a:r>
            <a:r>
              <a:rPr lang="id-ID" sz="4800" b="1" dirty="0" smtClean="0">
                <a:solidFill>
                  <a:schemeClr val="bg1"/>
                </a:solidFill>
              </a:rPr>
              <a:t> as </a:t>
            </a:r>
            <a:r>
              <a:rPr lang="id-ID" sz="4800" b="1" dirty="0" err="1" smtClean="0">
                <a:solidFill>
                  <a:schemeClr val="bg1"/>
                </a:solidFill>
              </a:rPr>
              <a:t>glue</a:t>
            </a:r>
            <a:endParaRPr lang="id-ID" sz="4800" b="1" dirty="0">
              <a:solidFill>
                <a:schemeClr val="bg1"/>
              </a:solidFill>
            </a:endParaRPr>
          </a:p>
        </p:txBody>
      </p:sp>
    </p:spTree>
    <p:extLst>
      <p:ext uri="{BB962C8B-B14F-4D97-AF65-F5344CB8AC3E}">
        <p14:creationId xmlns:p14="http://schemas.microsoft.com/office/powerpoint/2010/main" val="1692960557"/>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8" name="Straight Connector 157"/>
          <p:cNvCxnSpPr/>
          <p:nvPr/>
        </p:nvCxnSpPr>
        <p:spPr>
          <a:xfrm>
            <a:off x="7489635" y="2287098"/>
            <a:ext cx="1530378" cy="0"/>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509" y="3576688"/>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9100" y="1924065"/>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154" y="1541292"/>
            <a:ext cx="700098" cy="834932"/>
          </a:xfrm>
          <a:prstGeom prst="rect">
            <a:avLst/>
          </a:prstGeom>
        </p:spPr>
      </p:pic>
      <p:sp>
        <p:nvSpPr>
          <p:cNvPr id="222" name="TextBox 221"/>
          <p:cNvSpPr txBox="1"/>
          <p:nvPr/>
        </p:nvSpPr>
        <p:spPr>
          <a:xfrm>
            <a:off x="7521243" y="1761835"/>
            <a:ext cx="1128963" cy="307777"/>
          </a:xfrm>
          <a:prstGeom prst="rect">
            <a:avLst/>
          </a:prstGeom>
          <a:noFill/>
        </p:spPr>
        <p:txBody>
          <a:bodyPr wrap="none" rtlCol="0">
            <a:spAutoFit/>
          </a:bodyPr>
          <a:lstStyle/>
          <a:p>
            <a:pPr algn="ctr"/>
            <a:r>
              <a:rPr lang="id-ID" sz="1400" b="1" dirty="0" smtClean="0">
                <a:solidFill>
                  <a:schemeClr val="bg1"/>
                </a:solidFill>
                <a:latin typeface="Calibri" charset="0"/>
                <a:ea typeface="Calibri" charset="0"/>
                <a:cs typeface="Calibri" charset="0"/>
              </a:rPr>
              <a:t>API Gateway</a:t>
            </a:r>
            <a:endParaRPr lang="id-ID" sz="1400" b="1" dirty="0">
              <a:solidFill>
                <a:schemeClr val="bg1"/>
              </a:solidFill>
              <a:latin typeface="Calibri" charset="0"/>
              <a:ea typeface="Calibri" charset="0"/>
              <a:cs typeface="Calibri" charset="0"/>
            </a:endParaRPr>
          </a:p>
        </p:txBody>
      </p:sp>
      <p:cxnSp>
        <p:nvCxnSpPr>
          <p:cNvPr id="223" name="Straight Connector 222"/>
          <p:cNvCxnSpPr/>
          <p:nvPr/>
        </p:nvCxnSpPr>
        <p:spPr>
          <a:xfrm>
            <a:off x="7073203" y="3054636"/>
            <a:ext cx="0" cy="421736"/>
          </a:xfrm>
          <a:prstGeom prst="line">
            <a:avLst/>
          </a:prstGeom>
          <a:ln w="38100">
            <a:solidFill>
              <a:schemeClr val="bg1">
                <a:lumMod val="75000"/>
              </a:schemeClr>
            </a:solidFill>
            <a:prstDash val="solid"/>
            <a:tailEnd type="stealth"/>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073203" y="2500880"/>
            <a:ext cx="2018" cy="623853"/>
          </a:xfrm>
          <a:prstGeom prst="line">
            <a:avLst/>
          </a:prstGeom>
          <a:ln w="28575">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74216" y="151277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62429" y="150497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75" name="Picture Placeholder 2"/>
          <p:cNvPicPr>
            <a:picLocks noChangeAspect="1"/>
          </p:cNvPicPr>
          <p:nvPr/>
        </p:nvPicPr>
        <p:blipFill>
          <a:blip r:embed="rId5" cstate="print">
            <a:extLst>
              <a:ext uri="{28A0092B-C50C-407E-A947-70E740481C1C}">
                <a14:useLocalDpi xmlns:a14="http://schemas.microsoft.com/office/drawing/2010/main" val="0"/>
              </a:ext>
            </a:extLst>
          </a:blip>
          <a:srcRect l="16635" r="16635"/>
          <a:stretch>
            <a:fillRect/>
          </a:stretch>
        </p:blipFill>
        <p:spPr>
          <a:xfrm>
            <a:off x="827845" y="1145352"/>
            <a:ext cx="968545" cy="961647"/>
          </a:xfrm>
          <a:prstGeom prst="ellipse">
            <a:avLst/>
          </a:prstGeom>
        </p:spPr>
      </p:pic>
      <p:cxnSp>
        <p:nvCxnSpPr>
          <p:cNvPr id="90" name="Straight Connector 89"/>
          <p:cNvCxnSpPr/>
          <p:nvPr/>
        </p:nvCxnSpPr>
        <p:spPr>
          <a:xfrm>
            <a:off x="3438546" y="1957048"/>
            <a:ext cx="3207721" cy="12072"/>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575682" y="2712928"/>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Back</a:t>
            </a:r>
            <a:r>
              <a:rPr lang="id-ID" sz="4800" b="1" dirty="0" smtClean="0">
                <a:solidFill>
                  <a:schemeClr val="bg1"/>
                </a:solidFill>
              </a:rPr>
              <a:t> </a:t>
            </a:r>
            <a:r>
              <a:rPr lang="id-ID" sz="4800" b="1" dirty="0" err="1" smtClean="0">
                <a:solidFill>
                  <a:schemeClr val="bg1"/>
                </a:solidFill>
              </a:rPr>
              <a:t>End</a:t>
            </a:r>
            <a:endParaRPr lang="id-ID" sz="4800" b="1" dirty="0">
              <a:solidFill>
                <a:schemeClr val="bg1"/>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9481" y="5379523"/>
            <a:ext cx="940154" cy="940154"/>
          </a:xfrm>
          <a:prstGeom prst="rect">
            <a:avLst/>
          </a:prstGeom>
        </p:spPr>
      </p:pic>
      <p:sp>
        <p:nvSpPr>
          <p:cNvPr id="54" name="TextBox 53"/>
          <p:cNvSpPr txBox="1"/>
          <p:nvPr/>
        </p:nvSpPr>
        <p:spPr>
          <a:xfrm>
            <a:off x="9205995" y="2832115"/>
            <a:ext cx="1583703"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Custom Authorizer</a:t>
            </a:r>
            <a:endParaRPr lang="id-ID" sz="1400" b="1" dirty="0">
              <a:solidFill>
                <a:schemeClr val="bg1"/>
              </a:solidFill>
              <a:latin typeface="Calibri" charset="0"/>
              <a:ea typeface="Calibri" charset="0"/>
              <a:cs typeface="Calibri" charset="0"/>
            </a:endParaRPr>
          </a:p>
        </p:txBody>
      </p:sp>
      <p:sp>
        <p:nvSpPr>
          <p:cNvPr id="56" name="TextBox 55"/>
          <p:cNvSpPr txBox="1"/>
          <p:nvPr/>
        </p:nvSpPr>
        <p:spPr>
          <a:xfrm>
            <a:off x="7524107" y="3732544"/>
            <a:ext cx="1513556" cy="523220"/>
          </a:xfrm>
          <a:prstGeom prst="rect">
            <a:avLst/>
          </a:prstGeom>
          <a:noFill/>
        </p:spPr>
        <p:txBody>
          <a:bodyPr wrap="none" rtlCol="0">
            <a:spAutoFit/>
          </a:bodyPr>
          <a:lstStyle/>
          <a:p>
            <a:pPr algn="ctr"/>
            <a:r>
              <a:rPr lang="en-US" sz="1400" b="1" smtClean="0">
                <a:solidFill>
                  <a:schemeClr val="bg1"/>
                </a:solidFill>
                <a:latin typeface="Calibri" charset="0"/>
                <a:ea typeface="Calibri" charset="0"/>
                <a:cs typeface="Calibri" charset="0"/>
              </a:rPr>
              <a:t>Lambda Function:</a:t>
            </a:r>
            <a:br>
              <a:rPr lang="en-US" sz="1400" b="1" smtClean="0">
                <a:solidFill>
                  <a:schemeClr val="bg1"/>
                </a:solidFill>
                <a:latin typeface="Calibri" charset="0"/>
                <a:ea typeface="Calibri" charset="0"/>
                <a:cs typeface="Calibri" charset="0"/>
              </a:rPr>
            </a:br>
            <a:r>
              <a:rPr lang="en-US" sz="1400" b="1" smtClean="0">
                <a:solidFill>
                  <a:schemeClr val="bg1"/>
                </a:solidFill>
                <a:latin typeface="Calibri" charset="0"/>
                <a:ea typeface="Calibri" charset="0"/>
                <a:cs typeface="Calibri" charset="0"/>
              </a:rPr>
              <a:t>get-user-profile</a:t>
            </a:r>
            <a:endParaRPr lang="id-ID" sz="1400" b="1" dirty="0">
              <a:solidFill>
                <a:schemeClr val="bg1"/>
              </a:solidFill>
              <a:latin typeface="Calibri" charset="0"/>
              <a:ea typeface="Calibri" charset="0"/>
              <a:cs typeface="Calibri" charset="0"/>
            </a:endParaRPr>
          </a:p>
        </p:txBody>
      </p:sp>
      <p:sp>
        <p:nvSpPr>
          <p:cNvPr id="57" name="TextBox 56"/>
          <p:cNvSpPr txBox="1"/>
          <p:nvPr/>
        </p:nvSpPr>
        <p:spPr>
          <a:xfrm>
            <a:off x="7723360" y="5635650"/>
            <a:ext cx="933269" cy="307777"/>
          </a:xfrm>
          <a:prstGeom prst="rect">
            <a:avLst/>
          </a:prstGeom>
          <a:noFill/>
        </p:spPr>
        <p:txBody>
          <a:bodyPr wrap="none" rtlCol="0">
            <a:spAutoFit/>
          </a:bodyPr>
          <a:lstStyle/>
          <a:p>
            <a:pPr algn="ctr"/>
            <a:r>
              <a:rPr lang="en-US" sz="1400" b="1" smtClean="0">
                <a:solidFill>
                  <a:schemeClr val="bg1"/>
                </a:solidFill>
                <a:latin typeface="Calibri" charset="0"/>
                <a:ea typeface="Calibri" charset="0"/>
                <a:cs typeface="Calibri" charset="0"/>
              </a:rPr>
              <a:t>Auth0 API</a:t>
            </a:r>
            <a:endParaRPr lang="id-ID" sz="1400" b="1" dirty="0">
              <a:solidFill>
                <a:schemeClr val="bg1"/>
              </a:solidFill>
              <a:latin typeface="Calibri" charset="0"/>
              <a:ea typeface="Calibri" charset="0"/>
              <a:cs typeface="Calibri" charset="0"/>
            </a:endParaRPr>
          </a:p>
        </p:txBody>
      </p:sp>
      <p:cxnSp>
        <p:nvCxnSpPr>
          <p:cNvPr id="58" name="Straight Connector 57"/>
          <p:cNvCxnSpPr>
            <a:stCxn id="218" idx="2"/>
          </p:cNvCxnSpPr>
          <p:nvPr/>
        </p:nvCxnSpPr>
        <p:spPr>
          <a:xfrm>
            <a:off x="7019558" y="4411620"/>
            <a:ext cx="0" cy="907842"/>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00979"/>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40" name="TextBox 39"/>
          <p:cNvSpPr txBox="1"/>
          <p:nvPr/>
        </p:nvSpPr>
        <p:spPr>
          <a:xfrm>
            <a:off x="167064" y="2357159"/>
            <a:ext cx="11857990" cy="830997"/>
          </a:xfrm>
          <a:prstGeom prst="rect">
            <a:avLst/>
          </a:prstGeom>
          <a:noFill/>
        </p:spPr>
        <p:txBody>
          <a:bodyPr wrap="none" rtlCol="0">
            <a:spAutoFit/>
          </a:bodyPr>
          <a:lstStyle/>
          <a:p>
            <a:pPr algn="ctr"/>
            <a:r>
              <a:rPr lang="id-ID" sz="4800" b="1" dirty="0" smtClean="0">
                <a:solidFill>
                  <a:schemeClr val="bg1"/>
                </a:solidFill>
              </a:rPr>
              <a:t>3. Design </a:t>
            </a:r>
            <a:r>
              <a:rPr lang="id-ID" sz="4800" b="1" dirty="0" err="1" smtClean="0">
                <a:solidFill>
                  <a:schemeClr val="bg1"/>
                </a:solidFill>
              </a:rPr>
              <a:t>push-based</a:t>
            </a:r>
            <a:r>
              <a:rPr lang="id-ID" sz="4800" b="1" dirty="0" smtClean="0">
                <a:solidFill>
                  <a:schemeClr val="bg1"/>
                </a:solidFill>
              </a:rPr>
              <a:t>, </a:t>
            </a:r>
            <a:r>
              <a:rPr lang="id-ID" sz="4800" b="1" dirty="0" err="1" smtClean="0">
                <a:solidFill>
                  <a:schemeClr val="bg1"/>
                </a:solidFill>
              </a:rPr>
              <a:t>event</a:t>
            </a:r>
            <a:r>
              <a:rPr lang="id-ID" sz="4800" b="1" dirty="0" err="1">
                <a:solidFill>
                  <a:schemeClr val="bg1"/>
                </a:solidFill>
              </a:rPr>
              <a:t>-</a:t>
            </a:r>
            <a:r>
              <a:rPr lang="id-ID" sz="4800" b="1" dirty="0" err="1" smtClean="0">
                <a:solidFill>
                  <a:schemeClr val="bg1"/>
                </a:solidFill>
              </a:rPr>
              <a:t>driven</a:t>
            </a:r>
            <a:r>
              <a:rPr lang="id-ID" sz="4800" b="1" dirty="0" smtClean="0">
                <a:solidFill>
                  <a:schemeClr val="bg1"/>
                </a:solidFill>
              </a:rPr>
              <a:t> </a:t>
            </a:r>
            <a:r>
              <a:rPr lang="id-ID" sz="4800" b="1" dirty="0" err="1" smtClean="0">
                <a:solidFill>
                  <a:schemeClr val="bg1"/>
                </a:solidFill>
              </a:rPr>
              <a:t>pipelines</a:t>
            </a:r>
            <a:endParaRPr lang="id-ID" sz="4800" b="1" dirty="0">
              <a:solidFill>
                <a:schemeClr val="bg1"/>
              </a:solidFill>
            </a:endParaRPr>
          </a:p>
        </p:txBody>
      </p:sp>
    </p:spTree>
    <p:extLst>
      <p:ext uri="{BB962C8B-B14F-4D97-AF65-F5344CB8AC3E}">
        <p14:creationId xmlns:p14="http://schemas.microsoft.com/office/powerpoint/2010/main" val="1226392695"/>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0" y="6741502"/>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1653181" y="234806"/>
            <a:ext cx="8349979" cy="830997"/>
          </a:xfrm>
          <a:prstGeom prst="rect">
            <a:avLst/>
          </a:prstGeom>
          <a:noFill/>
        </p:spPr>
        <p:txBody>
          <a:bodyPr wrap="non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Transcoding</a:t>
            </a:r>
            <a:r>
              <a:rPr lang="id-ID" sz="4800" b="1" dirty="0" smtClean="0">
                <a:solidFill>
                  <a:schemeClr val="bg1"/>
                </a:solidFill>
              </a:rPr>
              <a:t> </a:t>
            </a:r>
            <a:r>
              <a:rPr lang="id-ID" sz="4800" b="1" dirty="0" err="1" smtClean="0">
                <a:solidFill>
                  <a:schemeClr val="bg1"/>
                </a:solidFill>
              </a:rPr>
              <a:t>Pipeline</a:t>
            </a:r>
            <a:endParaRPr lang="id-ID" sz="4800" b="1" dirty="0">
              <a:solidFill>
                <a:schemeClr val="bg1"/>
              </a:solidFill>
            </a:endParaRPr>
          </a:p>
        </p:txBody>
      </p:sp>
      <p:sp>
        <p:nvSpPr>
          <p:cNvPr id="56" name="TextBox 55"/>
          <p:cNvSpPr txBox="1"/>
          <p:nvPr/>
        </p:nvSpPr>
        <p:spPr>
          <a:xfrm>
            <a:off x="1841566" y="2994502"/>
            <a:ext cx="1566454" cy="307777"/>
          </a:xfrm>
          <a:prstGeom prst="rect">
            <a:avLst/>
          </a:prstGeom>
          <a:noFill/>
        </p:spPr>
        <p:txBody>
          <a:bodyPr wrap="none" rtlCol="0">
            <a:spAutoFit/>
          </a:bodyPr>
          <a:lstStyle/>
          <a:p>
            <a:pPr algn="ctr"/>
            <a:r>
              <a:rPr lang="en-US" sz="1400" dirty="0" smtClean="0">
                <a:solidFill>
                  <a:schemeClr val="bg1"/>
                </a:solidFill>
                <a:latin typeface="+mj-lt"/>
              </a:rPr>
              <a:t>Peter uploads a file</a:t>
            </a:r>
            <a:endParaRPr lang="id-ID" sz="1400" dirty="0">
              <a:solidFill>
                <a:schemeClr val="bg1"/>
              </a:solidFill>
              <a:latin typeface="+mj-lt"/>
            </a:endParaRPr>
          </a:p>
        </p:txBody>
      </p:sp>
      <p:sp>
        <p:nvSpPr>
          <p:cNvPr id="62" name="TextBox 61"/>
          <p:cNvSpPr txBox="1"/>
          <p:nvPr/>
        </p:nvSpPr>
        <p:spPr>
          <a:xfrm>
            <a:off x="5828171" y="5188374"/>
            <a:ext cx="772969" cy="307777"/>
          </a:xfrm>
          <a:prstGeom prst="rect">
            <a:avLst/>
          </a:prstGeom>
          <a:noFill/>
        </p:spPr>
        <p:txBody>
          <a:bodyPr wrap="none" rtlCol="0">
            <a:spAutoFit/>
          </a:bodyPr>
          <a:lstStyle/>
          <a:p>
            <a:pPr algn="ctr"/>
            <a:r>
              <a:rPr lang="en-US" sz="1400" dirty="0" smtClean="0">
                <a:solidFill>
                  <a:schemeClr val="bg1"/>
                </a:solidFill>
                <a:latin typeface="+mj-lt"/>
              </a:rPr>
              <a:t>Lambda</a:t>
            </a:r>
            <a:endParaRPr lang="id-ID" sz="1400" dirty="0">
              <a:solidFill>
                <a:schemeClr val="bg1"/>
              </a:solidFill>
              <a:latin typeface="+mj-lt"/>
            </a:endParaRPr>
          </a:p>
        </p:txBody>
      </p:sp>
      <p:cxnSp>
        <p:nvCxnSpPr>
          <p:cNvPr id="63" name="Straight Connector 62"/>
          <p:cNvCxnSpPr/>
          <p:nvPr/>
        </p:nvCxnSpPr>
        <p:spPr>
          <a:xfrm flipH="1">
            <a:off x="9669225" y="3349767"/>
            <a:ext cx="1" cy="1044527"/>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4" name="Picture 63"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989" y="4428761"/>
            <a:ext cx="700098" cy="834932"/>
          </a:xfrm>
          <a:prstGeom prst="rect">
            <a:avLst/>
          </a:prstGeom>
        </p:spPr>
      </p:pic>
      <p:cxnSp>
        <p:nvCxnSpPr>
          <p:cNvPr id="66" name="Straight Connector 65"/>
          <p:cNvCxnSpPr/>
          <p:nvPr/>
        </p:nvCxnSpPr>
        <p:spPr>
          <a:xfrm flipV="1">
            <a:off x="3273285" y="2466598"/>
            <a:ext cx="1263245" cy="12156"/>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0326" y="4146146"/>
            <a:ext cx="1022911" cy="1025184"/>
          </a:xfrm>
          <a:prstGeom prst="rect">
            <a:avLst/>
          </a:prstGeom>
        </p:spPr>
      </p:pic>
      <p:sp>
        <p:nvSpPr>
          <p:cNvPr id="67" name="TextBox 66"/>
          <p:cNvSpPr txBox="1"/>
          <p:nvPr/>
        </p:nvSpPr>
        <p:spPr>
          <a:xfrm>
            <a:off x="1815915" y="5133808"/>
            <a:ext cx="1617751" cy="307777"/>
          </a:xfrm>
          <a:prstGeom prst="rect">
            <a:avLst/>
          </a:prstGeom>
          <a:noFill/>
        </p:spPr>
        <p:txBody>
          <a:bodyPr wrap="none" rtlCol="0">
            <a:spAutoFit/>
          </a:bodyPr>
          <a:lstStyle/>
          <a:p>
            <a:pPr algn="ctr"/>
            <a:r>
              <a:rPr lang="en-US" sz="1400" dirty="0" smtClean="0">
                <a:solidFill>
                  <a:schemeClr val="bg1"/>
                </a:solidFill>
                <a:latin typeface="+mj-lt"/>
              </a:rPr>
              <a:t>Firebase (Database)</a:t>
            </a:r>
            <a:endParaRPr lang="id-ID" sz="1400" dirty="0">
              <a:solidFill>
                <a:schemeClr val="bg1"/>
              </a:solidFill>
              <a:latin typeface="+mj-lt"/>
            </a:endParaRPr>
          </a:p>
        </p:txBody>
      </p:sp>
      <p:grpSp>
        <p:nvGrpSpPr>
          <p:cNvPr id="10" name="Group 9"/>
          <p:cNvGrpSpPr/>
          <p:nvPr/>
        </p:nvGrpSpPr>
        <p:grpSpPr>
          <a:xfrm>
            <a:off x="2229410" y="2016841"/>
            <a:ext cx="923827" cy="923827"/>
            <a:chOff x="1140560" y="2364051"/>
            <a:chExt cx="923827" cy="923827"/>
          </a:xfrm>
        </p:grpSpPr>
        <p:sp>
          <p:nvSpPr>
            <p:cNvPr id="72" name="Oval 71"/>
            <p:cNvSpPr/>
            <p:nvPr/>
          </p:nvSpPr>
          <p:spPr>
            <a:xfrm>
              <a:off x="1140560" y="2364051"/>
              <a:ext cx="923827" cy="923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9" name="Group 68"/>
            <p:cNvGrpSpPr/>
            <p:nvPr/>
          </p:nvGrpSpPr>
          <p:grpSpPr>
            <a:xfrm>
              <a:off x="1307414" y="2571774"/>
              <a:ext cx="610310" cy="571653"/>
              <a:chOff x="-1117600" y="1773238"/>
              <a:chExt cx="827087" cy="774700"/>
            </a:xfrm>
            <a:solidFill>
              <a:schemeClr val="bg1"/>
            </a:solidFill>
          </p:grpSpPr>
          <p:sp>
            <p:nvSpPr>
              <p:cNvPr id="70" name="Freeform 11"/>
              <p:cNvSpPr>
                <a:spLocks noEditPoints="1"/>
              </p:cNvSpPr>
              <p:nvPr/>
            </p:nvSpPr>
            <p:spPr bwMode="auto">
              <a:xfrm>
                <a:off x="-1012825" y="1874838"/>
                <a:ext cx="620712" cy="414338"/>
              </a:xfrm>
              <a:custGeom>
                <a:avLst/>
                <a:gdLst>
                  <a:gd name="T0" fmla="*/ 158 w 165"/>
                  <a:gd name="T1" fmla="*/ 0 h 110"/>
                  <a:gd name="T2" fmla="*/ 6 w 165"/>
                  <a:gd name="T3" fmla="*/ 0 h 110"/>
                  <a:gd name="T4" fmla="*/ 0 w 165"/>
                  <a:gd name="T5" fmla="*/ 7 h 110"/>
                  <a:gd name="T6" fmla="*/ 0 w 165"/>
                  <a:gd name="T7" fmla="*/ 103 h 110"/>
                  <a:gd name="T8" fmla="*/ 6 w 165"/>
                  <a:gd name="T9" fmla="*/ 110 h 110"/>
                  <a:gd name="T10" fmla="*/ 158 w 165"/>
                  <a:gd name="T11" fmla="*/ 110 h 110"/>
                  <a:gd name="T12" fmla="*/ 165 w 165"/>
                  <a:gd name="T13" fmla="*/ 103 h 110"/>
                  <a:gd name="T14" fmla="*/ 165 w 165"/>
                  <a:gd name="T15" fmla="*/ 7 h 110"/>
                  <a:gd name="T16" fmla="*/ 158 w 165"/>
                  <a:gd name="T17" fmla="*/ 0 h 110"/>
                  <a:gd name="T18" fmla="*/ 158 w 165"/>
                  <a:gd name="T19" fmla="*/ 103 h 110"/>
                  <a:gd name="T20" fmla="*/ 6 w 165"/>
                  <a:gd name="T21" fmla="*/ 103 h 110"/>
                  <a:gd name="T22" fmla="*/ 6 w 165"/>
                  <a:gd name="T23" fmla="*/ 7 h 110"/>
                  <a:gd name="T24" fmla="*/ 158 w 165"/>
                  <a:gd name="T25" fmla="*/ 7 h 110"/>
                  <a:gd name="T26" fmla="*/ 158 w 165"/>
                  <a:gd name="T27" fmla="*/ 10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10">
                    <a:moveTo>
                      <a:pt x="158" y="0"/>
                    </a:moveTo>
                    <a:cubicBezTo>
                      <a:pt x="6" y="0"/>
                      <a:pt x="6" y="0"/>
                      <a:pt x="6" y="0"/>
                    </a:cubicBezTo>
                    <a:cubicBezTo>
                      <a:pt x="3" y="0"/>
                      <a:pt x="0" y="3"/>
                      <a:pt x="0" y="7"/>
                    </a:cubicBezTo>
                    <a:cubicBezTo>
                      <a:pt x="0" y="103"/>
                      <a:pt x="0" y="103"/>
                      <a:pt x="0" y="103"/>
                    </a:cubicBezTo>
                    <a:cubicBezTo>
                      <a:pt x="0" y="107"/>
                      <a:pt x="3" y="110"/>
                      <a:pt x="6" y="110"/>
                    </a:cubicBezTo>
                    <a:cubicBezTo>
                      <a:pt x="158" y="110"/>
                      <a:pt x="158" y="110"/>
                      <a:pt x="158" y="110"/>
                    </a:cubicBezTo>
                    <a:cubicBezTo>
                      <a:pt x="161" y="110"/>
                      <a:pt x="165" y="107"/>
                      <a:pt x="165" y="103"/>
                    </a:cubicBezTo>
                    <a:cubicBezTo>
                      <a:pt x="165" y="7"/>
                      <a:pt x="165" y="7"/>
                      <a:pt x="165" y="7"/>
                    </a:cubicBezTo>
                    <a:cubicBezTo>
                      <a:pt x="165" y="3"/>
                      <a:pt x="161" y="0"/>
                      <a:pt x="158" y="0"/>
                    </a:cubicBezTo>
                    <a:close/>
                    <a:moveTo>
                      <a:pt x="158" y="103"/>
                    </a:moveTo>
                    <a:cubicBezTo>
                      <a:pt x="6" y="103"/>
                      <a:pt x="6" y="103"/>
                      <a:pt x="6" y="103"/>
                    </a:cubicBezTo>
                    <a:cubicBezTo>
                      <a:pt x="6" y="7"/>
                      <a:pt x="6" y="7"/>
                      <a:pt x="6" y="7"/>
                    </a:cubicBezTo>
                    <a:cubicBezTo>
                      <a:pt x="158" y="7"/>
                      <a:pt x="158" y="7"/>
                      <a:pt x="158" y="7"/>
                    </a:cubicBezTo>
                    <a:lnTo>
                      <a:pt x="158" y="1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12"/>
              <p:cNvSpPr>
                <a:spLocks noEditPoints="1"/>
              </p:cNvSpPr>
              <p:nvPr/>
            </p:nvSpPr>
            <p:spPr bwMode="auto">
              <a:xfrm>
                <a:off x="-1117600" y="1773238"/>
                <a:ext cx="827087" cy="774700"/>
              </a:xfrm>
              <a:custGeom>
                <a:avLst/>
                <a:gdLst>
                  <a:gd name="T0" fmla="*/ 199 w 220"/>
                  <a:gd name="T1" fmla="*/ 0 h 206"/>
                  <a:gd name="T2" fmla="*/ 21 w 220"/>
                  <a:gd name="T3" fmla="*/ 0 h 206"/>
                  <a:gd name="T4" fmla="*/ 0 w 220"/>
                  <a:gd name="T5" fmla="*/ 20 h 206"/>
                  <a:gd name="T6" fmla="*/ 0 w 220"/>
                  <a:gd name="T7" fmla="*/ 158 h 206"/>
                  <a:gd name="T8" fmla="*/ 21 w 220"/>
                  <a:gd name="T9" fmla="*/ 178 h 206"/>
                  <a:gd name="T10" fmla="*/ 89 w 220"/>
                  <a:gd name="T11" fmla="*/ 178 h 206"/>
                  <a:gd name="T12" fmla="*/ 89 w 220"/>
                  <a:gd name="T13" fmla="*/ 187 h 206"/>
                  <a:gd name="T14" fmla="*/ 46 w 220"/>
                  <a:gd name="T15" fmla="*/ 192 h 206"/>
                  <a:gd name="T16" fmla="*/ 41 w 220"/>
                  <a:gd name="T17" fmla="*/ 199 h 206"/>
                  <a:gd name="T18" fmla="*/ 48 w 220"/>
                  <a:gd name="T19" fmla="*/ 206 h 206"/>
                  <a:gd name="T20" fmla="*/ 172 w 220"/>
                  <a:gd name="T21" fmla="*/ 206 h 206"/>
                  <a:gd name="T22" fmla="*/ 179 w 220"/>
                  <a:gd name="T23" fmla="*/ 199 h 206"/>
                  <a:gd name="T24" fmla="*/ 174 w 220"/>
                  <a:gd name="T25" fmla="*/ 192 h 206"/>
                  <a:gd name="T26" fmla="*/ 131 w 220"/>
                  <a:gd name="T27" fmla="*/ 187 h 206"/>
                  <a:gd name="T28" fmla="*/ 131 w 220"/>
                  <a:gd name="T29" fmla="*/ 178 h 206"/>
                  <a:gd name="T30" fmla="*/ 199 w 220"/>
                  <a:gd name="T31" fmla="*/ 178 h 206"/>
                  <a:gd name="T32" fmla="*/ 220 w 220"/>
                  <a:gd name="T33" fmla="*/ 158 h 206"/>
                  <a:gd name="T34" fmla="*/ 220 w 220"/>
                  <a:gd name="T35" fmla="*/ 20 h 206"/>
                  <a:gd name="T36" fmla="*/ 199 w 220"/>
                  <a:gd name="T37" fmla="*/ 0 h 206"/>
                  <a:gd name="T38" fmla="*/ 206 w 220"/>
                  <a:gd name="T39" fmla="*/ 158 h 206"/>
                  <a:gd name="T40" fmla="*/ 199 w 220"/>
                  <a:gd name="T41" fmla="*/ 165 h 206"/>
                  <a:gd name="T42" fmla="*/ 138 w 220"/>
                  <a:gd name="T43" fmla="*/ 165 h 206"/>
                  <a:gd name="T44" fmla="*/ 83 w 220"/>
                  <a:gd name="T45" fmla="*/ 165 h 206"/>
                  <a:gd name="T46" fmla="*/ 21 w 220"/>
                  <a:gd name="T47" fmla="*/ 165 h 206"/>
                  <a:gd name="T48" fmla="*/ 14 w 220"/>
                  <a:gd name="T49" fmla="*/ 158 h 206"/>
                  <a:gd name="T50" fmla="*/ 14 w 220"/>
                  <a:gd name="T51" fmla="*/ 20 h 206"/>
                  <a:gd name="T52" fmla="*/ 21 w 220"/>
                  <a:gd name="T53" fmla="*/ 13 h 206"/>
                  <a:gd name="T54" fmla="*/ 199 w 220"/>
                  <a:gd name="T55" fmla="*/ 13 h 206"/>
                  <a:gd name="T56" fmla="*/ 206 w 220"/>
                  <a:gd name="T57" fmla="*/ 20 h 206"/>
                  <a:gd name="T58" fmla="*/ 206 w 220"/>
                  <a:gd name="T59" fmla="*/ 15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206">
                    <a:moveTo>
                      <a:pt x="199" y="0"/>
                    </a:moveTo>
                    <a:cubicBezTo>
                      <a:pt x="21" y="0"/>
                      <a:pt x="21" y="0"/>
                      <a:pt x="21" y="0"/>
                    </a:cubicBezTo>
                    <a:cubicBezTo>
                      <a:pt x="9" y="0"/>
                      <a:pt x="0" y="9"/>
                      <a:pt x="0" y="20"/>
                    </a:cubicBezTo>
                    <a:cubicBezTo>
                      <a:pt x="0" y="158"/>
                      <a:pt x="0" y="158"/>
                      <a:pt x="0" y="158"/>
                    </a:cubicBezTo>
                    <a:cubicBezTo>
                      <a:pt x="0" y="169"/>
                      <a:pt x="9" y="178"/>
                      <a:pt x="21" y="178"/>
                    </a:cubicBezTo>
                    <a:cubicBezTo>
                      <a:pt x="89" y="178"/>
                      <a:pt x="89" y="178"/>
                      <a:pt x="89" y="178"/>
                    </a:cubicBezTo>
                    <a:cubicBezTo>
                      <a:pt x="89" y="187"/>
                      <a:pt x="89" y="187"/>
                      <a:pt x="89" y="187"/>
                    </a:cubicBezTo>
                    <a:cubicBezTo>
                      <a:pt x="46" y="192"/>
                      <a:pt x="46" y="192"/>
                      <a:pt x="46" y="192"/>
                    </a:cubicBezTo>
                    <a:cubicBezTo>
                      <a:pt x="43" y="193"/>
                      <a:pt x="41" y="196"/>
                      <a:pt x="41" y="199"/>
                    </a:cubicBezTo>
                    <a:cubicBezTo>
                      <a:pt x="41" y="203"/>
                      <a:pt x="44" y="206"/>
                      <a:pt x="48" y="206"/>
                    </a:cubicBezTo>
                    <a:cubicBezTo>
                      <a:pt x="172" y="206"/>
                      <a:pt x="172" y="206"/>
                      <a:pt x="172" y="206"/>
                    </a:cubicBezTo>
                    <a:cubicBezTo>
                      <a:pt x="176" y="206"/>
                      <a:pt x="179" y="203"/>
                      <a:pt x="179" y="199"/>
                    </a:cubicBezTo>
                    <a:cubicBezTo>
                      <a:pt x="179" y="196"/>
                      <a:pt x="177" y="193"/>
                      <a:pt x="174" y="192"/>
                    </a:cubicBezTo>
                    <a:cubicBezTo>
                      <a:pt x="131" y="187"/>
                      <a:pt x="131" y="187"/>
                      <a:pt x="131" y="187"/>
                    </a:cubicBezTo>
                    <a:cubicBezTo>
                      <a:pt x="131" y="178"/>
                      <a:pt x="131" y="178"/>
                      <a:pt x="131" y="178"/>
                    </a:cubicBezTo>
                    <a:cubicBezTo>
                      <a:pt x="199" y="178"/>
                      <a:pt x="199" y="178"/>
                      <a:pt x="199" y="178"/>
                    </a:cubicBezTo>
                    <a:cubicBezTo>
                      <a:pt x="211" y="178"/>
                      <a:pt x="220" y="169"/>
                      <a:pt x="220" y="158"/>
                    </a:cubicBezTo>
                    <a:cubicBezTo>
                      <a:pt x="220" y="20"/>
                      <a:pt x="220" y="20"/>
                      <a:pt x="220" y="20"/>
                    </a:cubicBezTo>
                    <a:cubicBezTo>
                      <a:pt x="220" y="9"/>
                      <a:pt x="211" y="0"/>
                      <a:pt x="199" y="0"/>
                    </a:cubicBezTo>
                    <a:close/>
                    <a:moveTo>
                      <a:pt x="206" y="158"/>
                    </a:moveTo>
                    <a:cubicBezTo>
                      <a:pt x="206" y="162"/>
                      <a:pt x="203" y="165"/>
                      <a:pt x="199" y="165"/>
                    </a:cubicBezTo>
                    <a:cubicBezTo>
                      <a:pt x="138" y="165"/>
                      <a:pt x="138" y="165"/>
                      <a:pt x="138" y="165"/>
                    </a:cubicBezTo>
                    <a:cubicBezTo>
                      <a:pt x="83" y="165"/>
                      <a:pt x="83" y="165"/>
                      <a:pt x="83" y="165"/>
                    </a:cubicBezTo>
                    <a:cubicBezTo>
                      <a:pt x="21" y="165"/>
                      <a:pt x="21" y="165"/>
                      <a:pt x="21" y="165"/>
                    </a:cubicBezTo>
                    <a:cubicBezTo>
                      <a:pt x="17" y="165"/>
                      <a:pt x="14" y="162"/>
                      <a:pt x="14" y="158"/>
                    </a:cubicBezTo>
                    <a:cubicBezTo>
                      <a:pt x="14" y="20"/>
                      <a:pt x="14" y="20"/>
                      <a:pt x="14" y="20"/>
                    </a:cubicBezTo>
                    <a:cubicBezTo>
                      <a:pt x="14" y="17"/>
                      <a:pt x="17" y="13"/>
                      <a:pt x="21" y="13"/>
                    </a:cubicBezTo>
                    <a:cubicBezTo>
                      <a:pt x="199" y="13"/>
                      <a:pt x="199" y="13"/>
                      <a:pt x="199" y="13"/>
                    </a:cubicBezTo>
                    <a:cubicBezTo>
                      <a:pt x="203" y="13"/>
                      <a:pt x="206" y="17"/>
                      <a:pt x="206" y="20"/>
                    </a:cubicBezTo>
                    <a:lnTo>
                      <a:pt x="206" y="1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cxnSp>
        <p:nvCxnSpPr>
          <p:cNvPr id="73" name="Straight Connector 72"/>
          <p:cNvCxnSpPr/>
          <p:nvPr/>
        </p:nvCxnSpPr>
        <p:spPr>
          <a:xfrm flipV="1">
            <a:off x="2668762" y="3349767"/>
            <a:ext cx="0" cy="675190"/>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4" name="Picture Placeholder 2"/>
          <p:cNvPicPr>
            <a:picLocks noChangeAspect="1"/>
          </p:cNvPicPr>
          <p:nvPr/>
        </p:nvPicPr>
        <p:blipFill>
          <a:blip r:embed="rId5" cstate="print">
            <a:extLst>
              <a:ext uri="{28A0092B-C50C-407E-A947-70E740481C1C}">
                <a14:useLocalDpi xmlns:a14="http://schemas.microsoft.com/office/drawing/2010/main" val="0"/>
              </a:ext>
            </a:extLst>
          </a:blip>
          <a:srcRect l="16635" r="16635"/>
          <a:stretch>
            <a:fillRect/>
          </a:stretch>
        </p:blipFill>
        <p:spPr>
          <a:xfrm>
            <a:off x="1937085" y="1425972"/>
            <a:ext cx="968545" cy="961647"/>
          </a:xfrm>
          <a:prstGeom prst="ellipse">
            <a:avLst/>
          </a:prstGeom>
        </p:spPr>
      </p:pic>
      <p:pic>
        <p:nvPicPr>
          <p:cNvPr id="97" name="Picture 96"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776" y="2075615"/>
            <a:ext cx="700098" cy="834932"/>
          </a:xfrm>
          <a:prstGeom prst="rect">
            <a:avLst/>
          </a:prstGeom>
        </p:spPr>
      </p:pic>
      <p:cxnSp>
        <p:nvCxnSpPr>
          <p:cNvPr id="105" name="Straight Connector 104"/>
          <p:cNvCxnSpPr/>
          <p:nvPr/>
        </p:nvCxnSpPr>
        <p:spPr>
          <a:xfrm>
            <a:off x="5431060" y="2464549"/>
            <a:ext cx="1488071" cy="1372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2165" y="1854141"/>
            <a:ext cx="1347158" cy="1338844"/>
          </a:xfrm>
          <a:prstGeom prst="rect">
            <a:avLst/>
          </a:prstGeom>
        </p:spPr>
      </p:pic>
      <p:sp>
        <p:nvSpPr>
          <p:cNvPr id="112" name="TextBox 111"/>
          <p:cNvSpPr txBox="1"/>
          <p:nvPr/>
        </p:nvSpPr>
        <p:spPr>
          <a:xfrm>
            <a:off x="4229805" y="2968952"/>
            <a:ext cx="1471878" cy="307777"/>
          </a:xfrm>
          <a:prstGeom prst="rect">
            <a:avLst/>
          </a:prstGeom>
          <a:noFill/>
        </p:spPr>
        <p:txBody>
          <a:bodyPr wrap="none" rtlCol="0">
            <a:spAutoFit/>
          </a:bodyPr>
          <a:lstStyle/>
          <a:p>
            <a:pPr algn="ctr"/>
            <a:r>
              <a:rPr lang="en-US" sz="1400" dirty="0" smtClean="0">
                <a:solidFill>
                  <a:schemeClr val="bg1"/>
                </a:solidFill>
                <a:latin typeface="+mj-lt"/>
              </a:rPr>
              <a:t>Source S3 Bucket</a:t>
            </a:r>
            <a:endParaRPr lang="id-ID" sz="1400" dirty="0">
              <a:solidFill>
                <a:schemeClr val="bg1"/>
              </a:solidFill>
              <a:latin typeface="+mj-lt"/>
            </a:endParaRPr>
          </a:p>
        </p:txBody>
      </p:sp>
      <p:sp>
        <p:nvSpPr>
          <p:cNvPr id="119" name="TextBox 118"/>
          <p:cNvSpPr txBox="1"/>
          <p:nvPr/>
        </p:nvSpPr>
        <p:spPr>
          <a:xfrm>
            <a:off x="6951981" y="2968952"/>
            <a:ext cx="772969" cy="307777"/>
          </a:xfrm>
          <a:prstGeom prst="rect">
            <a:avLst/>
          </a:prstGeom>
          <a:noFill/>
        </p:spPr>
        <p:txBody>
          <a:bodyPr wrap="none" rtlCol="0">
            <a:spAutoFit/>
          </a:bodyPr>
          <a:lstStyle/>
          <a:p>
            <a:pPr algn="ctr"/>
            <a:r>
              <a:rPr lang="en-US" sz="1400" dirty="0" smtClean="0">
                <a:solidFill>
                  <a:schemeClr val="bg1"/>
                </a:solidFill>
                <a:latin typeface="+mj-lt"/>
              </a:rPr>
              <a:t>Lambda</a:t>
            </a:r>
            <a:endParaRPr lang="id-ID" sz="1400" dirty="0">
              <a:solidFill>
                <a:schemeClr val="bg1"/>
              </a:solidFill>
              <a:latin typeface="+mj-lt"/>
            </a:endParaRPr>
          </a:p>
        </p:txBody>
      </p:sp>
      <p:cxnSp>
        <p:nvCxnSpPr>
          <p:cNvPr id="120" name="Straight Connector 119"/>
          <p:cNvCxnSpPr/>
          <p:nvPr/>
        </p:nvCxnSpPr>
        <p:spPr>
          <a:xfrm>
            <a:off x="7793903" y="2496127"/>
            <a:ext cx="1331651" cy="5504"/>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21" name="Picture 1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37609" y="1861127"/>
            <a:ext cx="1270000" cy="1270000"/>
          </a:xfrm>
          <a:prstGeom prst="rect">
            <a:avLst/>
          </a:prstGeom>
        </p:spPr>
      </p:pic>
      <p:sp>
        <p:nvSpPr>
          <p:cNvPr id="123" name="TextBox 122"/>
          <p:cNvSpPr txBox="1"/>
          <p:nvPr/>
        </p:nvSpPr>
        <p:spPr>
          <a:xfrm>
            <a:off x="8914164" y="2983799"/>
            <a:ext cx="1516890" cy="307777"/>
          </a:xfrm>
          <a:prstGeom prst="rect">
            <a:avLst/>
          </a:prstGeom>
          <a:noFill/>
        </p:spPr>
        <p:txBody>
          <a:bodyPr wrap="none" rtlCol="0">
            <a:spAutoFit/>
          </a:bodyPr>
          <a:lstStyle/>
          <a:p>
            <a:pPr algn="ctr"/>
            <a:r>
              <a:rPr lang="en-US" sz="1400" dirty="0" smtClean="0">
                <a:solidFill>
                  <a:schemeClr val="bg1"/>
                </a:solidFill>
                <a:latin typeface="+mj-lt"/>
              </a:rPr>
              <a:t>Elastic Transcoder</a:t>
            </a:r>
            <a:endParaRPr lang="id-ID" sz="1400" dirty="0">
              <a:solidFill>
                <a:schemeClr val="bg1"/>
              </a:solidFill>
              <a:latin typeface="+mj-lt"/>
            </a:endParaRPr>
          </a:p>
        </p:txBody>
      </p:sp>
      <p:pic>
        <p:nvPicPr>
          <p:cNvPr id="127" name="Picture 1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646" y="4211227"/>
            <a:ext cx="1347158" cy="1338844"/>
          </a:xfrm>
          <a:prstGeom prst="rect">
            <a:avLst/>
          </a:prstGeom>
        </p:spPr>
      </p:pic>
      <p:cxnSp>
        <p:nvCxnSpPr>
          <p:cNvPr id="155" name="Straight Connector 154"/>
          <p:cNvCxnSpPr/>
          <p:nvPr/>
        </p:nvCxnSpPr>
        <p:spPr>
          <a:xfrm flipH="1">
            <a:off x="3093628" y="4846227"/>
            <a:ext cx="2519932" cy="2115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9037608" y="5267392"/>
            <a:ext cx="1247457" cy="307777"/>
          </a:xfrm>
          <a:prstGeom prst="rect">
            <a:avLst/>
          </a:prstGeom>
          <a:noFill/>
        </p:spPr>
        <p:txBody>
          <a:bodyPr wrap="none" rtlCol="0">
            <a:spAutoFit/>
          </a:bodyPr>
          <a:lstStyle/>
          <a:p>
            <a:pPr algn="ctr"/>
            <a:r>
              <a:rPr lang="en-US" sz="1400" dirty="0" smtClean="0">
                <a:solidFill>
                  <a:schemeClr val="bg1"/>
                </a:solidFill>
                <a:latin typeface="+mj-lt"/>
              </a:rPr>
              <a:t>Destination S3</a:t>
            </a:r>
            <a:endParaRPr lang="id-ID" sz="1400" dirty="0">
              <a:solidFill>
                <a:schemeClr val="bg1"/>
              </a:solidFill>
              <a:latin typeface="+mj-lt"/>
            </a:endParaRPr>
          </a:p>
        </p:txBody>
      </p:sp>
      <p:cxnSp>
        <p:nvCxnSpPr>
          <p:cNvPr id="197" name="Straight Connector 196"/>
          <p:cNvCxnSpPr/>
          <p:nvPr/>
        </p:nvCxnSpPr>
        <p:spPr>
          <a:xfrm flipH="1" flipV="1">
            <a:off x="6860878" y="4867377"/>
            <a:ext cx="2375868" cy="33738"/>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2788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49400" y="50800"/>
            <a:ext cx="14726920" cy="10942348"/>
          </a:xfrm>
          <a:prstGeom prst="rect">
            <a:avLst/>
          </a:prstGeom>
        </p:spPr>
      </p:pic>
      <p:sp>
        <p:nvSpPr>
          <p:cNvPr id="19" name="Rectangle 18"/>
          <p:cNvSpPr/>
          <p:nvPr/>
        </p:nvSpPr>
        <p:spPr>
          <a:xfrm>
            <a:off x="2013657" y="2995479"/>
            <a:ext cx="8226678" cy="769441"/>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1: </a:t>
            </a:r>
            <a:r>
              <a:rPr lang="en-US" sz="4400" smtClean="0">
                <a:solidFill>
                  <a:schemeClr val="bg1"/>
                </a:solidFill>
                <a:latin typeface="Source Sans Pro Light" charset="0"/>
                <a:ea typeface="Source Sans Pro Light" charset="0"/>
                <a:cs typeface="Source Sans Pro Light" charset="0"/>
              </a:rPr>
              <a:t>Code Walkthrough</a:t>
            </a:r>
            <a:endParaRPr lang="id-ID" sz="4400" dirty="0">
              <a:solidFill>
                <a:schemeClr val="accent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80448184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9479</TotalTime>
  <Words>687</Words>
  <Application>Microsoft Macintosh PowerPoint</Application>
  <PresentationFormat>Widescreen</PresentationFormat>
  <Paragraphs>70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Source Sans Pro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SignAddict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Sam Kroonenburg</cp:lastModifiedBy>
  <cp:revision>1002</cp:revision>
  <dcterms:created xsi:type="dcterms:W3CDTF">2014-09-15T07:14:39Z</dcterms:created>
  <dcterms:modified xsi:type="dcterms:W3CDTF">2016-05-15T23:03:23Z</dcterms:modified>
</cp:coreProperties>
</file>