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524" r:id="rId2"/>
    <p:sldId id="570" r:id="rId3"/>
    <p:sldId id="589" r:id="rId4"/>
    <p:sldId id="572" r:id="rId5"/>
    <p:sldId id="571" r:id="rId6"/>
    <p:sldId id="578" r:id="rId7"/>
    <p:sldId id="588" r:id="rId8"/>
    <p:sldId id="590" r:id="rId9"/>
    <p:sldId id="592" r:id="rId10"/>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8159F7C-7154-1446-A846-3755D3722C1C}">
          <p14:sldIdLst>
            <p14:sldId id="524"/>
          </p14:sldIdLst>
        </p14:section>
        <p14:section name="What is serverless" id="{F5A8A5FB-908B-D04D-BA6A-4C77BCDBF348}">
          <p14:sldIdLst/>
        </p14:section>
        <p14:section name="What have we built" id="{4C41657C-394A-9141-A53F-3BD844431C9E}">
          <p14:sldIdLst>
            <p14:sldId id="570"/>
            <p14:sldId id="589"/>
            <p14:sldId id="572"/>
            <p14:sldId id="571"/>
            <p14:sldId id="578"/>
            <p14:sldId id="588"/>
            <p14:sldId id="590"/>
            <p14:sldId id="592"/>
          </p14:sldIdLst>
        </p14:section>
        <p14:section name="What does this mean for you?" id="{B5DA9B6A-375D-FF40-9A40-9CDFDC17D789}">
          <p14:sldIdLst/>
        </p14:section>
        <p14:section name="End" id="{437BA99A-6292-714B-B8D3-9DAA4F02101B}">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uSina" initials="A"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22935"/>
    <a:srgbClr val="222A35"/>
    <a:srgbClr val="161F28"/>
    <a:srgbClr val="805430"/>
    <a:srgbClr val="212F3C"/>
    <a:srgbClr val="010203"/>
    <a:srgbClr val="1B222B"/>
    <a:srgbClr val="000000"/>
    <a:srgbClr val="0C1116"/>
    <a:srgbClr val="2C3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7" autoAdjust="0"/>
    <p:restoredTop sz="62176" autoAdjust="0"/>
  </p:normalViewPr>
  <p:slideViewPr>
    <p:cSldViewPr snapToGrid="0">
      <p:cViewPr varScale="1">
        <p:scale>
          <a:sx n="59" d="100"/>
          <a:sy n="59" d="100"/>
        </p:scale>
        <p:origin x="2136" y="184"/>
      </p:cViewPr>
      <p:guideLst>
        <p:guide orient="horz" pos="2160"/>
        <p:guide pos="3840"/>
      </p:guideLst>
    </p:cSldViewPr>
  </p:slideViewPr>
  <p:notesTextViewPr>
    <p:cViewPr>
      <p:scale>
        <a:sx n="3" d="2"/>
        <a:sy n="3" d="2"/>
      </p:scale>
      <p:origin x="0" y="0"/>
    </p:cViewPr>
  </p:notesTextViewPr>
  <p:sorterViewPr>
    <p:cViewPr>
      <p:scale>
        <a:sx n="70" d="100"/>
        <a:sy n="70" d="100"/>
      </p:scale>
      <p:origin x="0" y="-12653"/>
    </p:cViewPr>
  </p:sorterViewPr>
  <p:notesViewPr>
    <p:cSldViewPr snapToGrid="0">
      <p:cViewPr varScale="1">
        <p:scale>
          <a:sx n="86" d="100"/>
          <a:sy n="86" d="100"/>
        </p:scale>
        <p:origin x="2904" y="54"/>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commentAuthors" Target="commentAuthor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DC24EA-8346-4C8B-943C-AD383301A03D}" type="datetimeFigureOut">
              <a:rPr lang="id-ID" smtClean="0"/>
              <a:t>16/05/16</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CE71F5-2935-4BFA-B369-9FA3FAF55664}" type="slidenum">
              <a:rPr lang="id-ID" smtClean="0"/>
              <a:t>‹#›</a:t>
            </a:fld>
            <a:endParaRPr lang="id-ID"/>
          </a:p>
        </p:txBody>
      </p:sp>
    </p:spTree>
    <p:extLst>
      <p:ext uri="{BB962C8B-B14F-4D97-AF65-F5344CB8AC3E}">
        <p14:creationId xmlns:p14="http://schemas.microsoft.com/office/powerpoint/2010/main" val="26950297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8D06E5-932C-4F36-8614-8789767FBCD2}" type="datetimeFigureOut">
              <a:rPr lang="id-ID" smtClean="0"/>
              <a:t>16/05/16</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C38DD1-33AA-4996-977A-42B26A155BBE}" type="slidenum">
              <a:rPr lang="id-ID" smtClean="0"/>
              <a:t>‹#›</a:t>
            </a:fld>
            <a:endParaRPr lang="id-ID"/>
          </a:p>
        </p:txBody>
      </p:sp>
    </p:spTree>
    <p:extLst>
      <p:ext uri="{BB962C8B-B14F-4D97-AF65-F5344CB8AC3E}">
        <p14:creationId xmlns:p14="http://schemas.microsoft.com/office/powerpoint/2010/main" val="1305931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55C38DD1-33AA-4996-977A-42B26A155BBE}" type="slidenum">
              <a:rPr lang="id-ID" smtClean="0"/>
              <a:t>1</a:t>
            </a:fld>
            <a:endParaRPr lang="id-ID"/>
          </a:p>
        </p:txBody>
      </p:sp>
    </p:spTree>
    <p:extLst>
      <p:ext uri="{BB962C8B-B14F-4D97-AF65-F5344CB8AC3E}">
        <p14:creationId xmlns:p14="http://schemas.microsoft.com/office/powerpoint/2010/main" val="338804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Sam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probably the</a:t>
            </a:r>
            <a:r>
              <a:rPr lang="en-US" sz="1200" kern="1200" baseline="0" dirty="0" smtClean="0">
                <a:solidFill>
                  <a:schemeClr val="tx1"/>
                </a:solidFill>
                <a:effectLst/>
                <a:latin typeface="+mn-lt"/>
                <a:ea typeface="+mn-ea"/>
                <a:cs typeface="+mn-cs"/>
              </a:rPr>
              <a:t> most important principle. Run your code in a stateless compute service such as Lambda. Don’t be silly. Don’t run or manage a server. Your goal is usually to solve an interesting business problem. Not fiddle around patching apache.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a:t>
            </a:r>
            <a:r>
              <a:rPr lang="x-none" sz="1200" kern="1200" dirty="0" smtClean="0">
                <a:solidFill>
                  <a:schemeClr val="tx1"/>
                </a:solidFill>
                <a:effectLst/>
                <a:latin typeface="+mn-lt"/>
                <a:ea typeface="+mn-ea"/>
                <a:cs typeface="+mn-cs"/>
              </a:rPr>
              <a:t>write functions to carry out almost any common task, such as reading and writing to a data source, calling out to other functions, and performing a calculation. </a:t>
            </a:r>
            <a:endParaRPr lang="en-AU"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Another compelling thing about Lambda</a:t>
            </a:r>
            <a:r>
              <a:rPr lang="en-AU" sz="1200" kern="1200" baseline="0" dirty="0" smtClean="0">
                <a:solidFill>
                  <a:schemeClr val="tx1"/>
                </a:solidFill>
                <a:effectLst/>
                <a:latin typeface="+mn-lt"/>
                <a:ea typeface="+mn-ea"/>
                <a:cs typeface="+mn-cs"/>
              </a:rPr>
              <a:t> is that you only pay for the time that your code executes. This means you are billed in milliseconds not hours. It massively reduces your hosting costs because you are not paying for servers to sit around idling, waiting for requests. In fact, due to a generous free tier, we have never paid for Lambda.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sz="1200" kern="1200" dirty="0" smtClean="0">
                <a:solidFill>
                  <a:schemeClr val="tx1"/>
                </a:solidFill>
                <a:effectLst/>
                <a:latin typeface="+mn-lt"/>
                <a:ea typeface="+mn-ea"/>
                <a:cs typeface="+mn-cs"/>
              </a:rPr>
              <a:t>There might be scenarios where a server is still needed to do something. These cases, however, may be far and few between and as a developer you should avoid running and interacting with a server if possible.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2</a:t>
            </a:fld>
            <a:endParaRPr lang="id-ID"/>
          </a:p>
        </p:txBody>
      </p:sp>
    </p:spTree>
    <p:extLst>
      <p:ext uri="{BB962C8B-B14F-4D97-AF65-F5344CB8AC3E}">
        <p14:creationId xmlns:p14="http://schemas.microsoft.com/office/powerpoint/2010/main" val="121835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3</a:t>
            </a:fld>
            <a:endParaRPr lang="id-ID"/>
          </a:p>
        </p:txBody>
      </p:sp>
    </p:spTree>
    <p:extLst>
      <p:ext uri="{BB962C8B-B14F-4D97-AF65-F5344CB8AC3E}">
        <p14:creationId xmlns:p14="http://schemas.microsoft.com/office/powerpoint/2010/main" val="1501318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55C38DD1-33AA-4996-977A-42B26A155BBE}" type="slidenum">
              <a:rPr lang="id-ID" smtClean="0"/>
              <a:t>4</a:t>
            </a:fld>
            <a:endParaRPr lang="id-ID"/>
          </a:p>
        </p:txBody>
      </p:sp>
    </p:spTree>
    <p:extLst>
      <p:ext uri="{BB962C8B-B14F-4D97-AF65-F5344CB8AC3E}">
        <p14:creationId xmlns:p14="http://schemas.microsoft.com/office/powerpoint/2010/main" val="1577242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Pete</a:t>
            </a:r>
          </a:p>
          <a:p>
            <a:r>
              <a:rPr lang="en-US" dirty="0" smtClean="0"/>
              <a:t>Here’s a basic use cases where Lambda functions serve as a back end for a web</a:t>
            </a:r>
            <a:r>
              <a:rPr lang="en-US" baseline="0" dirty="0" smtClean="0"/>
              <a:t> or a mobile application. Our client application talks to Lambda functions via the API Gateway. As far as a client is aware, it is talking to a </a:t>
            </a:r>
            <a:r>
              <a:rPr lang="en-US" baseline="0" dirty="0" err="1" smtClean="0"/>
              <a:t>RESTful</a:t>
            </a:r>
            <a:r>
              <a:rPr lang="en-US" baseline="0" dirty="0" smtClean="0"/>
              <a:t> interface using HTTP. It doesn’t know that there are Lambda functions behind this </a:t>
            </a:r>
            <a:r>
              <a:rPr lang="en-US" baseline="0" dirty="0" err="1" smtClean="0"/>
              <a:t>RESTful</a:t>
            </a:r>
            <a:r>
              <a:rPr lang="en-US" baseline="0" dirty="0" smtClean="0"/>
              <a:t> interface and it doesn’t really need to know. </a:t>
            </a:r>
          </a:p>
          <a:p>
            <a:endParaRPr lang="en-US" baseline="0" dirty="0" smtClean="0"/>
          </a:p>
          <a:p>
            <a:r>
              <a:rPr lang="en-US" baseline="0" dirty="0" smtClean="0"/>
              <a:t>The Lambda runtime instantiates required Lambda functions for each request. Security is taken care of at the API Gateway or at each individual function. Our system can handle many simultaneous requests. </a:t>
            </a:r>
          </a:p>
          <a:p>
            <a:endParaRPr lang="en-US" baseline="0" dirty="0" smtClean="0"/>
          </a:p>
          <a:p>
            <a:r>
              <a:rPr lang="en-US" baseline="0" dirty="0" smtClean="0"/>
              <a:t>Every Lambda function connected to the API Gateway receives a request, does the required processing and returns a response via the API Gateway. Every Lambda function can invoke another Lambda function or another service. And, it doesn’t have to be an AWS service. We use Firebase as our primary user-facing database and our Lambda functions regularly talk to it.</a:t>
            </a:r>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5</a:t>
            </a:fld>
            <a:endParaRPr lang="id-ID"/>
          </a:p>
        </p:txBody>
      </p:sp>
    </p:spTree>
    <p:extLst>
      <p:ext uri="{BB962C8B-B14F-4D97-AF65-F5344CB8AC3E}">
        <p14:creationId xmlns:p14="http://schemas.microsoft.com/office/powerpoint/2010/main" val="1079528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Pete</a:t>
            </a:r>
          </a:p>
          <a:p>
            <a:r>
              <a:rPr lang="en-US" dirty="0" smtClean="0"/>
              <a:t>This is my personal </a:t>
            </a:r>
            <a:r>
              <a:rPr lang="en-US" dirty="0" err="1" smtClean="0"/>
              <a:t>favourite</a:t>
            </a:r>
            <a:r>
              <a:rPr lang="en-US" dirty="0" smtClean="0"/>
              <a:t>.</a:t>
            </a:r>
            <a:r>
              <a:rPr lang="en-US" baseline="0" dirty="0" smtClean="0"/>
              <a:t> Design push-based, event-driven pipelines. Here’s a tip if you are going to design serverless architectures create event-driven systems. They are powerful. They allow you to extend the architecture really simply. And they look like magic. </a:t>
            </a:r>
          </a:p>
          <a:p>
            <a:endParaRPr lang="en-US" baseline="0" dirty="0" smtClean="0"/>
          </a:p>
          <a:p>
            <a:r>
              <a:rPr lang="en-US" baseline="0" dirty="0" smtClean="0"/>
              <a:t>An event driven pipeline is one that kicks-off thanks to an event and then continues to propagate further without additional user input. One event triggers another event in a chain reaction. </a:t>
            </a:r>
          </a:p>
          <a:p>
            <a:endParaRPr lang="en-US" baseline="0" dirty="0" smtClean="0"/>
          </a:p>
          <a:p>
            <a:r>
              <a:rPr lang="en-US" sz="1200" kern="1200" dirty="0" smtClean="0">
                <a:solidFill>
                  <a:schemeClr val="tx1"/>
                </a:solidFill>
                <a:effectLst/>
                <a:latin typeface="+mn-lt"/>
                <a:ea typeface="+mn-ea"/>
                <a:cs typeface="+mn-cs"/>
              </a:rPr>
              <a:t>Building event-driven, push-based systems will often reduce cost and complexity (you will not need to run extra code to poll for changes) and potentially make the overall user experience smoother. It goes without saying that while event-driven, push-based models are a good goal, they might not be appropriate or achievable in all circumstances. Sometimes you will have to implement a Lambda function that polls the event source or runs on a schedule.</a:t>
            </a:r>
          </a:p>
        </p:txBody>
      </p:sp>
      <p:sp>
        <p:nvSpPr>
          <p:cNvPr id="4" name="Slide Number Placeholder 3"/>
          <p:cNvSpPr>
            <a:spLocks noGrp="1"/>
          </p:cNvSpPr>
          <p:nvPr>
            <p:ph type="sldNum" sz="quarter" idx="10"/>
          </p:nvPr>
        </p:nvSpPr>
        <p:spPr/>
        <p:txBody>
          <a:bodyPr/>
          <a:lstStyle/>
          <a:p>
            <a:fld id="{55C38DD1-33AA-4996-977A-42B26A155BBE}" type="slidenum">
              <a:rPr lang="id-ID" smtClean="0"/>
              <a:t>6</a:t>
            </a:fld>
            <a:endParaRPr lang="id-ID"/>
          </a:p>
        </p:txBody>
      </p:sp>
    </p:spTree>
    <p:extLst>
      <p:ext uri="{BB962C8B-B14F-4D97-AF65-F5344CB8AC3E}">
        <p14:creationId xmlns:p14="http://schemas.microsoft.com/office/powerpoint/2010/main" val="433980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5C38DD1-33AA-4996-977A-42B26A155BBE}" type="slidenum">
              <a:rPr lang="id-ID" smtClean="0"/>
              <a:t>7</a:t>
            </a:fld>
            <a:endParaRPr lang="id-ID"/>
          </a:p>
        </p:txBody>
      </p:sp>
    </p:spTree>
    <p:extLst>
      <p:ext uri="{BB962C8B-B14F-4D97-AF65-F5344CB8AC3E}">
        <p14:creationId xmlns:p14="http://schemas.microsoft.com/office/powerpoint/2010/main" val="127716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55C38DD1-33AA-4996-977A-42B26A155BBE}" type="slidenum">
              <a:rPr lang="id-ID" smtClean="0"/>
              <a:t>8</a:t>
            </a:fld>
            <a:endParaRPr lang="id-ID"/>
          </a:p>
        </p:txBody>
      </p:sp>
    </p:spTree>
    <p:extLst>
      <p:ext uri="{BB962C8B-B14F-4D97-AF65-F5344CB8AC3E}">
        <p14:creationId xmlns:p14="http://schemas.microsoft.com/office/powerpoint/2010/main" val="1162272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55C38DD1-33AA-4996-977A-42B26A155BBE}" type="slidenum">
              <a:rPr lang="id-ID" smtClean="0"/>
              <a:t>9</a:t>
            </a:fld>
            <a:endParaRPr lang="id-ID"/>
          </a:p>
        </p:txBody>
      </p:sp>
    </p:spTree>
    <p:extLst>
      <p:ext uri="{BB962C8B-B14F-4D97-AF65-F5344CB8AC3E}">
        <p14:creationId xmlns:p14="http://schemas.microsoft.com/office/powerpoint/2010/main" val="1982705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948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1450174" y="2284944"/>
            <a:ext cx="1697846" cy="1697847"/>
          </a:xfrm>
          <a:prstGeom prst="rect">
            <a:avLst/>
          </a:prstGeom>
        </p:spPr>
        <p:txBody>
          <a:bodyPr>
            <a:normAutofit/>
          </a:bodyPr>
          <a:lstStyle>
            <a:lvl1pPr>
              <a:defRPr sz="1600">
                <a:solidFill>
                  <a:schemeClr val="accent2"/>
                </a:solidFill>
              </a:defRPr>
            </a:lvl1pPr>
          </a:lstStyle>
          <a:p>
            <a:endParaRPr lang="id-ID" dirty="0"/>
          </a:p>
        </p:txBody>
      </p:sp>
      <p:sp>
        <p:nvSpPr>
          <p:cNvPr id="8" name="Picture Placeholder 3"/>
          <p:cNvSpPr>
            <a:spLocks noGrp="1"/>
          </p:cNvSpPr>
          <p:nvPr>
            <p:ph type="pic" sz="quarter" idx="11"/>
          </p:nvPr>
        </p:nvSpPr>
        <p:spPr>
          <a:xfrm>
            <a:off x="3971864" y="2284944"/>
            <a:ext cx="1697846" cy="1697847"/>
          </a:xfrm>
          <a:prstGeom prst="rect">
            <a:avLst/>
          </a:prstGeom>
        </p:spPr>
        <p:txBody>
          <a:bodyPr>
            <a:normAutofit/>
          </a:bodyPr>
          <a:lstStyle>
            <a:lvl1pPr>
              <a:defRPr sz="1600">
                <a:solidFill>
                  <a:schemeClr val="accent2"/>
                </a:solidFill>
              </a:defRPr>
            </a:lvl1pPr>
          </a:lstStyle>
          <a:p>
            <a:endParaRPr lang="id-ID" dirty="0"/>
          </a:p>
        </p:txBody>
      </p:sp>
      <p:sp>
        <p:nvSpPr>
          <p:cNvPr id="9" name="Picture Placeholder 3"/>
          <p:cNvSpPr>
            <a:spLocks noGrp="1"/>
          </p:cNvSpPr>
          <p:nvPr>
            <p:ph type="pic" sz="quarter" idx="12"/>
          </p:nvPr>
        </p:nvSpPr>
        <p:spPr>
          <a:xfrm>
            <a:off x="6508785" y="2284944"/>
            <a:ext cx="1697846" cy="1697847"/>
          </a:xfrm>
          <a:prstGeom prst="rect">
            <a:avLst/>
          </a:prstGeom>
        </p:spPr>
        <p:txBody>
          <a:bodyPr>
            <a:normAutofit/>
          </a:bodyPr>
          <a:lstStyle>
            <a:lvl1pPr>
              <a:defRPr sz="1600">
                <a:solidFill>
                  <a:schemeClr val="accent2"/>
                </a:solidFill>
              </a:defRPr>
            </a:lvl1pPr>
          </a:lstStyle>
          <a:p>
            <a:endParaRPr lang="id-ID" dirty="0"/>
          </a:p>
        </p:txBody>
      </p:sp>
      <p:sp>
        <p:nvSpPr>
          <p:cNvPr id="10" name="Picture Placeholder 3"/>
          <p:cNvSpPr>
            <a:spLocks noGrp="1"/>
          </p:cNvSpPr>
          <p:nvPr>
            <p:ph type="pic" sz="quarter" idx="13"/>
          </p:nvPr>
        </p:nvSpPr>
        <p:spPr>
          <a:xfrm>
            <a:off x="9030475" y="2284944"/>
            <a:ext cx="1697846" cy="1697847"/>
          </a:xfrm>
          <a:prstGeom prst="rect">
            <a:avLst/>
          </a:prstGeom>
        </p:spPr>
        <p:txBody>
          <a:bodyPr>
            <a:normAutofit/>
          </a:bodyPr>
          <a:lstStyle>
            <a:lvl1pPr>
              <a:defRPr sz="1600">
                <a:solidFill>
                  <a:schemeClr val="accent2"/>
                </a:solidFill>
              </a:defRPr>
            </a:lvl1pPr>
          </a:lstStyle>
          <a:p>
            <a:endParaRPr lang="id-ID"/>
          </a:p>
        </p:txBody>
      </p:sp>
      <p:sp>
        <p:nvSpPr>
          <p:cNvPr id="16" name="Rectangle 15"/>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7" name="Rectangle 16"/>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5" name="TextBox 24"/>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6" name="Group 25"/>
          <p:cNvGrpSpPr/>
          <p:nvPr userDrawn="1"/>
        </p:nvGrpSpPr>
        <p:grpSpPr>
          <a:xfrm>
            <a:off x="347419" y="6409324"/>
            <a:ext cx="224082" cy="221156"/>
            <a:chOff x="4328868" y="5502988"/>
            <a:chExt cx="500307" cy="493774"/>
          </a:xfrm>
        </p:grpSpPr>
        <p:sp>
          <p:nvSpPr>
            <p:cNvPr id="27" name="Freeform 2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9" name="Group 28"/>
          <p:cNvGrpSpPr/>
          <p:nvPr userDrawn="1"/>
        </p:nvGrpSpPr>
        <p:grpSpPr>
          <a:xfrm flipH="1">
            <a:off x="933709" y="6409324"/>
            <a:ext cx="224082" cy="221156"/>
            <a:chOff x="4328868" y="5502988"/>
            <a:chExt cx="500307" cy="493774"/>
          </a:xfrm>
        </p:grpSpPr>
        <p:sp>
          <p:nvSpPr>
            <p:cNvPr id="30" name="Freeform 2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1" name="Freeform 3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2" name="Straight Connector 3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7720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943475" y="1228725"/>
            <a:ext cx="2362200" cy="3260725"/>
          </a:xfrm>
        </p:spPr>
        <p:txBody>
          <a:bodyPr>
            <a:normAutofit/>
          </a:bodyPr>
          <a:lstStyle>
            <a:lvl1pPr>
              <a:defRPr sz="1600">
                <a:solidFill>
                  <a:schemeClr val="accent2"/>
                </a:solidFill>
              </a:defRPr>
            </a:lvl1pPr>
          </a:lstStyle>
          <a:p>
            <a:endParaRPr lang="id-ID" dirty="0"/>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1" name="Rectangle 20"/>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4019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8" name="Picture Placeholder 2"/>
          <p:cNvSpPr>
            <a:spLocks noGrp="1"/>
          </p:cNvSpPr>
          <p:nvPr>
            <p:ph type="pic" sz="quarter" idx="10"/>
          </p:nvPr>
        </p:nvSpPr>
        <p:spPr>
          <a:xfrm>
            <a:off x="1222375" y="1945431"/>
            <a:ext cx="3106738" cy="2016211"/>
          </a:xfrm>
        </p:spPr>
        <p:txBody>
          <a:bodyPr>
            <a:normAutofit/>
          </a:bodyPr>
          <a:lstStyle>
            <a:lvl1pPr>
              <a:defRPr sz="2000">
                <a:solidFill>
                  <a:schemeClr val="accent2"/>
                </a:solidFill>
              </a:defRPr>
            </a:lvl1pPr>
          </a:lstStyle>
          <a:p>
            <a:endParaRPr lang="id-ID"/>
          </a:p>
        </p:txBody>
      </p:sp>
      <p:sp>
        <p:nvSpPr>
          <p:cNvPr id="9" name="Picture Placeholder 2"/>
          <p:cNvSpPr>
            <a:spLocks noGrp="1"/>
          </p:cNvSpPr>
          <p:nvPr>
            <p:ph type="pic" sz="quarter" idx="11"/>
          </p:nvPr>
        </p:nvSpPr>
        <p:spPr>
          <a:xfrm>
            <a:off x="4533786" y="1945431"/>
            <a:ext cx="3106738" cy="2016211"/>
          </a:xfrm>
        </p:spPr>
        <p:txBody>
          <a:bodyPr>
            <a:normAutofit/>
          </a:bodyPr>
          <a:lstStyle>
            <a:lvl1pPr>
              <a:defRPr sz="2000">
                <a:solidFill>
                  <a:schemeClr val="accent2"/>
                </a:solidFill>
              </a:defRPr>
            </a:lvl1pPr>
          </a:lstStyle>
          <a:p>
            <a:endParaRPr lang="id-ID"/>
          </a:p>
        </p:txBody>
      </p:sp>
      <p:sp>
        <p:nvSpPr>
          <p:cNvPr id="10" name="Picture Placeholder 2"/>
          <p:cNvSpPr>
            <a:spLocks noGrp="1"/>
          </p:cNvSpPr>
          <p:nvPr>
            <p:ph type="pic" sz="quarter" idx="12"/>
          </p:nvPr>
        </p:nvSpPr>
        <p:spPr>
          <a:xfrm>
            <a:off x="7858048" y="1945431"/>
            <a:ext cx="3106738" cy="2016211"/>
          </a:xfrm>
        </p:spPr>
        <p:txBody>
          <a:bodyPr>
            <a:normAutofit/>
          </a:bodyPr>
          <a:lstStyle>
            <a:lvl1pPr>
              <a:defRPr sz="2000">
                <a:solidFill>
                  <a:schemeClr val="accent2"/>
                </a:solidFill>
              </a:defRPr>
            </a:lvl1pPr>
          </a:lstStyle>
          <a:p>
            <a:endParaRPr lang="id-ID"/>
          </a:p>
        </p:txBody>
      </p:sp>
      <p:sp>
        <p:nvSpPr>
          <p:cNvPr id="11" name="Picture Placeholder 2"/>
          <p:cNvSpPr>
            <a:spLocks noGrp="1"/>
          </p:cNvSpPr>
          <p:nvPr>
            <p:ph type="pic" sz="quarter" idx="13"/>
          </p:nvPr>
        </p:nvSpPr>
        <p:spPr>
          <a:xfrm>
            <a:off x="1222375" y="4177345"/>
            <a:ext cx="3106738" cy="2016211"/>
          </a:xfrm>
        </p:spPr>
        <p:txBody>
          <a:bodyPr>
            <a:normAutofit/>
          </a:bodyPr>
          <a:lstStyle>
            <a:lvl1pPr>
              <a:defRPr sz="2000">
                <a:solidFill>
                  <a:schemeClr val="accent2"/>
                </a:solidFill>
              </a:defRPr>
            </a:lvl1pPr>
          </a:lstStyle>
          <a:p>
            <a:endParaRPr lang="id-ID"/>
          </a:p>
        </p:txBody>
      </p:sp>
      <p:sp>
        <p:nvSpPr>
          <p:cNvPr id="12" name="Picture Placeholder 2"/>
          <p:cNvSpPr>
            <a:spLocks noGrp="1"/>
          </p:cNvSpPr>
          <p:nvPr>
            <p:ph type="pic" sz="quarter" idx="14"/>
          </p:nvPr>
        </p:nvSpPr>
        <p:spPr>
          <a:xfrm>
            <a:off x="4533786" y="4177345"/>
            <a:ext cx="3106738" cy="2016211"/>
          </a:xfrm>
        </p:spPr>
        <p:txBody>
          <a:bodyPr>
            <a:normAutofit/>
          </a:bodyPr>
          <a:lstStyle>
            <a:lvl1pPr>
              <a:defRPr sz="2000">
                <a:solidFill>
                  <a:schemeClr val="accent2"/>
                </a:solidFill>
              </a:defRPr>
            </a:lvl1pPr>
          </a:lstStyle>
          <a:p>
            <a:endParaRPr lang="id-ID"/>
          </a:p>
        </p:txBody>
      </p:sp>
      <p:sp>
        <p:nvSpPr>
          <p:cNvPr id="13" name="Picture Placeholder 2"/>
          <p:cNvSpPr>
            <a:spLocks noGrp="1"/>
          </p:cNvSpPr>
          <p:nvPr>
            <p:ph type="pic" sz="quarter" idx="15"/>
          </p:nvPr>
        </p:nvSpPr>
        <p:spPr>
          <a:xfrm>
            <a:off x="7858048" y="4177345"/>
            <a:ext cx="3106738" cy="2016211"/>
          </a:xfrm>
        </p:spPr>
        <p:txBody>
          <a:bodyPr>
            <a:normAutofit/>
          </a:bodyPr>
          <a:lstStyle>
            <a:lvl1pPr>
              <a:defRPr sz="2000">
                <a:solidFill>
                  <a:schemeClr val="accent2"/>
                </a:solidFill>
              </a:defRPr>
            </a:lvl1pPr>
          </a:lstStyle>
          <a:p>
            <a:endParaRPr lang="id-ID"/>
          </a:p>
        </p:txBody>
      </p:sp>
      <p:sp>
        <p:nvSpPr>
          <p:cNvPr id="14" name="Freeform 5"/>
          <p:cNvSpPr>
            <a:spLocks/>
          </p:cNvSpPr>
          <p:nvPr userDrawn="1"/>
        </p:nvSpPr>
        <p:spPr bwMode="auto">
          <a:xfrm flipH="1">
            <a:off x="9305255" y="2655843"/>
            <a:ext cx="1337469" cy="1337469"/>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40" tIns="45720" rIns="91440" bIns="45720" numCol="1" anchor="t" anchorCtr="0" compatLnSpc="1">
            <a:prstTxWarp prst="textNoShape">
              <a:avLst/>
            </a:prstTxWarp>
          </a:bodyPr>
          <a:lstStyle/>
          <a:p>
            <a:endParaRPr lang="id-ID" sz="1400">
              <a:solidFill>
                <a:schemeClr val="accent2"/>
              </a:solidFill>
            </a:endParaRPr>
          </a:p>
        </p:txBody>
      </p:sp>
      <p:sp>
        <p:nvSpPr>
          <p:cNvPr id="18" name="Freeform 5"/>
          <p:cNvSpPr>
            <a:spLocks/>
          </p:cNvSpPr>
          <p:nvPr userDrawn="1"/>
        </p:nvSpPr>
        <p:spPr bwMode="auto">
          <a:xfrm flipH="1">
            <a:off x="10870156" y="3855256"/>
            <a:ext cx="521440" cy="521440"/>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40" tIns="45720" rIns="91440" bIns="45720" numCol="1" anchor="t" anchorCtr="0" compatLnSpc="1">
            <a:prstTxWarp prst="textNoShape">
              <a:avLst/>
            </a:prstTxWarp>
          </a:bodyPr>
          <a:lstStyle/>
          <a:p>
            <a:endParaRPr lang="id-ID" sz="1400">
              <a:solidFill>
                <a:schemeClr val="accent2"/>
              </a:solidFill>
            </a:endParaRPr>
          </a:p>
        </p:txBody>
      </p:sp>
      <p:sp>
        <p:nvSpPr>
          <p:cNvPr id="19" name="Freeform 5"/>
          <p:cNvSpPr>
            <a:spLocks/>
          </p:cNvSpPr>
          <p:nvPr userDrawn="1"/>
        </p:nvSpPr>
        <p:spPr bwMode="auto">
          <a:xfrm flipH="1">
            <a:off x="8352858" y="2453988"/>
            <a:ext cx="521761" cy="521761"/>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40" tIns="45720" rIns="91440" bIns="45720" numCol="1" anchor="t" anchorCtr="0" compatLnSpc="1">
            <a:prstTxWarp prst="textNoShape">
              <a:avLst/>
            </a:prstTxWarp>
          </a:bodyPr>
          <a:lstStyle/>
          <a:p>
            <a:endParaRPr lang="id-ID" sz="1400">
              <a:solidFill>
                <a:schemeClr val="accent2"/>
              </a:solidFill>
            </a:endParaRPr>
          </a:p>
        </p:txBody>
      </p:sp>
      <p:sp>
        <p:nvSpPr>
          <p:cNvPr id="21" name="Rectangle 20"/>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Rectangle 21"/>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3" name="TextBox 22"/>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31" name="Group 30"/>
          <p:cNvGrpSpPr/>
          <p:nvPr userDrawn="1"/>
        </p:nvGrpSpPr>
        <p:grpSpPr>
          <a:xfrm>
            <a:off x="347419" y="6409324"/>
            <a:ext cx="224082" cy="221156"/>
            <a:chOff x="4328868" y="5502988"/>
            <a:chExt cx="500307" cy="493774"/>
          </a:xfrm>
        </p:grpSpPr>
        <p:sp>
          <p:nvSpPr>
            <p:cNvPr id="32" name="Freeform 31">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32">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4" name="Group 33"/>
          <p:cNvGrpSpPr/>
          <p:nvPr userDrawn="1"/>
        </p:nvGrpSpPr>
        <p:grpSpPr>
          <a:xfrm flipH="1">
            <a:off x="933709" y="6409324"/>
            <a:ext cx="224082" cy="221156"/>
            <a:chOff x="4328868" y="5502988"/>
            <a:chExt cx="500307" cy="493774"/>
          </a:xfrm>
        </p:grpSpPr>
        <p:sp>
          <p:nvSpPr>
            <p:cNvPr id="35" name="Freeform 34">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6" name="Freeform 35">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7" name="Straight Connector 36"/>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15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1+#ppt_w/2"/>
                                          </p:val>
                                        </p:tav>
                                        <p:tav tm="100000">
                                          <p:val>
                                            <p:strVal val="#ppt_x"/>
                                          </p:val>
                                        </p:tav>
                                      </p:tavLst>
                                    </p:anim>
                                    <p:anim calcmode="lin" valueType="num">
                                      <p:cBhvr additive="base">
                                        <p:cTn id="16"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1192213" y="2152650"/>
            <a:ext cx="3206750" cy="3138488"/>
          </a:xfrm>
        </p:spPr>
        <p:txBody>
          <a:bodyPr>
            <a:normAutofit/>
          </a:bodyPr>
          <a:lstStyle>
            <a:lvl1pPr>
              <a:defRPr sz="1600">
                <a:solidFill>
                  <a:schemeClr val="accent2"/>
                </a:solidFill>
              </a:defRPr>
            </a:lvl1pPr>
          </a:lstStyle>
          <a:p>
            <a:endParaRPr lang="id-ID"/>
          </a:p>
        </p:txBody>
      </p:sp>
      <p:sp>
        <p:nvSpPr>
          <p:cNvPr id="16" name="Picture Placeholder 14"/>
          <p:cNvSpPr>
            <a:spLocks noGrp="1"/>
          </p:cNvSpPr>
          <p:nvPr>
            <p:ph type="pic" sz="quarter" idx="11"/>
          </p:nvPr>
        </p:nvSpPr>
        <p:spPr>
          <a:xfrm>
            <a:off x="4487822" y="2152650"/>
            <a:ext cx="3206750" cy="3138488"/>
          </a:xfrm>
        </p:spPr>
        <p:txBody>
          <a:bodyPr>
            <a:normAutofit/>
          </a:bodyPr>
          <a:lstStyle>
            <a:lvl1pPr>
              <a:defRPr sz="1600">
                <a:solidFill>
                  <a:schemeClr val="accent2"/>
                </a:solidFill>
              </a:defRPr>
            </a:lvl1pPr>
          </a:lstStyle>
          <a:p>
            <a:endParaRPr lang="id-ID"/>
          </a:p>
        </p:txBody>
      </p:sp>
      <p:sp>
        <p:nvSpPr>
          <p:cNvPr id="17" name="Picture Placeholder 14"/>
          <p:cNvSpPr>
            <a:spLocks noGrp="1"/>
          </p:cNvSpPr>
          <p:nvPr>
            <p:ph type="pic" sz="quarter" idx="12"/>
          </p:nvPr>
        </p:nvSpPr>
        <p:spPr>
          <a:xfrm>
            <a:off x="7809924" y="2152650"/>
            <a:ext cx="3206750" cy="3138488"/>
          </a:xfrm>
        </p:spPr>
        <p:txBody>
          <a:bodyPr>
            <a:normAutofit/>
          </a:bodyPr>
          <a:lstStyle>
            <a:lvl1pPr>
              <a:defRPr sz="1600">
                <a:solidFill>
                  <a:schemeClr val="accent2"/>
                </a:solidFill>
              </a:defRPr>
            </a:lvl1pPr>
          </a:lstStyle>
          <a:p>
            <a:endParaRPr lang="id-ID"/>
          </a:p>
        </p:txBody>
      </p:sp>
      <p:sp>
        <p:nvSpPr>
          <p:cNvPr id="25" name="Rectangle 24"/>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6" name="Rectangle 25"/>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7" name="TextBox 26"/>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8" name="Group 27"/>
          <p:cNvGrpSpPr/>
          <p:nvPr userDrawn="1"/>
        </p:nvGrpSpPr>
        <p:grpSpPr>
          <a:xfrm>
            <a:off x="347419" y="6409324"/>
            <a:ext cx="224082" cy="221156"/>
            <a:chOff x="4328868" y="5502988"/>
            <a:chExt cx="500307" cy="493774"/>
          </a:xfrm>
        </p:grpSpPr>
        <p:sp>
          <p:nvSpPr>
            <p:cNvPr id="29" name="Freeform 28">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1" name="Group 30"/>
          <p:cNvGrpSpPr/>
          <p:nvPr userDrawn="1"/>
        </p:nvGrpSpPr>
        <p:grpSpPr>
          <a:xfrm flipH="1">
            <a:off x="933709" y="6409324"/>
            <a:ext cx="224082" cy="221156"/>
            <a:chOff x="4328868" y="5502988"/>
            <a:chExt cx="500307" cy="493774"/>
          </a:xfrm>
        </p:grpSpPr>
        <p:sp>
          <p:nvSpPr>
            <p:cNvPr id="32" name="Freeform 31">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32">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4" name="Straight Connector 33"/>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7341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8" name="Picture Placeholder 3"/>
          <p:cNvSpPr>
            <a:spLocks noGrp="1"/>
          </p:cNvSpPr>
          <p:nvPr>
            <p:ph type="pic" sz="quarter" idx="10"/>
          </p:nvPr>
        </p:nvSpPr>
        <p:spPr>
          <a:xfrm>
            <a:off x="1045466" y="2283008"/>
            <a:ext cx="4969744" cy="3753338"/>
          </a:xfrm>
        </p:spPr>
        <p:txBody>
          <a:bodyPr>
            <a:normAutofit/>
          </a:bodyPr>
          <a:lstStyle>
            <a:lvl1pPr>
              <a:defRPr sz="1800">
                <a:solidFill>
                  <a:schemeClr val="accent2"/>
                </a:solidFill>
              </a:defRPr>
            </a:lvl1pPr>
          </a:lstStyle>
          <a:p>
            <a:endParaRPr lang="id-ID"/>
          </a:p>
        </p:txBody>
      </p:sp>
      <p:sp>
        <p:nvSpPr>
          <p:cNvPr id="9" name="Picture Placeholder 3"/>
          <p:cNvSpPr>
            <a:spLocks noGrp="1"/>
          </p:cNvSpPr>
          <p:nvPr>
            <p:ph type="pic" sz="quarter" idx="11"/>
          </p:nvPr>
        </p:nvSpPr>
        <p:spPr>
          <a:xfrm>
            <a:off x="6516763" y="2283008"/>
            <a:ext cx="4969744" cy="3753338"/>
          </a:xfrm>
        </p:spPr>
        <p:txBody>
          <a:bodyPr>
            <a:normAutofit/>
          </a:bodyPr>
          <a:lstStyle>
            <a:lvl1pPr>
              <a:defRPr sz="1800">
                <a:solidFill>
                  <a:schemeClr val="accent2"/>
                </a:solidFill>
              </a:defRPr>
            </a:lvl1pPr>
          </a:lstStyle>
          <a:p>
            <a:endParaRPr lang="id-ID"/>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9946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1045466" y="2283008"/>
            <a:ext cx="4969744" cy="3753338"/>
          </a:xfrm>
        </p:spPr>
        <p:txBody>
          <a:bodyPr>
            <a:normAutofit/>
          </a:bodyPr>
          <a:lstStyle>
            <a:lvl1pPr>
              <a:defRPr sz="2000">
                <a:solidFill>
                  <a:schemeClr val="accent2"/>
                </a:solidFill>
              </a:defRPr>
            </a:lvl1pPr>
          </a:lstStyle>
          <a:p>
            <a:endParaRPr lang="id-ID"/>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4" name="Rectangle 13"/>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24741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12192000" cy="3143250"/>
          </a:xfrm>
        </p:spPr>
        <p:txBody>
          <a:bodyPr>
            <a:normAutofit/>
          </a:bodyPr>
          <a:lstStyle>
            <a:lvl1pPr>
              <a:defRPr sz="2000">
                <a:solidFill>
                  <a:schemeClr val="accent2"/>
                </a:solidFill>
              </a:defRPr>
            </a:lvl1pPr>
          </a:lstStyle>
          <a:p>
            <a:endParaRPr lang="id-ID"/>
          </a:p>
        </p:txBody>
      </p:sp>
      <p:sp>
        <p:nvSpPr>
          <p:cNvPr id="8" name="Picture Placeholder 3"/>
          <p:cNvSpPr>
            <a:spLocks noGrp="1"/>
          </p:cNvSpPr>
          <p:nvPr>
            <p:ph type="pic" sz="quarter" idx="11"/>
          </p:nvPr>
        </p:nvSpPr>
        <p:spPr>
          <a:xfrm>
            <a:off x="1456589" y="1280867"/>
            <a:ext cx="1550340" cy="2598991"/>
          </a:xfrm>
        </p:spPr>
        <p:txBody>
          <a:bodyPr>
            <a:normAutofit/>
          </a:bodyPr>
          <a:lstStyle>
            <a:lvl1pPr>
              <a:defRPr sz="1800">
                <a:solidFill>
                  <a:schemeClr val="accent2"/>
                </a:solidFill>
              </a:defRPr>
            </a:lvl1pPr>
          </a:lstStyle>
          <a:p>
            <a:endParaRPr lang="id-ID" dirty="0"/>
          </a:p>
        </p:txBody>
      </p:sp>
      <p:sp>
        <p:nvSpPr>
          <p:cNvPr id="9" name="Picture Placeholder 3"/>
          <p:cNvSpPr>
            <a:spLocks noGrp="1"/>
          </p:cNvSpPr>
          <p:nvPr>
            <p:ph type="pic" sz="quarter" idx="10"/>
          </p:nvPr>
        </p:nvSpPr>
        <p:spPr>
          <a:xfrm>
            <a:off x="2855740" y="839411"/>
            <a:ext cx="1776413" cy="2977979"/>
          </a:xfrm>
        </p:spPr>
        <p:txBody>
          <a:bodyPr>
            <a:normAutofit/>
          </a:bodyPr>
          <a:lstStyle>
            <a:lvl1pPr>
              <a:defRPr sz="1800">
                <a:solidFill>
                  <a:schemeClr val="accent2"/>
                </a:solidFill>
              </a:defRPr>
            </a:lvl1pPr>
          </a:lstStyle>
          <a:p>
            <a:endParaRPr lang="id-ID" dirty="0"/>
          </a:p>
        </p:txBody>
      </p:sp>
      <p:sp>
        <p:nvSpPr>
          <p:cNvPr id="15" name="Rectangle 14"/>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Rectangle 15"/>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4" name="TextBox 23"/>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5" name="Group 24"/>
          <p:cNvGrpSpPr/>
          <p:nvPr userDrawn="1"/>
        </p:nvGrpSpPr>
        <p:grpSpPr>
          <a:xfrm>
            <a:off x="347419" y="6409324"/>
            <a:ext cx="224082" cy="221156"/>
            <a:chOff x="4328868" y="5502988"/>
            <a:chExt cx="500307" cy="493774"/>
          </a:xfrm>
        </p:grpSpPr>
        <p:sp>
          <p:nvSpPr>
            <p:cNvPr id="26" name="Freeform 2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2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8" name="Group 27"/>
          <p:cNvGrpSpPr/>
          <p:nvPr userDrawn="1"/>
        </p:nvGrpSpPr>
        <p:grpSpPr>
          <a:xfrm flipH="1">
            <a:off x="933709" y="6409324"/>
            <a:ext cx="224082" cy="221156"/>
            <a:chOff x="4328868" y="5502988"/>
            <a:chExt cx="500307" cy="493774"/>
          </a:xfrm>
        </p:grpSpPr>
        <p:sp>
          <p:nvSpPr>
            <p:cNvPr id="29" name="Freeform 2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1" name="Straight Connector 3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83392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0" name="Picture Placeholder 3"/>
          <p:cNvSpPr>
            <a:spLocks noGrp="1"/>
          </p:cNvSpPr>
          <p:nvPr>
            <p:ph type="pic" sz="quarter" idx="11"/>
          </p:nvPr>
        </p:nvSpPr>
        <p:spPr>
          <a:xfrm>
            <a:off x="5266299" y="3164617"/>
            <a:ext cx="6819990" cy="4020519"/>
          </a:xfrm>
        </p:spPr>
        <p:txBody>
          <a:bodyPr>
            <a:normAutofit/>
          </a:bodyPr>
          <a:lstStyle>
            <a:lvl1pPr>
              <a:defRPr sz="1800">
                <a:solidFill>
                  <a:schemeClr val="accent2"/>
                </a:solidFill>
              </a:defRPr>
            </a:lvl1pPr>
          </a:lstStyle>
          <a:p>
            <a:endParaRPr lang="id-ID" dirty="0"/>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4" name="Rectangle 13"/>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07824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23813"/>
            <a:ext cx="12192000" cy="4117976"/>
          </a:xfrm>
        </p:spPr>
        <p:txBody>
          <a:bodyPr/>
          <a:lstStyle>
            <a:lvl1pPr>
              <a:defRPr>
                <a:solidFill>
                  <a:schemeClr val="accent2"/>
                </a:solidFill>
              </a:defRPr>
            </a:lvl1pPr>
          </a:lstStyle>
          <a:p>
            <a:endParaRPr lang="id-ID"/>
          </a:p>
        </p:txBody>
      </p:sp>
      <p:sp>
        <p:nvSpPr>
          <p:cNvPr id="8" name="Picture Placeholder 3"/>
          <p:cNvSpPr>
            <a:spLocks noGrp="1"/>
          </p:cNvSpPr>
          <p:nvPr>
            <p:ph type="pic" sz="quarter" idx="10"/>
          </p:nvPr>
        </p:nvSpPr>
        <p:spPr>
          <a:xfrm>
            <a:off x="6502324" y="662473"/>
            <a:ext cx="2734983" cy="2969860"/>
          </a:xfrm>
          <a:custGeom>
            <a:avLst/>
            <a:gdLst>
              <a:gd name="connsiteX0" fmla="*/ 0 w 2091170"/>
              <a:gd name="connsiteY0" fmla="*/ 0 h 3109819"/>
              <a:gd name="connsiteX1" fmla="*/ 2091170 w 2091170"/>
              <a:gd name="connsiteY1" fmla="*/ 0 h 3109819"/>
              <a:gd name="connsiteX2" fmla="*/ 2091170 w 2091170"/>
              <a:gd name="connsiteY2" fmla="*/ 3109819 h 3109819"/>
              <a:gd name="connsiteX3" fmla="*/ 0 w 2091170"/>
              <a:gd name="connsiteY3" fmla="*/ 3109819 h 3109819"/>
              <a:gd name="connsiteX4" fmla="*/ 0 w 2091170"/>
              <a:gd name="connsiteY4" fmla="*/ 0 h 3109819"/>
              <a:gd name="connsiteX0" fmla="*/ 0 w 2091170"/>
              <a:gd name="connsiteY0" fmla="*/ 317241 h 3427060"/>
              <a:gd name="connsiteX1" fmla="*/ 1363383 w 2091170"/>
              <a:gd name="connsiteY1" fmla="*/ 0 h 3427060"/>
              <a:gd name="connsiteX2" fmla="*/ 2091170 w 2091170"/>
              <a:gd name="connsiteY2" fmla="*/ 3427060 h 3427060"/>
              <a:gd name="connsiteX3" fmla="*/ 0 w 2091170"/>
              <a:gd name="connsiteY3" fmla="*/ 3427060 h 3427060"/>
              <a:gd name="connsiteX4" fmla="*/ 0 w 2091170"/>
              <a:gd name="connsiteY4" fmla="*/ 317241 h 3427060"/>
              <a:gd name="connsiteX0" fmla="*/ 0 w 2734983"/>
              <a:gd name="connsiteY0" fmla="*/ 317241 h 3427060"/>
              <a:gd name="connsiteX1" fmla="*/ 1363383 w 2734983"/>
              <a:gd name="connsiteY1" fmla="*/ 0 h 3427060"/>
              <a:gd name="connsiteX2" fmla="*/ 2734983 w 2734983"/>
              <a:gd name="connsiteY2" fmla="*/ 2521990 h 3427060"/>
              <a:gd name="connsiteX3" fmla="*/ 0 w 2734983"/>
              <a:gd name="connsiteY3" fmla="*/ 3427060 h 3427060"/>
              <a:gd name="connsiteX4" fmla="*/ 0 w 2734983"/>
              <a:gd name="connsiteY4" fmla="*/ 317241 h 3427060"/>
              <a:gd name="connsiteX0" fmla="*/ 0 w 2734983"/>
              <a:gd name="connsiteY0" fmla="*/ 317241 h 2969860"/>
              <a:gd name="connsiteX1" fmla="*/ 1363383 w 2734983"/>
              <a:gd name="connsiteY1" fmla="*/ 0 h 2969860"/>
              <a:gd name="connsiteX2" fmla="*/ 2734983 w 2734983"/>
              <a:gd name="connsiteY2" fmla="*/ 2521990 h 2969860"/>
              <a:gd name="connsiteX3" fmla="*/ 1408923 w 2734983"/>
              <a:gd name="connsiteY3" fmla="*/ 2969860 h 2969860"/>
              <a:gd name="connsiteX4" fmla="*/ 0 w 2734983"/>
              <a:gd name="connsiteY4" fmla="*/ 317241 h 296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4983" h="2969860">
                <a:moveTo>
                  <a:pt x="0" y="317241"/>
                </a:moveTo>
                <a:lnTo>
                  <a:pt x="1363383" y="0"/>
                </a:lnTo>
                <a:lnTo>
                  <a:pt x="2734983" y="2521990"/>
                </a:lnTo>
                <a:lnTo>
                  <a:pt x="1408923" y="2969860"/>
                </a:lnTo>
                <a:lnTo>
                  <a:pt x="0" y="317241"/>
                </a:lnTo>
                <a:close/>
              </a:path>
            </a:pathLst>
          </a:custGeom>
        </p:spPr>
        <p:txBody>
          <a:bodyPr>
            <a:normAutofit/>
          </a:bodyPr>
          <a:lstStyle>
            <a:lvl1pPr>
              <a:defRPr sz="1600">
                <a:solidFill>
                  <a:schemeClr val="bg1"/>
                </a:solidFill>
              </a:defRPr>
            </a:lvl1pPr>
          </a:lstStyle>
          <a:p>
            <a:endParaRPr lang="id-ID" dirty="0"/>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3" name="TextBox 22"/>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10217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9" name="Rectangle 8"/>
          <p:cNvSpPr/>
          <p:nvPr userDrawn="1"/>
        </p:nvSpPr>
        <p:spPr>
          <a:xfrm>
            <a:off x="-2" y="0"/>
            <a:ext cx="12187314" cy="4000500"/>
          </a:xfrm>
          <a:prstGeom prst="rect">
            <a:avLst/>
          </a:prstGeom>
          <a:pattFill prst="pct90">
            <a:fgClr>
              <a:schemeClr val="tx2">
                <a:lumMod val="75000"/>
              </a:schemeClr>
            </a:fgClr>
            <a:bgClr>
              <a:schemeClr val="tx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2"/>
          <p:cNvSpPr>
            <a:spLocks noGrp="1"/>
          </p:cNvSpPr>
          <p:nvPr>
            <p:ph type="pic" sz="quarter" idx="10"/>
          </p:nvPr>
        </p:nvSpPr>
        <p:spPr>
          <a:xfrm>
            <a:off x="4265098" y="1704098"/>
            <a:ext cx="3633145" cy="2288465"/>
          </a:xfrm>
        </p:spPr>
        <p:txBody>
          <a:bodyPr>
            <a:normAutofit/>
          </a:bodyPr>
          <a:lstStyle>
            <a:lvl1pPr>
              <a:defRPr sz="2000">
                <a:solidFill>
                  <a:schemeClr val="accent2"/>
                </a:solidFill>
              </a:defRPr>
            </a:lvl1pPr>
          </a:lstStyle>
          <a:p>
            <a:endParaRPr lang="id-ID"/>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16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grpSp>
        <p:nvGrpSpPr>
          <p:cNvPr id="6" name="Group 5"/>
          <p:cNvGrpSpPr/>
          <p:nvPr userDrawn="1"/>
        </p:nvGrpSpPr>
        <p:grpSpPr>
          <a:xfrm>
            <a:off x="347419" y="6409324"/>
            <a:ext cx="224082" cy="221156"/>
            <a:chOff x="4328868" y="5502988"/>
            <a:chExt cx="500307" cy="493774"/>
          </a:xfrm>
        </p:grpSpPr>
        <p:sp>
          <p:nvSpPr>
            <p:cNvPr id="8"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0" name="Group 9"/>
          <p:cNvGrpSpPr/>
          <p:nvPr userDrawn="1"/>
        </p:nvGrpSpPr>
        <p:grpSpPr>
          <a:xfrm flipH="1">
            <a:off x="933709" y="6409324"/>
            <a:ext cx="224082" cy="221156"/>
            <a:chOff x="4328868" y="5502988"/>
            <a:chExt cx="500307" cy="493774"/>
          </a:xfrm>
        </p:grpSpPr>
        <p:sp>
          <p:nvSpPr>
            <p:cNvPr id="11"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4" name="Straight Connector 3"/>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3448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8" name="Picture Placeholder 2"/>
          <p:cNvSpPr>
            <a:spLocks noGrp="1"/>
          </p:cNvSpPr>
          <p:nvPr>
            <p:ph type="pic" sz="quarter" idx="10"/>
          </p:nvPr>
        </p:nvSpPr>
        <p:spPr>
          <a:xfrm>
            <a:off x="0" y="2140431"/>
            <a:ext cx="12192000" cy="3241193"/>
          </a:xfrm>
        </p:spPr>
        <p:txBody>
          <a:bodyPr/>
          <a:lstStyle>
            <a:lvl1pPr>
              <a:defRPr>
                <a:solidFill>
                  <a:schemeClr val="accent2"/>
                </a:solidFill>
              </a:defRPr>
            </a:lvl1pPr>
          </a:lstStyle>
          <a:p>
            <a:endParaRPr lang="id-ID"/>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4" name="Rectangle 13"/>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19666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96106" y="3516313"/>
            <a:ext cx="1366837" cy="1366837"/>
          </a:xfrm>
          <a:prstGeom prst="ellipse">
            <a:avLst/>
          </a:prstGeom>
          <a:ln w="57150">
            <a:solidFill>
              <a:schemeClr val="accent1"/>
            </a:solidFill>
          </a:ln>
        </p:spPr>
        <p:txBody>
          <a:bodyPr>
            <a:normAutofit/>
          </a:bodyPr>
          <a:lstStyle>
            <a:lvl1pPr>
              <a:defRPr sz="1400">
                <a:solidFill>
                  <a:schemeClr val="accent2"/>
                </a:solidFill>
              </a:defRPr>
            </a:lvl1pPr>
          </a:lstStyle>
          <a:p>
            <a:endParaRPr lang="id-ID"/>
          </a:p>
        </p:txBody>
      </p:sp>
      <p:sp>
        <p:nvSpPr>
          <p:cNvPr id="16" name="Picture Placeholder 3"/>
          <p:cNvSpPr>
            <a:spLocks noGrp="1"/>
          </p:cNvSpPr>
          <p:nvPr>
            <p:ph type="pic" sz="quarter" idx="11"/>
          </p:nvPr>
        </p:nvSpPr>
        <p:spPr>
          <a:xfrm>
            <a:off x="9529057" y="4823209"/>
            <a:ext cx="1366837" cy="1366837"/>
          </a:xfrm>
          <a:prstGeom prst="ellipse">
            <a:avLst/>
          </a:prstGeom>
          <a:ln w="57150">
            <a:solidFill>
              <a:schemeClr val="accent2"/>
            </a:solidFill>
          </a:ln>
        </p:spPr>
        <p:txBody>
          <a:bodyPr>
            <a:normAutofit/>
          </a:bodyPr>
          <a:lstStyle>
            <a:lvl1pPr>
              <a:defRPr sz="1400">
                <a:solidFill>
                  <a:schemeClr val="accent5"/>
                </a:solidFill>
              </a:defRPr>
            </a:lvl1pPr>
          </a:lstStyle>
          <a:p>
            <a:endParaRPr lang="id-ID" dirty="0"/>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3" name="Rectangle 22"/>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4" name="TextBox 23"/>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5" name="Group 24"/>
          <p:cNvGrpSpPr/>
          <p:nvPr userDrawn="1"/>
        </p:nvGrpSpPr>
        <p:grpSpPr>
          <a:xfrm>
            <a:off x="347419" y="6409324"/>
            <a:ext cx="224082" cy="221156"/>
            <a:chOff x="4328868" y="5502988"/>
            <a:chExt cx="500307" cy="493774"/>
          </a:xfrm>
        </p:grpSpPr>
        <p:sp>
          <p:nvSpPr>
            <p:cNvPr id="26" name="Freeform 2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2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8" name="Group 27"/>
          <p:cNvGrpSpPr/>
          <p:nvPr userDrawn="1"/>
        </p:nvGrpSpPr>
        <p:grpSpPr>
          <a:xfrm flipH="1">
            <a:off x="933709" y="6409324"/>
            <a:ext cx="224082" cy="221156"/>
            <a:chOff x="4328868" y="5502988"/>
            <a:chExt cx="500307" cy="493774"/>
          </a:xfrm>
        </p:grpSpPr>
        <p:sp>
          <p:nvSpPr>
            <p:cNvPr id="29" name="Freeform 2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1" name="Straight Connector 3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02226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96106" y="3614791"/>
            <a:ext cx="1366837" cy="1366837"/>
          </a:xfrm>
          <a:prstGeom prst="ellipse">
            <a:avLst/>
          </a:prstGeom>
          <a:ln w="57150">
            <a:solidFill>
              <a:schemeClr val="accent5"/>
            </a:solidFill>
          </a:ln>
        </p:spPr>
        <p:txBody>
          <a:bodyPr>
            <a:normAutofit/>
          </a:bodyPr>
          <a:lstStyle>
            <a:lvl1pPr>
              <a:defRPr sz="1400">
                <a:solidFill>
                  <a:schemeClr val="accent2"/>
                </a:solidFill>
              </a:defRPr>
            </a:lvl1pPr>
          </a:lstStyle>
          <a:p>
            <a:endParaRPr lang="id-ID" dirty="0"/>
          </a:p>
        </p:txBody>
      </p:sp>
      <p:sp>
        <p:nvSpPr>
          <p:cNvPr id="16" name="Picture Placeholder 3"/>
          <p:cNvSpPr>
            <a:spLocks noGrp="1"/>
          </p:cNvSpPr>
          <p:nvPr>
            <p:ph type="pic" sz="quarter" idx="11"/>
          </p:nvPr>
        </p:nvSpPr>
        <p:spPr>
          <a:xfrm>
            <a:off x="9529057" y="4921687"/>
            <a:ext cx="1366837" cy="1366837"/>
          </a:xfrm>
          <a:prstGeom prst="ellipse">
            <a:avLst/>
          </a:prstGeom>
          <a:ln w="57150">
            <a:solidFill>
              <a:schemeClr val="accent6"/>
            </a:solidFill>
          </a:ln>
        </p:spPr>
        <p:txBody>
          <a:bodyPr>
            <a:normAutofit/>
          </a:bodyPr>
          <a:lstStyle>
            <a:lvl1pPr>
              <a:defRPr sz="1400">
                <a:solidFill>
                  <a:schemeClr val="accent2"/>
                </a:solidFill>
              </a:defRPr>
            </a:lvl1pPr>
          </a:lstStyle>
          <a:p>
            <a:endParaRPr lang="id-ID" dirty="0"/>
          </a:p>
        </p:txBody>
      </p:sp>
      <p:sp>
        <p:nvSpPr>
          <p:cNvPr id="49" name="Picture Placeholder 3"/>
          <p:cNvSpPr>
            <a:spLocks noGrp="1"/>
          </p:cNvSpPr>
          <p:nvPr>
            <p:ph type="pic" sz="quarter" idx="12"/>
          </p:nvPr>
        </p:nvSpPr>
        <p:spPr>
          <a:xfrm>
            <a:off x="1296106" y="971203"/>
            <a:ext cx="1366837" cy="1366837"/>
          </a:xfrm>
          <a:prstGeom prst="ellipse">
            <a:avLst/>
          </a:prstGeom>
          <a:ln w="57150">
            <a:solidFill>
              <a:schemeClr val="accent3"/>
            </a:solidFill>
          </a:ln>
        </p:spPr>
        <p:txBody>
          <a:bodyPr>
            <a:normAutofit/>
          </a:bodyPr>
          <a:lstStyle>
            <a:lvl1pPr>
              <a:defRPr sz="1400">
                <a:solidFill>
                  <a:schemeClr val="accent2"/>
                </a:solidFill>
              </a:defRPr>
            </a:lvl1pPr>
          </a:lstStyle>
          <a:p>
            <a:endParaRPr lang="id-ID" dirty="0"/>
          </a:p>
        </p:txBody>
      </p:sp>
      <p:sp>
        <p:nvSpPr>
          <p:cNvPr id="50" name="Picture Placeholder 3"/>
          <p:cNvSpPr>
            <a:spLocks noGrp="1"/>
          </p:cNvSpPr>
          <p:nvPr>
            <p:ph type="pic" sz="quarter" idx="13"/>
          </p:nvPr>
        </p:nvSpPr>
        <p:spPr>
          <a:xfrm>
            <a:off x="9529057" y="2278099"/>
            <a:ext cx="1366837" cy="1366837"/>
          </a:xfrm>
          <a:prstGeom prst="ellipse">
            <a:avLst/>
          </a:prstGeom>
          <a:ln w="57150">
            <a:solidFill>
              <a:schemeClr val="accent4"/>
            </a:solidFill>
          </a:ln>
        </p:spPr>
        <p:txBody>
          <a:bodyPr>
            <a:normAutofit/>
          </a:bodyPr>
          <a:lstStyle>
            <a:lvl1pPr>
              <a:defRPr sz="1400">
                <a:solidFill>
                  <a:schemeClr val="accent2"/>
                </a:solidFill>
              </a:defRPr>
            </a:lvl1pPr>
          </a:lstStyle>
          <a:p>
            <a:endParaRPr lang="id-ID" dirty="0"/>
          </a:p>
        </p:txBody>
      </p:sp>
      <p:sp>
        <p:nvSpPr>
          <p:cNvPr id="24" name="Rectangle 2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5" name="Rectangle 2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6" name="TextBox 2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7" name="Group 26"/>
          <p:cNvGrpSpPr/>
          <p:nvPr userDrawn="1"/>
        </p:nvGrpSpPr>
        <p:grpSpPr>
          <a:xfrm>
            <a:off x="347419" y="6409324"/>
            <a:ext cx="224082" cy="221156"/>
            <a:chOff x="4328868" y="5502988"/>
            <a:chExt cx="500307" cy="493774"/>
          </a:xfrm>
        </p:grpSpPr>
        <p:sp>
          <p:nvSpPr>
            <p:cNvPr id="28" name="Freeform 2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0" name="Group 29"/>
          <p:cNvGrpSpPr/>
          <p:nvPr userDrawn="1"/>
        </p:nvGrpSpPr>
        <p:grpSpPr>
          <a:xfrm flipH="1">
            <a:off x="933709" y="6409324"/>
            <a:ext cx="224082" cy="221156"/>
            <a:chOff x="4328868" y="5502988"/>
            <a:chExt cx="500307" cy="493774"/>
          </a:xfrm>
        </p:grpSpPr>
        <p:sp>
          <p:nvSpPr>
            <p:cNvPr id="31" name="Freeform 3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2" name="Freeform 3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3" name="Straight Connector 32"/>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78823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9" name="Picture Placeholder 3"/>
          <p:cNvSpPr>
            <a:spLocks noGrp="1"/>
          </p:cNvSpPr>
          <p:nvPr>
            <p:ph type="pic" sz="quarter" idx="12"/>
          </p:nvPr>
        </p:nvSpPr>
        <p:spPr>
          <a:xfrm>
            <a:off x="1296106" y="971203"/>
            <a:ext cx="1366837" cy="1366837"/>
          </a:xfrm>
          <a:prstGeom prst="ellipse">
            <a:avLst/>
          </a:prstGeom>
          <a:ln w="57150">
            <a:solidFill>
              <a:schemeClr val="accent2"/>
            </a:solidFill>
          </a:ln>
        </p:spPr>
        <p:txBody>
          <a:bodyPr>
            <a:normAutofit/>
          </a:bodyPr>
          <a:lstStyle>
            <a:lvl1pPr>
              <a:defRPr sz="1400">
                <a:solidFill>
                  <a:schemeClr val="accent5"/>
                </a:solidFill>
              </a:defRPr>
            </a:lvl1pPr>
          </a:lstStyle>
          <a:p>
            <a:endParaRPr lang="id-ID" dirty="0"/>
          </a:p>
        </p:txBody>
      </p:sp>
      <p:sp>
        <p:nvSpPr>
          <p:cNvPr id="10" name="Picture Placeholder 3"/>
          <p:cNvSpPr>
            <a:spLocks noGrp="1"/>
          </p:cNvSpPr>
          <p:nvPr>
            <p:ph type="pic" sz="quarter" idx="13"/>
          </p:nvPr>
        </p:nvSpPr>
        <p:spPr>
          <a:xfrm>
            <a:off x="9529057" y="2278099"/>
            <a:ext cx="1366837" cy="1366837"/>
          </a:xfrm>
          <a:prstGeom prst="ellipse">
            <a:avLst/>
          </a:prstGeom>
          <a:ln w="57150">
            <a:solidFill>
              <a:schemeClr val="accent3"/>
            </a:solidFill>
          </a:ln>
        </p:spPr>
        <p:txBody>
          <a:bodyPr>
            <a:normAutofit/>
          </a:bodyPr>
          <a:lstStyle>
            <a:lvl1pPr>
              <a:defRPr sz="1400">
                <a:solidFill>
                  <a:schemeClr val="accent2"/>
                </a:solidFill>
              </a:defRPr>
            </a:lvl1pPr>
          </a:lstStyle>
          <a:p>
            <a:endParaRPr lang="id-ID" dirty="0"/>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05327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sz="quarter" idx="10"/>
          </p:nvPr>
        </p:nvSpPr>
        <p:spPr>
          <a:xfrm>
            <a:off x="4937125" y="3083109"/>
            <a:ext cx="2317750" cy="2317750"/>
          </a:xfrm>
          <a:prstGeom prst="ellipse">
            <a:avLst/>
          </a:prstGeom>
          <a:ln w="98425">
            <a:solidFill>
              <a:schemeClr val="accent6"/>
            </a:solidFill>
          </a:ln>
        </p:spPr>
        <p:txBody>
          <a:bodyPr>
            <a:normAutofit/>
          </a:bodyPr>
          <a:lstStyle>
            <a:lvl1pPr>
              <a:defRPr sz="2400">
                <a:solidFill>
                  <a:schemeClr val="accent2"/>
                </a:solidFill>
              </a:defRPr>
            </a:lvl1pPr>
          </a:lstStyle>
          <a:p>
            <a:endParaRPr lang="id-ID"/>
          </a:p>
        </p:txBody>
      </p:sp>
    </p:spTree>
    <p:extLst>
      <p:ext uri="{BB962C8B-B14F-4D97-AF65-F5344CB8AC3E}">
        <p14:creationId xmlns:p14="http://schemas.microsoft.com/office/powerpoint/2010/main" val="103575442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5399088"/>
          </a:xfrm>
        </p:spPr>
        <p:txBody>
          <a:bodyPr>
            <a:normAutofit/>
          </a:bodyPr>
          <a:lstStyle>
            <a:lvl1pPr>
              <a:defRPr sz="3600">
                <a:solidFill>
                  <a:schemeClr val="accent2"/>
                </a:solidFill>
              </a:defRPr>
            </a:lvl1pPr>
          </a:lstStyle>
          <a:p>
            <a:endParaRPr lang="id-ID"/>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1938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Tree>
    <p:extLst>
      <p:ext uri="{BB962C8B-B14F-4D97-AF65-F5344CB8AC3E}">
        <p14:creationId xmlns:p14="http://schemas.microsoft.com/office/powerpoint/2010/main" val="32779684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Rectangle 7"/>
          <p:cNvSpPr/>
          <p:nvPr userDrawn="1"/>
        </p:nvSpPr>
        <p:spPr>
          <a:xfrm>
            <a:off x="0" y="-1"/>
            <a:ext cx="12192000" cy="4152123"/>
          </a:xfrm>
          <a:prstGeom prst="rect">
            <a:avLst/>
          </a:prstGeom>
          <a:pattFill prst="pct5">
            <a:fgClr>
              <a:schemeClr val="tx2">
                <a:lumMod val="75000"/>
              </a:schemeClr>
            </a:fgClr>
            <a:bgClr>
              <a:schemeClr val="tx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
        <p:nvSpPr>
          <p:cNvPr id="6" name="Picture Placeholder 3"/>
          <p:cNvSpPr>
            <a:spLocks noGrp="1"/>
          </p:cNvSpPr>
          <p:nvPr>
            <p:ph type="pic" sz="quarter" idx="10"/>
          </p:nvPr>
        </p:nvSpPr>
        <p:spPr>
          <a:xfrm>
            <a:off x="5265737" y="921256"/>
            <a:ext cx="1660525" cy="1658937"/>
          </a:xfrm>
          <a:prstGeom prst="ellipse">
            <a:avLst/>
          </a:prstGeom>
        </p:spPr>
        <p:txBody>
          <a:bodyPr>
            <a:normAutofit/>
          </a:bodyPr>
          <a:lstStyle>
            <a:lvl1pPr>
              <a:defRPr sz="1600">
                <a:solidFill>
                  <a:schemeClr val="accent2"/>
                </a:solidFill>
              </a:defRPr>
            </a:lvl1pPr>
          </a:lstStyle>
          <a:p>
            <a:endParaRPr lang="id-ID" dirty="0"/>
          </a:p>
        </p:txBody>
      </p:sp>
      <p:grpSp>
        <p:nvGrpSpPr>
          <p:cNvPr id="16" name="Group 15"/>
          <p:cNvGrpSpPr/>
          <p:nvPr userDrawn="1"/>
        </p:nvGrpSpPr>
        <p:grpSpPr>
          <a:xfrm>
            <a:off x="347419" y="6409324"/>
            <a:ext cx="224082" cy="221156"/>
            <a:chOff x="4328868" y="5502988"/>
            <a:chExt cx="500307" cy="493774"/>
          </a:xfrm>
        </p:grpSpPr>
        <p:sp>
          <p:nvSpPr>
            <p:cNvPr id="17" name="Freeform 1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1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9" name="Group 18"/>
          <p:cNvGrpSpPr/>
          <p:nvPr userDrawn="1"/>
        </p:nvGrpSpPr>
        <p:grpSpPr>
          <a:xfrm flipH="1">
            <a:off x="933709" y="6409324"/>
            <a:ext cx="224082" cy="221156"/>
            <a:chOff x="4328868" y="5502988"/>
            <a:chExt cx="500307" cy="493774"/>
          </a:xfrm>
        </p:grpSpPr>
        <p:sp>
          <p:nvSpPr>
            <p:cNvPr id="20" name="Freeform 1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2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2" name="Straight Connector 2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32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
        <p:nvSpPr>
          <p:cNvPr id="8" name="Picture Placeholder 3"/>
          <p:cNvSpPr>
            <a:spLocks noGrp="1"/>
          </p:cNvSpPr>
          <p:nvPr>
            <p:ph type="pic" sz="quarter" idx="11"/>
          </p:nvPr>
        </p:nvSpPr>
        <p:spPr>
          <a:xfrm>
            <a:off x="8116673" y="1993246"/>
            <a:ext cx="4059266" cy="2635316"/>
          </a:xfrm>
        </p:spPr>
        <p:txBody>
          <a:bodyPr>
            <a:normAutofit/>
          </a:bodyPr>
          <a:lstStyle>
            <a:lvl1pPr>
              <a:defRPr sz="1600">
                <a:solidFill>
                  <a:schemeClr val="accent2"/>
                </a:solidFill>
              </a:defRPr>
            </a:lvl1pPr>
          </a:lstStyle>
          <a:p>
            <a:endParaRPr lang="id-ID"/>
          </a:p>
        </p:txBody>
      </p:sp>
      <p:sp>
        <p:nvSpPr>
          <p:cNvPr id="11" name="Picture Placeholder 3"/>
          <p:cNvSpPr>
            <a:spLocks noGrp="1"/>
          </p:cNvSpPr>
          <p:nvPr>
            <p:ph type="pic" sz="quarter" idx="12"/>
          </p:nvPr>
        </p:nvSpPr>
        <p:spPr>
          <a:xfrm>
            <a:off x="0" y="1993246"/>
            <a:ext cx="4058337" cy="2635316"/>
          </a:xfrm>
        </p:spPr>
        <p:txBody>
          <a:bodyPr>
            <a:normAutofit/>
          </a:bodyPr>
          <a:lstStyle>
            <a:lvl1pPr>
              <a:defRPr sz="1600">
                <a:solidFill>
                  <a:schemeClr val="accent2"/>
                </a:solidFill>
              </a:defRPr>
            </a:lvl1pPr>
          </a:lstStyle>
          <a:p>
            <a:endParaRPr lang="id-ID"/>
          </a:p>
        </p:txBody>
      </p:sp>
      <p:grpSp>
        <p:nvGrpSpPr>
          <p:cNvPr id="17" name="Group 16"/>
          <p:cNvGrpSpPr/>
          <p:nvPr userDrawn="1"/>
        </p:nvGrpSpPr>
        <p:grpSpPr>
          <a:xfrm>
            <a:off x="347419" y="6409324"/>
            <a:ext cx="224082" cy="221156"/>
            <a:chOff x="4328868" y="5502988"/>
            <a:chExt cx="500307" cy="493774"/>
          </a:xfrm>
        </p:grpSpPr>
        <p:sp>
          <p:nvSpPr>
            <p:cNvPr id="18" name="Freeform 1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reeform 1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0" name="Group 19"/>
          <p:cNvGrpSpPr/>
          <p:nvPr userDrawn="1"/>
        </p:nvGrpSpPr>
        <p:grpSpPr>
          <a:xfrm flipH="1">
            <a:off x="933709" y="6409324"/>
            <a:ext cx="224082" cy="221156"/>
            <a:chOff x="4328868" y="5502988"/>
            <a:chExt cx="500307" cy="493774"/>
          </a:xfrm>
        </p:grpSpPr>
        <p:sp>
          <p:nvSpPr>
            <p:cNvPr id="21" name="Freeform 2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2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3" name="Straight Connector 22"/>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2949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
        <p:nvSpPr>
          <p:cNvPr id="11" name="Picture Placeholder 3"/>
          <p:cNvSpPr>
            <a:spLocks noGrp="1"/>
          </p:cNvSpPr>
          <p:nvPr>
            <p:ph type="pic" sz="quarter" idx="12"/>
          </p:nvPr>
        </p:nvSpPr>
        <p:spPr>
          <a:xfrm>
            <a:off x="0" y="1993246"/>
            <a:ext cx="12192000" cy="2635316"/>
          </a:xfrm>
        </p:spPr>
        <p:txBody>
          <a:bodyPr>
            <a:normAutofit/>
          </a:bodyPr>
          <a:lstStyle>
            <a:lvl1pPr>
              <a:defRPr sz="1600">
                <a:solidFill>
                  <a:schemeClr val="accent2"/>
                </a:solidFill>
              </a:defRPr>
            </a:lvl1pPr>
          </a:lstStyle>
          <a:p>
            <a:endParaRPr lang="id-ID"/>
          </a:p>
        </p:txBody>
      </p:sp>
      <p:grpSp>
        <p:nvGrpSpPr>
          <p:cNvPr id="15" name="Group 14"/>
          <p:cNvGrpSpPr/>
          <p:nvPr userDrawn="1"/>
        </p:nvGrpSpPr>
        <p:grpSpPr>
          <a:xfrm>
            <a:off x="347419" y="6409324"/>
            <a:ext cx="224082" cy="221156"/>
            <a:chOff x="4328868" y="5502988"/>
            <a:chExt cx="500307" cy="493774"/>
          </a:xfrm>
        </p:grpSpPr>
        <p:sp>
          <p:nvSpPr>
            <p:cNvPr id="16" name="Freeform 1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7" name="Freeform 1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8" name="Group 17"/>
          <p:cNvGrpSpPr/>
          <p:nvPr userDrawn="1"/>
        </p:nvGrpSpPr>
        <p:grpSpPr>
          <a:xfrm flipH="1">
            <a:off x="933709" y="6409324"/>
            <a:ext cx="224082" cy="221156"/>
            <a:chOff x="4328868" y="5502988"/>
            <a:chExt cx="500307" cy="493774"/>
          </a:xfrm>
        </p:grpSpPr>
        <p:sp>
          <p:nvSpPr>
            <p:cNvPr id="19" name="Freeform 1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0" name="Freeform 1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1" name="Straight Connector 2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9086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0" y="0"/>
            <a:ext cx="2034000" cy="2286000"/>
          </a:xfrm>
        </p:spPr>
        <p:txBody>
          <a:bodyPr/>
          <a:lstStyle>
            <a:lvl1pPr>
              <a:defRPr sz="1800">
                <a:solidFill>
                  <a:schemeClr val="accent2"/>
                </a:solidFill>
              </a:defRPr>
            </a:lvl1pPr>
          </a:lstStyle>
          <a:p>
            <a:endParaRPr lang="id-ID"/>
          </a:p>
        </p:txBody>
      </p:sp>
      <p:sp>
        <p:nvSpPr>
          <p:cNvPr id="8" name="Picture Placeholder 3"/>
          <p:cNvSpPr>
            <a:spLocks noGrp="1"/>
          </p:cNvSpPr>
          <p:nvPr>
            <p:ph type="pic" sz="quarter" idx="11"/>
          </p:nvPr>
        </p:nvSpPr>
        <p:spPr>
          <a:xfrm>
            <a:off x="0" y="2286000"/>
            <a:ext cx="2034000" cy="2286000"/>
          </a:xfrm>
        </p:spPr>
        <p:txBody>
          <a:bodyPr/>
          <a:lstStyle>
            <a:lvl1pPr>
              <a:defRPr sz="1800">
                <a:solidFill>
                  <a:schemeClr val="accent2"/>
                </a:solidFill>
              </a:defRPr>
            </a:lvl1pPr>
          </a:lstStyle>
          <a:p>
            <a:endParaRPr lang="id-ID"/>
          </a:p>
        </p:txBody>
      </p:sp>
      <p:sp>
        <p:nvSpPr>
          <p:cNvPr id="9" name="Picture Placeholder 3"/>
          <p:cNvSpPr>
            <a:spLocks noGrp="1"/>
          </p:cNvSpPr>
          <p:nvPr>
            <p:ph type="pic" sz="quarter" idx="12"/>
          </p:nvPr>
        </p:nvSpPr>
        <p:spPr>
          <a:xfrm>
            <a:off x="0" y="4572000"/>
            <a:ext cx="2034000" cy="2286000"/>
          </a:xfrm>
        </p:spPr>
        <p:txBody>
          <a:bodyPr/>
          <a:lstStyle>
            <a:lvl1pPr>
              <a:defRPr sz="1800">
                <a:solidFill>
                  <a:schemeClr val="accent2"/>
                </a:solidFill>
              </a:defRPr>
            </a:lvl1pPr>
          </a:lstStyle>
          <a:p>
            <a:endParaRPr lang="id-ID"/>
          </a:p>
        </p:txBody>
      </p:sp>
      <p:sp>
        <p:nvSpPr>
          <p:cNvPr id="10" name="Picture Placeholder 3"/>
          <p:cNvSpPr>
            <a:spLocks noGrp="1"/>
          </p:cNvSpPr>
          <p:nvPr>
            <p:ph type="pic" sz="quarter" idx="13"/>
          </p:nvPr>
        </p:nvSpPr>
        <p:spPr>
          <a:xfrm>
            <a:off x="2037319" y="0"/>
            <a:ext cx="2034000" cy="2286000"/>
          </a:xfrm>
        </p:spPr>
        <p:txBody>
          <a:bodyPr/>
          <a:lstStyle>
            <a:lvl1pPr>
              <a:defRPr sz="1800">
                <a:solidFill>
                  <a:schemeClr val="accent2"/>
                </a:solidFill>
              </a:defRPr>
            </a:lvl1pPr>
          </a:lstStyle>
          <a:p>
            <a:endParaRPr lang="id-ID"/>
          </a:p>
        </p:txBody>
      </p:sp>
      <p:sp>
        <p:nvSpPr>
          <p:cNvPr id="12" name="Picture Placeholder 3"/>
          <p:cNvSpPr>
            <a:spLocks noGrp="1"/>
          </p:cNvSpPr>
          <p:nvPr>
            <p:ph type="pic" sz="quarter" idx="14"/>
          </p:nvPr>
        </p:nvSpPr>
        <p:spPr>
          <a:xfrm>
            <a:off x="2037319" y="2286000"/>
            <a:ext cx="2034000" cy="2286000"/>
          </a:xfrm>
        </p:spPr>
        <p:txBody>
          <a:bodyPr/>
          <a:lstStyle>
            <a:lvl1pPr>
              <a:defRPr sz="1800">
                <a:solidFill>
                  <a:schemeClr val="accent2"/>
                </a:solidFill>
              </a:defRPr>
            </a:lvl1pPr>
          </a:lstStyle>
          <a:p>
            <a:endParaRPr lang="id-ID"/>
          </a:p>
        </p:txBody>
      </p:sp>
      <p:sp>
        <p:nvSpPr>
          <p:cNvPr id="13" name="Picture Placeholder 3"/>
          <p:cNvSpPr>
            <a:spLocks noGrp="1"/>
          </p:cNvSpPr>
          <p:nvPr>
            <p:ph type="pic" sz="quarter" idx="15"/>
          </p:nvPr>
        </p:nvSpPr>
        <p:spPr>
          <a:xfrm>
            <a:off x="2037319" y="4572000"/>
            <a:ext cx="2034000" cy="2286000"/>
          </a:xfrm>
        </p:spPr>
        <p:txBody>
          <a:bodyPr/>
          <a:lstStyle>
            <a:lvl1pPr>
              <a:defRPr sz="1800">
                <a:solidFill>
                  <a:schemeClr val="accent2"/>
                </a:solidFill>
              </a:defRPr>
            </a:lvl1pPr>
          </a:lstStyle>
          <a:p>
            <a:endParaRPr lang="id-ID"/>
          </a:p>
        </p:txBody>
      </p:sp>
      <p:sp>
        <p:nvSpPr>
          <p:cNvPr id="14" name="Picture Placeholder 3"/>
          <p:cNvSpPr>
            <a:spLocks noGrp="1"/>
          </p:cNvSpPr>
          <p:nvPr>
            <p:ph type="pic" sz="quarter" idx="16"/>
          </p:nvPr>
        </p:nvSpPr>
        <p:spPr>
          <a:xfrm>
            <a:off x="4071319" y="0"/>
            <a:ext cx="2034000" cy="2286000"/>
          </a:xfrm>
        </p:spPr>
        <p:txBody>
          <a:bodyPr/>
          <a:lstStyle>
            <a:lvl1pPr>
              <a:defRPr sz="1800">
                <a:solidFill>
                  <a:schemeClr val="accent2"/>
                </a:solidFill>
              </a:defRPr>
            </a:lvl1pPr>
          </a:lstStyle>
          <a:p>
            <a:endParaRPr lang="id-ID"/>
          </a:p>
        </p:txBody>
      </p:sp>
      <p:sp>
        <p:nvSpPr>
          <p:cNvPr id="15" name="Picture Placeholder 3"/>
          <p:cNvSpPr>
            <a:spLocks noGrp="1"/>
          </p:cNvSpPr>
          <p:nvPr>
            <p:ph type="pic" sz="quarter" idx="17"/>
          </p:nvPr>
        </p:nvSpPr>
        <p:spPr>
          <a:xfrm>
            <a:off x="4071319" y="2286000"/>
            <a:ext cx="2034000" cy="2286000"/>
          </a:xfrm>
        </p:spPr>
        <p:txBody>
          <a:bodyPr/>
          <a:lstStyle>
            <a:lvl1pPr>
              <a:defRPr sz="1800">
                <a:solidFill>
                  <a:schemeClr val="accent2"/>
                </a:solidFill>
              </a:defRPr>
            </a:lvl1pPr>
          </a:lstStyle>
          <a:p>
            <a:endParaRPr lang="id-ID"/>
          </a:p>
        </p:txBody>
      </p:sp>
      <p:sp>
        <p:nvSpPr>
          <p:cNvPr id="16" name="Picture Placeholder 3"/>
          <p:cNvSpPr>
            <a:spLocks noGrp="1"/>
          </p:cNvSpPr>
          <p:nvPr>
            <p:ph type="pic" sz="quarter" idx="18"/>
          </p:nvPr>
        </p:nvSpPr>
        <p:spPr>
          <a:xfrm>
            <a:off x="4071319" y="4572000"/>
            <a:ext cx="2034000" cy="2286000"/>
          </a:xfrm>
        </p:spPr>
        <p:txBody>
          <a:bodyPr/>
          <a:lstStyle>
            <a:lvl1pPr>
              <a:defRPr sz="1800">
                <a:solidFill>
                  <a:schemeClr val="accent2"/>
                </a:solidFill>
              </a:defRPr>
            </a:lvl1pPr>
          </a:lstStyle>
          <a:p>
            <a:endParaRPr lang="id-ID"/>
          </a:p>
        </p:txBody>
      </p:sp>
      <p:sp>
        <p:nvSpPr>
          <p:cNvPr id="17" name="Picture Placeholder 3"/>
          <p:cNvSpPr>
            <a:spLocks noGrp="1"/>
          </p:cNvSpPr>
          <p:nvPr>
            <p:ph type="pic" sz="quarter" idx="19"/>
          </p:nvPr>
        </p:nvSpPr>
        <p:spPr>
          <a:xfrm>
            <a:off x="6108638" y="0"/>
            <a:ext cx="2034000" cy="2286000"/>
          </a:xfrm>
        </p:spPr>
        <p:txBody>
          <a:bodyPr/>
          <a:lstStyle>
            <a:lvl1pPr>
              <a:defRPr sz="1800">
                <a:solidFill>
                  <a:schemeClr val="accent2"/>
                </a:solidFill>
              </a:defRPr>
            </a:lvl1pPr>
          </a:lstStyle>
          <a:p>
            <a:endParaRPr lang="id-ID"/>
          </a:p>
        </p:txBody>
      </p:sp>
      <p:sp>
        <p:nvSpPr>
          <p:cNvPr id="18" name="Picture Placeholder 3"/>
          <p:cNvSpPr>
            <a:spLocks noGrp="1"/>
          </p:cNvSpPr>
          <p:nvPr>
            <p:ph type="pic" sz="quarter" idx="20"/>
          </p:nvPr>
        </p:nvSpPr>
        <p:spPr>
          <a:xfrm>
            <a:off x="6108638" y="2286000"/>
            <a:ext cx="2034000" cy="2286000"/>
          </a:xfrm>
        </p:spPr>
        <p:txBody>
          <a:bodyPr/>
          <a:lstStyle>
            <a:lvl1pPr>
              <a:defRPr sz="1800">
                <a:solidFill>
                  <a:schemeClr val="accent2"/>
                </a:solidFill>
              </a:defRPr>
            </a:lvl1pPr>
          </a:lstStyle>
          <a:p>
            <a:endParaRPr lang="id-ID"/>
          </a:p>
        </p:txBody>
      </p:sp>
      <p:sp>
        <p:nvSpPr>
          <p:cNvPr id="19" name="Picture Placeholder 3"/>
          <p:cNvSpPr>
            <a:spLocks noGrp="1"/>
          </p:cNvSpPr>
          <p:nvPr>
            <p:ph type="pic" sz="quarter" idx="21"/>
          </p:nvPr>
        </p:nvSpPr>
        <p:spPr>
          <a:xfrm>
            <a:off x="6108638" y="4572000"/>
            <a:ext cx="2034000" cy="2286000"/>
          </a:xfrm>
        </p:spPr>
        <p:txBody>
          <a:bodyPr/>
          <a:lstStyle>
            <a:lvl1pPr>
              <a:defRPr sz="1800">
                <a:solidFill>
                  <a:schemeClr val="accent2"/>
                </a:solidFill>
              </a:defRPr>
            </a:lvl1pPr>
          </a:lstStyle>
          <a:p>
            <a:endParaRPr lang="id-ID"/>
          </a:p>
        </p:txBody>
      </p:sp>
      <p:sp>
        <p:nvSpPr>
          <p:cNvPr id="20" name="Picture Placeholder 3"/>
          <p:cNvSpPr>
            <a:spLocks noGrp="1"/>
          </p:cNvSpPr>
          <p:nvPr>
            <p:ph type="pic" sz="quarter" idx="22"/>
          </p:nvPr>
        </p:nvSpPr>
        <p:spPr>
          <a:xfrm>
            <a:off x="8139319" y="0"/>
            <a:ext cx="2034000" cy="2286000"/>
          </a:xfrm>
        </p:spPr>
        <p:txBody>
          <a:bodyPr/>
          <a:lstStyle>
            <a:lvl1pPr>
              <a:defRPr sz="1800">
                <a:solidFill>
                  <a:schemeClr val="accent2"/>
                </a:solidFill>
              </a:defRPr>
            </a:lvl1pPr>
          </a:lstStyle>
          <a:p>
            <a:endParaRPr lang="id-ID"/>
          </a:p>
        </p:txBody>
      </p:sp>
      <p:sp>
        <p:nvSpPr>
          <p:cNvPr id="21" name="Picture Placeholder 3"/>
          <p:cNvSpPr>
            <a:spLocks noGrp="1"/>
          </p:cNvSpPr>
          <p:nvPr>
            <p:ph type="pic" sz="quarter" idx="23"/>
          </p:nvPr>
        </p:nvSpPr>
        <p:spPr>
          <a:xfrm>
            <a:off x="8139319" y="2286000"/>
            <a:ext cx="2034000" cy="2286000"/>
          </a:xfrm>
        </p:spPr>
        <p:txBody>
          <a:bodyPr/>
          <a:lstStyle>
            <a:lvl1pPr>
              <a:defRPr sz="1800">
                <a:solidFill>
                  <a:schemeClr val="accent2"/>
                </a:solidFill>
              </a:defRPr>
            </a:lvl1pPr>
          </a:lstStyle>
          <a:p>
            <a:endParaRPr lang="id-ID"/>
          </a:p>
        </p:txBody>
      </p:sp>
      <p:sp>
        <p:nvSpPr>
          <p:cNvPr id="22" name="Picture Placeholder 3"/>
          <p:cNvSpPr>
            <a:spLocks noGrp="1"/>
          </p:cNvSpPr>
          <p:nvPr>
            <p:ph type="pic" sz="quarter" idx="24"/>
          </p:nvPr>
        </p:nvSpPr>
        <p:spPr>
          <a:xfrm>
            <a:off x="8139319" y="4572000"/>
            <a:ext cx="2034000" cy="2286000"/>
          </a:xfrm>
        </p:spPr>
        <p:txBody>
          <a:bodyPr/>
          <a:lstStyle>
            <a:lvl1pPr>
              <a:defRPr sz="1800">
                <a:solidFill>
                  <a:schemeClr val="accent2"/>
                </a:solidFill>
              </a:defRPr>
            </a:lvl1pPr>
          </a:lstStyle>
          <a:p>
            <a:endParaRPr lang="id-ID"/>
          </a:p>
        </p:txBody>
      </p:sp>
      <p:sp>
        <p:nvSpPr>
          <p:cNvPr id="23" name="Picture Placeholder 3"/>
          <p:cNvSpPr>
            <a:spLocks noGrp="1"/>
          </p:cNvSpPr>
          <p:nvPr>
            <p:ph type="pic" sz="quarter" idx="25"/>
          </p:nvPr>
        </p:nvSpPr>
        <p:spPr>
          <a:xfrm>
            <a:off x="10176638" y="0"/>
            <a:ext cx="2034000" cy="2286000"/>
          </a:xfrm>
        </p:spPr>
        <p:txBody>
          <a:bodyPr/>
          <a:lstStyle>
            <a:lvl1pPr>
              <a:defRPr sz="1800">
                <a:solidFill>
                  <a:schemeClr val="accent2"/>
                </a:solidFill>
              </a:defRPr>
            </a:lvl1pPr>
          </a:lstStyle>
          <a:p>
            <a:endParaRPr lang="id-ID"/>
          </a:p>
        </p:txBody>
      </p:sp>
      <p:sp>
        <p:nvSpPr>
          <p:cNvPr id="24" name="Picture Placeholder 3"/>
          <p:cNvSpPr>
            <a:spLocks noGrp="1"/>
          </p:cNvSpPr>
          <p:nvPr>
            <p:ph type="pic" sz="quarter" idx="26"/>
          </p:nvPr>
        </p:nvSpPr>
        <p:spPr>
          <a:xfrm>
            <a:off x="10176638" y="2286000"/>
            <a:ext cx="2034000" cy="2286000"/>
          </a:xfrm>
        </p:spPr>
        <p:txBody>
          <a:bodyPr/>
          <a:lstStyle>
            <a:lvl1pPr>
              <a:defRPr sz="1800">
                <a:solidFill>
                  <a:schemeClr val="accent2"/>
                </a:solidFill>
              </a:defRPr>
            </a:lvl1pPr>
          </a:lstStyle>
          <a:p>
            <a:endParaRPr lang="id-ID"/>
          </a:p>
        </p:txBody>
      </p:sp>
      <p:sp>
        <p:nvSpPr>
          <p:cNvPr id="25" name="Picture Placeholder 3"/>
          <p:cNvSpPr>
            <a:spLocks noGrp="1"/>
          </p:cNvSpPr>
          <p:nvPr>
            <p:ph type="pic" sz="quarter" idx="27"/>
          </p:nvPr>
        </p:nvSpPr>
        <p:spPr>
          <a:xfrm>
            <a:off x="10176638" y="4572000"/>
            <a:ext cx="2034000" cy="2286000"/>
          </a:xfrm>
        </p:spPr>
        <p:txBody>
          <a:bodyPr/>
          <a:lstStyle>
            <a:lvl1pPr>
              <a:defRPr sz="1800">
                <a:solidFill>
                  <a:schemeClr val="accent2"/>
                </a:solidFill>
              </a:defRPr>
            </a:lvl1pPr>
          </a:lstStyle>
          <a:p>
            <a:endParaRPr lang="id-ID"/>
          </a:p>
        </p:txBody>
      </p:sp>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a:solidFill>
                <a:schemeClr val="accent2"/>
              </a:solidFill>
            </a:endParaRPr>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a:solidFill>
                <a:schemeClr val="accent2"/>
              </a:solidFill>
            </a:endParaRPr>
          </a:p>
        </p:txBody>
      </p:sp>
      <p:sp>
        <p:nvSpPr>
          <p:cNvPr id="7" name="TextBox 6"/>
          <p:cNvSpPr txBox="1"/>
          <p:nvPr userDrawn="1"/>
        </p:nvSpPr>
        <p:spPr>
          <a:xfrm>
            <a:off x="11584250" y="305131"/>
            <a:ext cx="351378" cy="261610"/>
          </a:xfrm>
          <a:prstGeom prst="rect">
            <a:avLst/>
          </a:prstGeom>
          <a:noFill/>
        </p:spPr>
        <p:txBody>
          <a:bodyPr wrap="none" rtlCol="0">
            <a:spAutoFit/>
          </a:bodyPr>
          <a:lstStyle/>
          <a:p>
            <a:pPr algn="ctr"/>
            <a:fld id="{260E2A6B-A809-4840-BF14-8648BC0BDF87}" type="slidenum">
              <a:rPr lang="id-ID" sz="1050" b="1" smtClean="0">
                <a:solidFill>
                  <a:schemeClr val="accent2"/>
                </a:solidFill>
              </a:rPr>
              <a:pPr algn="ctr"/>
              <a:t>‹#›</a:t>
            </a:fld>
            <a:endParaRPr lang="id-ID" sz="1050" dirty="0">
              <a:solidFill>
                <a:schemeClr val="accent2"/>
              </a:solidFill>
            </a:endParaRPr>
          </a:p>
        </p:txBody>
      </p:sp>
    </p:spTree>
    <p:extLst>
      <p:ext uri="{BB962C8B-B14F-4D97-AF65-F5344CB8AC3E}">
        <p14:creationId xmlns:p14="http://schemas.microsoft.com/office/powerpoint/2010/main" val="202324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7" name="TextBox 6"/>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sp>
        <p:nvSpPr>
          <p:cNvPr id="26" name="Picture Placeholder 3"/>
          <p:cNvSpPr>
            <a:spLocks noGrp="1"/>
          </p:cNvSpPr>
          <p:nvPr>
            <p:ph type="pic" sz="quarter" idx="10"/>
          </p:nvPr>
        </p:nvSpPr>
        <p:spPr>
          <a:xfrm>
            <a:off x="1450174" y="228494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7" name="Picture Placeholder 3"/>
          <p:cNvSpPr>
            <a:spLocks noGrp="1"/>
          </p:cNvSpPr>
          <p:nvPr>
            <p:ph type="pic" sz="quarter" idx="11"/>
          </p:nvPr>
        </p:nvSpPr>
        <p:spPr>
          <a:xfrm>
            <a:off x="3971864" y="228494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8" name="Picture Placeholder 3"/>
          <p:cNvSpPr>
            <a:spLocks noGrp="1"/>
          </p:cNvSpPr>
          <p:nvPr>
            <p:ph type="pic" sz="quarter" idx="12"/>
          </p:nvPr>
        </p:nvSpPr>
        <p:spPr>
          <a:xfrm>
            <a:off x="6508785" y="228494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9" name="Picture Placeholder 3"/>
          <p:cNvSpPr>
            <a:spLocks noGrp="1"/>
          </p:cNvSpPr>
          <p:nvPr>
            <p:ph type="pic" sz="quarter" idx="13"/>
          </p:nvPr>
        </p:nvSpPr>
        <p:spPr>
          <a:xfrm>
            <a:off x="9030475" y="2284944"/>
            <a:ext cx="1697846" cy="1697847"/>
          </a:xfrm>
          <a:prstGeom prst="ellipse">
            <a:avLst/>
          </a:prstGeom>
        </p:spPr>
        <p:txBody>
          <a:bodyPr>
            <a:normAutofit/>
          </a:bodyPr>
          <a:lstStyle>
            <a:lvl1pPr>
              <a:defRPr sz="1600">
                <a:solidFill>
                  <a:schemeClr val="accent2"/>
                </a:solidFill>
              </a:defRPr>
            </a:lvl1pPr>
          </a:lstStyle>
          <a:p>
            <a:endParaRPr lang="id-ID"/>
          </a:p>
        </p:txBody>
      </p:sp>
      <p:grpSp>
        <p:nvGrpSpPr>
          <p:cNvPr id="16" name="Group 15"/>
          <p:cNvGrpSpPr/>
          <p:nvPr userDrawn="1"/>
        </p:nvGrpSpPr>
        <p:grpSpPr>
          <a:xfrm>
            <a:off x="347419" y="6409324"/>
            <a:ext cx="224082" cy="221156"/>
            <a:chOff x="4328868" y="5502988"/>
            <a:chExt cx="500307" cy="493774"/>
          </a:xfrm>
        </p:grpSpPr>
        <p:sp>
          <p:nvSpPr>
            <p:cNvPr id="17" name="Freeform 1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1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9" name="Group 18"/>
          <p:cNvGrpSpPr/>
          <p:nvPr userDrawn="1"/>
        </p:nvGrpSpPr>
        <p:grpSpPr>
          <a:xfrm flipH="1">
            <a:off x="933709" y="6409324"/>
            <a:ext cx="224082" cy="221156"/>
            <a:chOff x="4328868" y="5502988"/>
            <a:chExt cx="500307" cy="493774"/>
          </a:xfrm>
        </p:grpSpPr>
        <p:sp>
          <p:nvSpPr>
            <p:cNvPr id="20" name="Freeform 1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2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2" name="Straight Connector 2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6551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2" name="Picture Placeholder 3"/>
          <p:cNvSpPr>
            <a:spLocks noGrp="1"/>
          </p:cNvSpPr>
          <p:nvPr>
            <p:ph type="pic" sz="quarter" idx="10"/>
          </p:nvPr>
        </p:nvSpPr>
        <p:spPr>
          <a:xfrm>
            <a:off x="1244493" y="211349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7" name="TextBox 6"/>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14" name="Group 13"/>
          <p:cNvGrpSpPr/>
          <p:nvPr userDrawn="1"/>
        </p:nvGrpSpPr>
        <p:grpSpPr>
          <a:xfrm>
            <a:off x="347419" y="6409324"/>
            <a:ext cx="224082" cy="221156"/>
            <a:chOff x="4328868" y="5502988"/>
            <a:chExt cx="500307" cy="493774"/>
          </a:xfrm>
        </p:grpSpPr>
        <p:sp>
          <p:nvSpPr>
            <p:cNvPr id="15" name="Freeform 1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6" name="Freeform 1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7" name="Group 16"/>
          <p:cNvGrpSpPr/>
          <p:nvPr userDrawn="1"/>
        </p:nvGrpSpPr>
        <p:grpSpPr>
          <a:xfrm flipH="1">
            <a:off x="933709" y="6409324"/>
            <a:ext cx="224082" cy="221156"/>
            <a:chOff x="4328868" y="5502988"/>
            <a:chExt cx="500307" cy="493774"/>
          </a:xfrm>
        </p:grpSpPr>
        <p:sp>
          <p:nvSpPr>
            <p:cNvPr id="18" name="Freeform 1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reeform 1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0" name="Straight Connector 1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8271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3FBC63-C649-42C3-9C85-0F873F8F0B35}" type="datetimeFigureOut">
              <a:rPr lang="id-ID" smtClean="0"/>
              <a:t>16/05/16</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6DFD3-2AF0-4B06-81C8-CF1C6F54D29C}" type="slidenum">
              <a:rPr lang="id-ID" smtClean="0"/>
              <a:t>‹#›</a:t>
            </a:fld>
            <a:endParaRPr lang="id-ID"/>
          </a:p>
        </p:txBody>
      </p:sp>
    </p:spTree>
    <p:extLst>
      <p:ext uri="{BB962C8B-B14F-4D97-AF65-F5344CB8AC3E}">
        <p14:creationId xmlns:p14="http://schemas.microsoft.com/office/powerpoint/2010/main" val="1373060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59" r:id="rId13"/>
    <p:sldLayoutId id="2147483661" r:id="rId14"/>
    <p:sldLayoutId id="2147483662" r:id="rId15"/>
    <p:sldLayoutId id="2147483663" r:id="rId16"/>
    <p:sldLayoutId id="2147483664" r:id="rId17"/>
    <p:sldLayoutId id="2147483665" r:id="rId18"/>
    <p:sldLayoutId id="2147483666" r:id="rId19"/>
    <p:sldLayoutId id="2147483670" r:id="rId20"/>
    <p:sldLayoutId id="2147483668" r:id="rId21"/>
    <p:sldLayoutId id="2147483667" r:id="rId22"/>
    <p:sldLayoutId id="2147483669" r:id="rId23"/>
    <p:sldLayoutId id="2147483672" r:id="rId24"/>
    <p:sldLayoutId id="2147483674"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emf"/><Relationship Id="rId6" Type="http://schemas.openxmlformats.org/officeDocument/2006/relationships/image" Target="../media/image6.emf"/><Relationship Id="rId7" Type="http://schemas.openxmlformats.org/officeDocument/2006/relationships/image" Target="../media/image7.emf"/><Relationship Id="rId8" Type="http://schemas.openxmlformats.org/officeDocument/2006/relationships/image" Target="../media/image8.jp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emf"/><Relationship Id="rId5" Type="http://schemas.openxmlformats.org/officeDocument/2006/relationships/image" Target="../media/image9.emf"/><Relationship Id="rId6" Type="http://schemas.openxmlformats.org/officeDocument/2006/relationships/image" Target="../media/image10.emf"/><Relationship Id="rId7" Type="http://schemas.openxmlformats.org/officeDocument/2006/relationships/image" Target="../media/image11.emf"/><Relationship Id="rId8" Type="http://schemas.openxmlformats.org/officeDocument/2006/relationships/image" Target="../media/image12.emf"/><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8.jpg"/><Relationship Id="rId6"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8.jpg"/><Relationship Id="rId6" Type="http://schemas.openxmlformats.org/officeDocument/2006/relationships/image" Target="../media/image5.emf"/><Relationship Id="rId7" Type="http://schemas.openxmlformats.org/officeDocument/2006/relationships/image" Target="../media/image15.emf"/><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3">
            <a:alphaModFix amt="4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1549400" y="50800"/>
            <a:ext cx="14726920" cy="10942348"/>
          </a:xfrm>
          <a:prstGeom prst="rect">
            <a:avLst/>
          </a:prstGeom>
        </p:spPr>
      </p:pic>
      <p:sp>
        <p:nvSpPr>
          <p:cNvPr id="19" name="Rectangle 18"/>
          <p:cNvSpPr/>
          <p:nvPr/>
        </p:nvSpPr>
        <p:spPr>
          <a:xfrm>
            <a:off x="1183577" y="3891357"/>
            <a:ext cx="9824843" cy="1446550"/>
          </a:xfrm>
          <a:prstGeom prst="rect">
            <a:avLst/>
          </a:prstGeom>
          <a:noFill/>
        </p:spPr>
        <p:txBody>
          <a:bodyPr wrap="square">
            <a:spAutoFit/>
          </a:bodyPr>
          <a:lstStyle/>
          <a:p>
            <a:pPr algn="ctr"/>
            <a:r>
              <a:rPr lang="en-US" sz="4400" dirty="0" smtClean="0">
                <a:solidFill>
                  <a:schemeClr val="bg1"/>
                </a:solidFill>
                <a:latin typeface="Source Sans Pro Light" charset="0"/>
                <a:ea typeface="Source Sans Pro Light" charset="0"/>
                <a:cs typeface="Source Sans Pro Light" charset="0"/>
              </a:rPr>
              <a:t>Lesson </a:t>
            </a:r>
            <a:r>
              <a:rPr lang="en-US" sz="4400" dirty="0">
                <a:solidFill>
                  <a:schemeClr val="bg1"/>
                </a:solidFill>
                <a:latin typeface="Source Sans Pro Light" charset="0"/>
                <a:ea typeface="Source Sans Pro Light" charset="0"/>
                <a:cs typeface="Source Sans Pro Light" charset="0"/>
              </a:rPr>
              <a:t>3</a:t>
            </a:r>
            <a:r>
              <a:rPr lang="en-US" sz="4400" dirty="0" smtClean="0">
                <a:solidFill>
                  <a:schemeClr val="bg1"/>
                </a:solidFill>
                <a:latin typeface="Source Sans Pro Light" charset="0"/>
                <a:ea typeface="Source Sans Pro Light" charset="0"/>
                <a:cs typeface="Source Sans Pro Light" charset="0"/>
              </a:rPr>
              <a:t>: </a:t>
            </a:r>
            <a:r>
              <a:rPr lang="en-US" sz="4400" dirty="0">
                <a:solidFill>
                  <a:schemeClr val="bg1"/>
                </a:solidFill>
              </a:rPr>
              <a:t>Create an API in the AWS cloud &amp; authenticate calls</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1659" y="1410677"/>
            <a:ext cx="2888681" cy="2146339"/>
          </a:xfrm>
          <a:prstGeom prst="rect">
            <a:avLst/>
          </a:prstGeom>
        </p:spPr>
      </p:pic>
    </p:spTree>
    <p:extLst>
      <p:ext uri="{BB962C8B-B14F-4D97-AF65-F5344CB8AC3E}">
        <p14:creationId xmlns:p14="http://schemas.microsoft.com/office/powerpoint/2010/main" val="125717044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grpSp>
        <p:nvGrpSpPr>
          <p:cNvPr id="18"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TextBox 39"/>
          <p:cNvSpPr txBox="1"/>
          <p:nvPr/>
        </p:nvSpPr>
        <p:spPr>
          <a:xfrm>
            <a:off x="855357" y="2042068"/>
            <a:ext cx="10422304" cy="2308324"/>
          </a:xfrm>
          <a:prstGeom prst="rect">
            <a:avLst/>
          </a:prstGeom>
          <a:noFill/>
        </p:spPr>
        <p:txBody>
          <a:bodyPr wrap="square" rtlCol="0">
            <a:spAutoFit/>
          </a:bodyPr>
          <a:lstStyle/>
          <a:p>
            <a:pPr algn="ctr"/>
            <a:r>
              <a:rPr lang="id-ID" sz="4800" b="1" dirty="0" smtClean="0">
                <a:solidFill>
                  <a:schemeClr val="bg1"/>
                </a:solidFill>
              </a:rPr>
              <a:t>1. Use a compute service to execute code on demand (aka don’t run </a:t>
            </a:r>
            <a:r>
              <a:rPr lang="id-ID" sz="4800" b="1" dirty="0" err="1" smtClean="0">
                <a:solidFill>
                  <a:schemeClr val="bg1"/>
                </a:solidFill>
              </a:rPr>
              <a:t>a</a:t>
            </a:r>
            <a:r>
              <a:rPr lang="id-ID" sz="4800" b="1" dirty="0" smtClean="0">
                <a:solidFill>
                  <a:schemeClr val="bg1"/>
                </a:solidFill>
              </a:rPr>
              <a:t> server).</a:t>
            </a:r>
            <a:endParaRPr lang="id-ID" sz="4800" b="1" dirty="0">
              <a:solidFill>
                <a:schemeClr val="bg1"/>
              </a:solidFill>
            </a:endParaRPr>
          </a:p>
        </p:txBody>
      </p:sp>
    </p:spTree>
    <p:extLst>
      <p:ext uri="{BB962C8B-B14F-4D97-AF65-F5344CB8AC3E}">
        <p14:creationId xmlns:p14="http://schemas.microsoft.com/office/powerpoint/2010/main" val="364160780"/>
      </p:ext>
    </p:extLst>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grpSp>
        <p:nvGrpSpPr>
          <p:cNvPr id="18"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cxnSp>
        <p:nvCxnSpPr>
          <p:cNvPr id="157" name="Straight Connector 156"/>
          <p:cNvCxnSpPr/>
          <p:nvPr/>
        </p:nvCxnSpPr>
        <p:spPr>
          <a:xfrm>
            <a:off x="3644199" y="2454482"/>
            <a:ext cx="0" cy="421736"/>
          </a:xfrm>
          <a:prstGeom prst="line">
            <a:avLst/>
          </a:prstGeom>
          <a:ln w="38100">
            <a:solidFill>
              <a:schemeClr val="bg1">
                <a:lumMod val="75000"/>
              </a:schemeClr>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10282612" y="2454482"/>
            <a:ext cx="0" cy="421736"/>
          </a:xfrm>
          <a:prstGeom prst="line">
            <a:avLst/>
          </a:prstGeom>
          <a:ln w="38100">
            <a:solidFill>
              <a:schemeClr val="bg1">
                <a:lumMod val="75000"/>
              </a:schemeClr>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6178985" y="4744053"/>
            <a:ext cx="1462859" cy="0"/>
          </a:xfrm>
          <a:prstGeom prst="line">
            <a:avLst/>
          </a:prstGeom>
          <a:ln w="381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6178985" y="4744053"/>
            <a:ext cx="0" cy="300598"/>
          </a:xfrm>
          <a:prstGeom prst="line">
            <a:avLst/>
          </a:prstGeom>
          <a:ln w="38100">
            <a:solidFill>
              <a:schemeClr val="bg1">
                <a:lumMod val="75000"/>
              </a:schemeClr>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7639174" y="4744053"/>
            <a:ext cx="0" cy="300598"/>
          </a:xfrm>
          <a:prstGeom prst="line">
            <a:avLst/>
          </a:prstGeom>
          <a:ln w="38100">
            <a:solidFill>
              <a:schemeClr val="bg1">
                <a:lumMod val="75000"/>
              </a:schemeClr>
            </a:solidFill>
            <a:prstDash val="solid"/>
            <a:tailEnd type="stealth"/>
          </a:ln>
        </p:spPr>
        <p:style>
          <a:lnRef idx="1">
            <a:schemeClr val="accent1"/>
          </a:lnRef>
          <a:fillRef idx="0">
            <a:schemeClr val="accent1"/>
          </a:fillRef>
          <a:effectRef idx="0">
            <a:schemeClr val="accent1"/>
          </a:effectRef>
          <a:fontRef idx="minor">
            <a:schemeClr val="tx1"/>
          </a:fontRef>
        </p:style>
      </p:cxnSp>
      <p:pic>
        <p:nvPicPr>
          <p:cNvPr id="4" name="Picture 3"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5126" y="2944488"/>
            <a:ext cx="700098" cy="834932"/>
          </a:xfrm>
          <a:prstGeom prst="rect">
            <a:avLst/>
          </a:prstGeom>
        </p:spPr>
      </p:pic>
      <p:pic>
        <p:nvPicPr>
          <p:cNvPr id="218" name="Picture 217"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7516" y="2973379"/>
            <a:ext cx="700098" cy="834932"/>
          </a:xfrm>
          <a:prstGeom prst="rect">
            <a:avLst/>
          </a:prstGeom>
        </p:spPr>
      </p:pic>
      <p:pic>
        <p:nvPicPr>
          <p:cNvPr id="219" name="Picture 218"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9733" y="2964228"/>
            <a:ext cx="700098" cy="834932"/>
          </a:xfrm>
          <a:prstGeom prst="rect">
            <a:avLst/>
          </a:prstGeom>
        </p:spPr>
      </p:pic>
      <p:pic>
        <p:nvPicPr>
          <p:cNvPr id="8" name="Picture 7" descr="Application-Services_AmazonAPIGatewa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1161" y="937983"/>
            <a:ext cx="700098" cy="834932"/>
          </a:xfrm>
          <a:prstGeom prst="rect">
            <a:avLst/>
          </a:prstGeom>
        </p:spPr>
      </p:pic>
      <p:sp>
        <p:nvSpPr>
          <p:cNvPr id="222" name="TextBox 221"/>
          <p:cNvSpPr txBox="1"/>
          <p:nvPr/>
        </p:nvSpPr>
        <p:spPr>
          <a:xfrm>
            <a:off x="7361259" y="1158526"/>
            <a:ext cx="1324946" cy="324461"/>
          </a:xfrm>
          <a:prstGeom prst="rect">
            <a:avLst/>
          </a:prstGeom>
          <a:noFill/>
        </p:spPr>
        <p:txBody>
          <a:bodyPr wrap="none" rtlCol="0">
            <a:spAutoFit/>
          </a:bodyPr>
          <a:lstStyle/>
          <a:p>
            <a:pPr algn="ctr"/>
            <a:r>
              <a:rPr lang="id-ID" sz="1400" dirty="0" smtClean="0">
                <a:solidFill>
                  <a:schemeClr val="bg1"/>
                </a:solidFill>
                <a:latin typeface="+mj-lt"/>
              </a:rPr>
              <a:t>API Gateway</a:t>
            </a:r>
            <a:endParaRPr lang="id-ID" sz="1400" dirty="0">
              <a:solidFill>
                <a:schemeClr val="bg1"/>
              </a:solidFill>
              <a:latin typeface="+mj-lt"/>
            </a:endParaRPr>
          </a:p>
        </p:txBody>
      </p:sp>
      <p:cxnSp>
        <p:nvCxnSpPr>
          <p:cNvPr id="223" name="Straight Connector 222"/>
          <p:cNvCxnSpPr/>
          <p:nvPr/>
        </p:nvCxnSpPr>
        <p:spPr>
          <a:xfrm>
            <a:off x="7011210" y="2451327"/>
            <a:ext cx="0" cy="421736"/>
          </a:xfrm>
          <a:prstGeom prst="line">
            <a:avLst/>
          </a:prstGeom>
          <a:ln w="38100">
            <a:solidFill>
              <a:schemeClr val="bg1">
                <a:lumMod val="75000"/>
              </a:schemeClr>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3646136" y="2449155"/>
            <a:ext cx="6638589" cy="11297"/>
          </a:xfrm>
          <a:prstGeom prst="line">
            <a:avLst/>
          </a:prstGeom>
          <a:ln w="381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a:off x="7011210" y="1897571"/>
            <a:ext cx="2018" cy="623853"/>
          </a:xfrm>
          <a:prstGeom prst="line">
            <a:avLst/>
          </a:prstGeom>
          <a:ln w="28575">
            <a:solidFill>
              <a:schemeClr val="bg1">
                <a:lumMod val="75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228" name="TextBox 227"/>
          <p:cNvSpPr txBox="1"/>
          <p:nvPr/>
        </p:nvSpPr>
        <p:spPr>
          <a:xfrm>
            <a:off x="4005686" y="3199723"/>
            <a:ext cx="1667455" cy="324461"/>
          </a:xfrm>
          <a:prstGeom prst="rect">
            <a:avLst/>
          </a:prstGeom>
          <a:noFill/>
        </p:spPr>
        <p:txBody>
          <a:bodyPr wrap="none" rtlCol="0">
            <a:spAutoFit/>
          </a:bodyPr>
          <a:lstStyle/>
          <a:p>
            <a:pPr algn="ctr"/>
            <a:r>
              <a:rPr lang="id-ID" sz="1400" dirty="0" smtClean="0">
                <a:solidFill>
                  <a:schemeClr val="bg1"/>
                </a:solidFill>
                <a:latin typeface="+mj-lt"/>
              </a:rPr>
              <a:t>Lambda Function</a:t>
            </a:r>
            <a:endParaRPr lang="id-ID" sz="1400" dirty="0">
              <a:solidFill>
                <a:schemeClr val="bg1"/>
              </a:solidFill>
              <a:latin typeface="+mj-lt"/>
            </a:endParaRPr>
          </a:p>
        </p:txBody>
      </p:sp>
      <p:cxnSp>
        <p:nvCxnSpPr>
          <p:cNvPr id="53" name="Straight Connector 52"/>
          <p:cNvCxnSpPr/>
          <p:nvPr/>
        </p:nvCxnSpPr>
        <p:spPr>
          <a:xfrm flipV="1">
            <a:off x="6957565" y="3859037"/>
            <a:ext cx="4731" cy="897859"/>
          </a:xfrm>
          <a:prstGeom prst="line">
            <a:avLst/>
          </a:prstGeom>
          <a:ln w="38100">
            <a:solidFill>
              <a:schemeClr val="bg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8506" y="4922804"/>
            <a:ext cx="1347158" cy="1338844"/>
          </a:xfrm>
          <a:prstGeom prst="rect">
            <a:avLst/>
          </a:prstGeom>
        </p:spPr>
      </p:pic>
      <p:pic>
        <p:nvPicPr>
          <p:cNvPr id="226" name="Picture 2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88049" y="4923552"/>
            <a:ext cx="1243467" cy="1235793"/>
          </a:xfrm>
          <a:prstGeom prst="rect">
            <a:avLst/>
          </a:prstGeom>
        </p:spPr>
      </p:pic>
      <p:cxnSp>
        <p:nvCxnSpPr>
          <p:cNvPr id="67" name="Straight Connector 66"/>
          <p:cNvCxnSpPr>
            <a:endCxn id="226" idx="0"/>
          </p:cNvCxnSpPr>
          <p:nvPr/>
        </p:nvCxnSpPr>
        <p:spPr>
          <a:xfrm>
            <a:off x="10282612" y="3808311"/>
            <a:ext cx="27170" cy="1115241"/>
          </a:xfrm>
          <a:prstGeom prst="line">
            <a:avLst/>
          </a:prstGeom>
          <a:ln w="38100">
            <a:solidFill>
              <a:schemeClr val="bg1">
                <a:lumMod val="75000"/>
              </a:schemeClr>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9332772" y="6054785"/>
            <a:ext cx="1899679" cy="324461"/>
          </a:xfrm>
          <a:prstGeom prst="rect">
            <a:avLst/>
          </a:prstGeom>
          <a:noFill/>
        </p:spPr>
        <p:txBody>
          <a:bodyPr wrap="none" rtlCol="0">
            <a:spAutoFit/>
          </a:bodyPr>
          <a:lstStyle/>
          <a:p>
            <a:pPr algn="ctr"/>
            <a:r>
              <a:rPr lang="en-US" sz="1400" dirty="0">
                <a:solidFill>
                  <a:schemeClr val="bg1"/>
                </a:solidFill>
                <a:latin typeface="+mj-lt"/>
              </a:rPr>
              <a:t>Simple </a:t>
            </a:r>
            <a:r>
              <a:rPr lang="en-US" sz="1400" dirty="0" smtClean="0">
                <a:solidFill>
                  <a:schemeClr val="bg1"/>
                </a:solidFill>
                <a:latin typeface="+mj-lt"/>
              </a:rPr>
              <a:t>Queue </a:t>
            </a:r>
            <a:r>
              <a:rPr lang="en-US" sz="1400" dirty="0">
                <a:solidFill>
                  <a:schemeClr val="bg1"/>
                </a:solidFill>
                <a:latin typeface="+mj-lt"/>
              </a:rPr>
              <a:t>Service</a:t>
            </a:r>
            <a:endParaRPr lang="id-ID" sz="1400" dirty="0">
              <a:solidFill>
                <a:schemeClr val="bg1"/>
              </a:solidFill>
              <a:latin typeface="+mj-lt"/>
            </a:endParaRPr>
          </a:p>
        </p:txBody>
      </p:sp>
      <p:pic>
        <p:nvPicPr>
          <p:cNvPr id="230" name="Picture 2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58579" y="5175834"/>
            <a:ext cx="808295" cy="963967"/>
          </a:xfrm>
          <a:prstGeom prst="rect">
            <a:avLst/>
          </a:prstGeom>
        </p:spPr>
      </p:pic>
      <p:sp>
        <p:nvSpPr>
          <p:cNvPr id="72" name="TextBox 71"/>
          <p:cNvSpPr txBox="1"/>
          <p:nvPr/>
        </p:nvSpPr>
        <p:spPr>
          <a:xfrm>
            <a:off x="7278269" y="6102278"/>
            <a:ext cx="768918" cy="324461"/>
          </a:xfrm>
          <a:prstGeom prst="rect">
            <a:avLst/>
          </a:prstGeom>
          <a:noFill/>
        </p:spPr>
        <p:txBody>
          <a:bodyPr wrap="none" rtlCol="0">
            <a:spAutoFit/>
          </a:bodyPr>
          <a:lstStyle/>
          <a:p>
            <a:pPr algn="ctr"/>
            <a:r>
              <a:rPr lang="id-ID" sz="1400" dirty="0" err="1" smtClean="0">
                <a:solidFill>
                  <a:schemeClr val="bg1"/>
                </a:solidFill>
                <a:latin typeface="+mj-lt"/>
              </a:rPr>
              <a:t>Kinesis</a:t>
            </a:r>
            <a:endParaRPr lang="id-ID" sz="1400" dirty="0">
              <a:solidFill>
                <a:schemeClr val="bg1"/>
              </a:solidFill>
              <a:latin typeface="+mj-lt"/>
            </a:endParaRPr>
          </a:p>
        </p:txBody>
      </p:sp>
      <p:grpSp>
        <p:nvGrpSpPr>
          <p:cNvPr id="76" name="Group 75"/>
          <p:cNvGrpSpPr/>
          <p:nvPr/>
        </p:nvGrpSpPr>
        <p:grpSpPr>
          <a:xfrm>
            <a:off x="2812223" y="909467"/>
            <a:ext cx="479416" cy="863449"/>
            <a:chOff x="7296151" y="4556125"/>
            <a:chExt cx="758824" cy="1330325"/>
          </a:xfrm>
        </p:grpSpPr>
        <p:sp>
          <p:nvSpPr>
            <p:cNvPr id="77" name="Freeform 38"/>
            <p:cNvSpPr>
              <a:spLocks/>
            </p:cNvSpPr>
            <p:nvPr/>
          </p:nvSpPr>
          <p:spPr bwMode="auto">
            <a:xfrm>
              <a:off x="7296151" y="4556125"/>
              <a:ext cx="758824" cy="1330325"/>
            </a:xfrm>
            <a:custGeom>
              <a:avLst/>
              <a:gdLst>
                <a:gd name="T0" fmla="*/ 174 w 199"/>
                <a:gd name="T1" fmla="*/ 0 h 352"/>
                <a:gd name="T2" fmla="*/ 26 w 199"/>
                <a:gd name="T3" fmla="*/ 0 h 352"/>
                <a:gd name="T4" fmla="*/ 0 w 199"/>
                <a:gd name="T5" fmla="*/ 26 h 352"/>
                <a:gd name="T6" fmla="*/ 0 w 199"/>
                <a:gd name="T7" fmla="*/ 327 h 352"/>
                <a:gd name="T8" fmla="*/ 26 w 199"/>
                <a:gd name="T9" fmla="*/ 352 h 352"/>
                <a:gd name="T10" fmla="*/ 174 w 199"/>
                <a:gd name="T11" fmla="*/ 352 h 352"/>
                <a:gd name="T12" fmla="*/ 199 w 199"/>
                <a:gd name="T13" fmla="*/ 327 h 352"/>
                <a:gd name="T14" fmla="*/ 199 w 199"/>
                <a:gd name="T15" fmla="*/ 26 h 352"/>
                <a:gd name="T16" fmla="*/ 174 w 199"/>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52">
                  <a:moveTo>
                    <a:pt x="174" y="0"/>
                  </a:moveTo>
                  <a:cubicBezTo>
                    <a:pt x="26" y="0"/>
                    <a:pt x="26" y="0"/>
                    <a:pt x="26" y="0"/>
                  </a:cubicBezTo>
                  <a:cubicBezTo>
                    <a:pt x="11" y="0"/>
                    <a:pt x="0" y="12"/>
                    <a:pt x="0" y="26"/>
                  </a:cubicBezTo>
                  <a:cubicBezTo>
                    <a:pt x="0" y="327"/>
                    <a:pt x="0" y="327"/>
                    <a:pt x="0" y="327"/>
                  </a:cubicBezTo>
                  <a:cubicBezTo>
                    <a:pt x="0" y="341"/>
                    <a:pt x="11" y="352"/>
                    <a:pt x="26" y="352"/>
                  </a:cubicBezTo>
                  <a:cubicBezTo>
                    <a:pt x="174" y="352"/>
                    <a:pt x="174" y="352"/>
                    <a:pt x="174" y="352"/>
                  </a:cubicBezTo>
                  <a:cubicBezTo>
                    <a:pt x="188" y="352"/>
                    <a:pt x="199" y="341"/>
                    <a:pt x="199" y="327"/>
                  </a:cubicBezTo>
                  <a:cubicBezTo>
                    <a:pt x="199" y="26"/>
                    <a:pt x="199" y="26"/>
                    <a:pt x="199" y="26"/>
                  </a:cubicBezTo>
                  <a:cubicBezTo>
                    <a:pt x="199" y="12"/>
                    <a:pt x="188" y="0"/>
                    <a:pt x="174" y="0"/>
                  </a:cubicBezTo>
                  <a:close/>
                </a:path>
              </a:pathLst>
            </a:custGeom>
            <a:solidFill>
              <a:schemeClr val="tx1">
                <a:lumMod val="65000"/>
                <a:lumOff val="35000"/>
              </a:schemeClr>
            </a:solidFill>
            <a:ln>
              <a:noFill/>
            </a:ln>
            <a:effectLst>
              <a:outerShdw blurRad="127000" dir="135000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78" name="Rectangle 39"/>
            <p:cNvSpPr>
              <a:spLocks noChangeArrowheads="1"/>
            </p:cNvSpPr>
            <p:nvPr/>
          </p:nvSpPr>
          <p:spPr bwMode="auto">
            <a:xfrm>
              <a:off x="7379223" y="4718050"/>
              <a:ext cx="612775" cy="919163"/>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79" name="Freeform 40"/>
            <p:cNvSpPr>
              <a:spLocks/>
            </p:cNvSpPr>
            <p:nvPr/>
          </p:nvSpPr>
          <p:spPr bwMode="auto">
            <a:xfrm>
              <a:off x="7543800" y="4627563"/>
              <a:ext cx="263525" cy="26988"/>
            </a:xfrm>
            <a:custGeom>
              <a:avLst/>
              <a:gdLst>
                <a:gd name="T0" fmla="*/ 166 w 166"/>
                <a:gd name="T1" fmla="*/ 17 h 17"/>
                <a:gd name="T2" fmla="*/ 0 w 166"/>
                <a:gd name="T3" fmla="*/ 17 h 17"/>
                <a:gd name="T4" fmla="*/ 0 w 166"/>
                <a:gd name="T5" fmla="*/ 0 h 17"/>
                <a:gd name="T6" fmla="*/ 166 w 166"/>
                <a:gd name="T7" fmla="*/ 0 h 17"/>
                <a:gd name="T8" fmla="*/ 166 w 166"/>
                <a:gd name="T9" fmla="*/ 17 h 17"/>
                <a:gd name="T10" fmla="*/ 166 w 166"/>
                <a:gd name="T11" fmla="*/ 17 h 17"/>
              </a:gdLst>
              <a:ahLst/>
              <a:cxnLst>
                <a:cxn ang="0">
                  <a:pos x="T0" y="T1"/>
                </a:cxn>
                <a:cxn ang="0">
                  <a:pos x="T2" y="T3"/>
                </a:cxn>
                <a:cxn ang="0">
                  <a:pos x="T4" y="T5"/>
                </a:cxn>
                <a:cxn ang="0">
                  <a:pos x="T6" y="T7"/>
                </a:cxn>
                <a:cxn ang="0">
                  <a:pos x="T8" y="T9"/>
                </a:cxn>
                <a:cxn ang="0">
                  <a:pos x="T10" y="T11"/>
                </a:cxn>
              </a:cxnLst>
              <a:rect l="0" t="0" r="r" b="b"/>
              <a:pathLst>
                <a:path w="166" h="17">
                  <a:moveTo>
                    <a:pt x="166" y="17"/>
                  </a:moveTo>
                  <a:lnTo>
                    <a:pt x="0" y="17"/>
                  </a:lnTo>
                  <a:lnTo>
                    <a:pt x="0" y="0"/>
                  </a:lnTo>
                  <a:lnTo>
                    <a:pt x="166" y="0"/>
                  </a:lnTo>
                  <a:lnTo>
                    <a:pt x="166" y="17"/>
                  </a:lnTo>
                  <a:lnTo>
                    <a:pt x="166"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Oval 41"/>
            <p:cNvSpPr>
              <a:spLocks noChangeArrowheads="1"/>
            </p:cNvSpPr>
            <p:nvPr/>
          </p:nvSpPr>
          <p:spPr bwMode="auto">
            <a:xfrm>
              <a:off x="7867650" y="4616450"/>
              <a:ext cx="50800" cy="492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Rectangle 42"/>
            <p:cNvSpPr>
              <a:spLocks noChangeArrowheads="1"/>
            </p:cNvSpPr>
            <p:nvPr/>
          </p:nvSpPr>
          <p:spPr bwMode="auto">
            <a:xfrm>
              <a:off x="7556500" y="5713413"/>
              <a:ext cx="239712" cy="714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2" name="Group 81"/>
          <p:cNvGrpSpPr/>
          <p:nvPr/>
        </p:nvGrpSpPr>
        <p:grpSpPr>
          <a:xfrm>
            <a:off x="1200436" y="901661"/>
            <a:ext cx="1384981" cy="1098964"/>
            <a:chOff x="5499100" y="144463"/>
            <a:chExt cx="3213100" cy="2614612"/>
          </a:xfrm>
          <a:effectLst>
            <a:outerShdw blurRad="127000" dir="13500000" sy="23000" kx="1200000" algn="br" rotWithShape="0">
              <a:prstClr val="black">
                <a:alpha val="10000"/>
              </a:prstClr>
            </a:outerShdw>
          </a:effectLst>
        </p:grpSpPr>
        <p:sp>
          <p:nvSpPr>
            <p:cNvPr id="83" name="Freeform 28"/>
            <p:cNvSpPr>
              <a:spLocks/>
            </p:cNvSpPr>
            <p:nvPr/>
          </p:nvSpPr>
          <p:spPr bwMode="auto">
            <a:xfrm>
              <a:off x="5499100" y="144463"/>
              <a:ext cx="3213100" cy="1944687"/>
            </a:xfrm>
            <a:custGeom>
              <a:avLst/>
              <a:gdLst>
                <a:gd name="T0" fmla="*/ 0 w 854"/>
                <a:gd name="T1" fmla="*/ 516 h 516"/>
                <a:gd name="T2" fmla="*/ 0 w 854"/>
                <a:gd name="T3" fmla="*/ 19 h 516"/>
                <a:gd name="T4" fmla="*/ 20 w 854"/>
                <a:gd name="T5" fmla="*/ 0 h 516"/>
                <a:gd name="T6" fmla="*/ 835 w 854"/>
                <a:gd name="T7" fmla="*/ 0 h 516"/>
                <a:gd name="T8" fmla="*/ 854 w 854"/>
                <a:gd name="T9" fmla="*/ 19 h 516"/>
                <a:gd name="T10" fmla="*/ 854 w 854"/>
                <a:gd name="T11" fmla="*/ 516 h 516"/>
                <a:gd name="T12" fmla="*/ 0 w 854"/>
                <a:gd name="T13" fmla="*/ 516 h 516"/>
              </a:gdLst>
              <a:ahLst/>
              <a:cxnLst>
                <a:cxn ang="0">
                  <a:pos x="T0" y="T1"/>
                </a:cxn>
                <a:cxn ang="0">
                  <a:pos x="T2" y="T3"/>
                </a:cxn>
                <a:cxn ang="0">
                  <a:pos x="T4" y="T5"/>
                </a:cxn>
                <a:cxn ang="0">
                  <a:pos x="T6" y="T7"/>
                </a:cxn>
                <a:cxn ang="0">
                  <a:pos x="T8" y="T9"/>
                </a:cxn>
                <a:cxn ang="0">
                  <a:pos x="T10" y="T11"/>
                </a:cxn>
                <a:cxn ang="0">
                  <a:pos x="T12" y="T13"/>
                </a:cxn>
              </a:cxnLst>
              <a:rect l="0" t="0" r="r" b="b"/>
              <a:pathLst>
                <a:path w="854" h="516">
                  <a:moveTo>
                    <a:pt x="0" y="516"/>
                  </a:moveTo>
                  <a:cubicBezTo>
                    <a:pt x="0" y="19"/>
                    <a:pt x="0" y="19"/>
                    <a:pt x="0" y="19"/>
                  </a:cubicBezTo>
                  <a:cubicBezTo>
                    <a:pt x="0" y="8"/>
                    <a:pt x="9" y="0"/>
                    <a:pt x="20" y="0"/>
                  </a:cubicBezTo>
                  <a:cubicBezTo>
                    <a:pt x="835" y="0"/>
                    <a:pt x="835" y="0"/>
                    <a:pt x="835" y="0"/>
                  </a:cubicBezTo>
                  <a:cubicBezTo>
                    <a:pt x="845" y="0"/>
                    <a:pt x="854" y="8"/>
                    <a:pt x="854" y="19"/>
                  </a:cubicBezTo>
                  <a:cubicBezTo>
                    <a:pt x="854" y="516"/>
                    <a:pt x="854" y="516"/>
                    <a:pt x="854" y="516"/>
                  </a:cubicBezTo>
                  <a:lnTo>
                    <a:pt x="0" y="516"/>
                  </a:lnTo>
                  <a:close/>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29"/>
            <p:cNvSpPr>
              <a:spLocks/>
            </p:cNvSpPr>
            <p:nvPr/>
          </p:nvSpPr>
          <p:spPr bwMode="auto">
            <a:xfrm>
              <a:off x="5499100" y="2089150"/>
              <a:ext cx="3213100" cy="290512"/>
            </a:xfrm>
            <a:custGeom>
              <a:avLst/>
              <a:gdLst>
                <a:gd name="T0" fmla="*/ 835 w 854"/>
                <a:gd name="T1" fmla="*/ 77 h 77"/>
                <a:gd name="T2" fmla="*/ 20 w 854"/>
                <a:gd name="T3" fmla="*/ 77 h 77"/>
                <a:gd name="T4" fmla="*/ 0 w 854"/>
                <a:gd name="T5" fmla="*/ 58 h 77"/>
                <a:gd name="T6" fmla="*/ 0 w 854"/>
                <a:gd name="T7" fmla="*/ 0 h 77"/>
                <a:gd name="T8" fmla="*/ 854 w 854"/>
                <a:gd name="T9" fmla="*/ 0 h 77"/>
                <a:gd name="T10" fmla="*/ 854 w 854"/>
                <a:gd name="T11" fmla="*/ 58 h 77"/>
                <a:gd name="T12" fmla="*/ 835 w 854"/>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854" h="77">
                  <a:moveTo>
                    <a:pt x="835" y="77"/>
                  </a:moveTo>
                  <a:cubicBezTo>
                    <a:pt x="20" y="77"/>
                    <a:pt x="20" y="77"/>
                    <a:pt x="20" y="77"/>
                  </a:cubicBezTo>
                  <a:cubicBezTo>
                    <a:pt x="9" y="77"/>
                    <a:pt x="0" y="69"/>
                    <a:pt x="0" y="58"/>
                  </a:cubicBezTo>
                  <a:cubicBezTo>
                    <a:pt x="0" y="0"/>
                    <a:pt x="0" y="0"/>
                    <a:pt x="0" y="0"/>
                  </a:cubicBezTo>
                  <a:cubicBezTo>
                    <a:pt x="854" y="0"/>
                    <a:pt x="854" y="0"/>
                    <a:pt x="854" y="0"/>
                  </a:cubicBezTo>
                  <a:cubicBezTo>
                    <a:pt x="854" y="58"/>
                    <a:pt x="854" y="58"/>
                    <a:pt x="854" y="58"/>
                  </a:cubicBezTo>
                  <a:cubicBezTo>
                    <a:pt x="854" y="69"/>
                    <a:pt x="845" y="77"/>
                    <a:pt x="835" y="77"/>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5" name="Freeform 30"/>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6" name="Freeform 31"/>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Rectangle 32"/>
            <p:cNvSpPr>
              <a:spLocks noChangeArrowheads="1"/>
            </p:cNvSpPr>
            <p:nvPr/>
          </p:nvSpPr>
          <p:spPr bwMode="auto">
            <a:xfrm>
              <a:off x="5600700" y="268288"/>
              <a:ext cx="3009900" cy="1695450"/>
            </a:xfrm>
            <a:prstGeom prst="rect">
              <a:avLst/>
            </a:prstGeom>
            <a:solidFill>
              <a:schemeClr val="accent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33"/>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close/>
                </a:path>
              </a:pathLst>
            </a:custGeom>
            <a:solidFill>
              <a:schemeClr val="tx1">
                <a:alpha val="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9" name="Freeform 34"/>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75" name="Picture Placeholder 2"/>
          <p:cNvPicPr>
            <a:picLocks noChangeAspect="1"/>
          </p:cNvPicPr>
          <p:nvPr/>
        </p:nvPicPr>
        <p:blipFill>
          <a:blip r:embed="rId8" cstate="print">
            <a:extLst>
              <a:ext uri="{28A0092B-C50C-407E-A947-70E740481C1C}">
                <a14:useLocalDpi xmlns:a14="http://schemas.microsoft.com/office/drawing/2010/main" val="0"/>
              </a:ext>
            </a:extLst>
          </a:blip>
          <a:srcRect l="16635" r="16635"/>
          <a:stretch>
            <a:fillRect/>
          </a:stretch>
        </p:blipFill>
        <p:spPr>
          <a:xfrm>
            <a:off x="765852" y="542043"/>
            <a:ext cx="968545" cy="961647"/>
          </a:xfrm>
          <a:prstGeom prst="ellipse">
            <a:avLst/>
          </a:prstGeom>
        </p:spPr>
      </p:pic>
      <p:cxnSp>
        <p:nvCxnSpPr>
          <p:cNvPr id="90" name="Straight Connector 89"/>
          <p:cNvCxnSpPr/>
          <p:nvPr/>
        </p:nvCxnSpPr>
        <p:spPr>
          <a:xfrm>
            <a:off x="3376553" y="1353739"/>
            <a:ext cx="3207721" cy="12072"/>
          </a:xfrm>
          <a:prstGeom prst="line">
            <a:avLst/>
          </a:prstGeom>
          <a:ln w="38100">
            <a:solidFill>
              <a:schemeClr val="bg1">
                <a:lumMod val="75000"/>
              </a:schemeClr>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513689" y="2109619"/>
            <a:ext cx="1298534" cy="307777"/>
          </a:xfrm>
          <a:prstGeom prst="rect">
            <a:avLst/>
          </a:prstGeom>
          <a:noFill/>
        </p:spPr>
        <p:txBody>
          <a:bodyPr wrap="square" rtlCol="0">
            <a:spAutoFit/>
          </a:bodyPr>
          <a:lstStyle/>
          <a:p>
            <a:pPr algn="ctr"/>
            <a:r>
              <a:rPr lang="id-ID" sz="1400" dirty="0" err="1" smtClean="0">
                <a:solidFill>
                  <a:schemeClr val="bg1"/>
                </a:solidFill>
                <a:latin typeface="+mj-lt"/>
              </a:rPr>
              <a:t>Client</a:t>
            </a:r>
            <a:endParaRPr lang="id-ID" sz="1400" dirty="0">
              <a:solidFill>
                <a:schemeClr val="bg1"/>
              </a:solidFill>
              <a:latin typeface="+mj-lt"/>
            </a:endParaRPr>
          </a:p>
        </p:txBody>
      </p:sp>
      <p:sp>
        <p:nvSpPr>
          <p:cNvPr id="97" name="TextBox 96"/>
          <p:cNvSpPr txBox="1"/>
          <p:nvPr/>
        </p:nvSpPr>
        <p:spPr>
          <a:xfrm>
            <a:off x="5272262" y="6101760"/>
            <a:ext cx="1640193" cy="307777"/>
          </a:xfrm>
          <a:prstGeom prst="rect">
            <a:avLst/>
          </a:prstGeom>
          <a:noFill/>
        </p:spPr>
        <p:txBody>
          <a:bodyPr wrap="none" rtlCol="0">
            <a:spAutoFit/>
          </a:bodyPr>
          <a:lstStyle/>
          <a:p>
            <a:pPr algn="ctr"/>
            <a:r>
              <a:rPr lang="en-US" sz="1400" dirty="0" smtClean="0">
                <a:solidFill>
                  <a:schemeClr val="bg1"/>
                </a:solidFill>
                <a:latin typeface="+mj-lt"/>
              </a:rPr>
              <a:t>S3 Bucket (Storage)</a:t>
            </a:r>
            <a:endParaRPr lang="id-ID" sz="1400" dirty="0">
              <a:solidFill>
                <a:schemeClr val="bg1"/>
              </a:solidFill>
              <a:latin typeface="+mj-lt"/>
            </a:endParaRPr>
          </a:p>
        </p:txBody>
      </p:sp>
      <p:sp>
        <p:nvSpPr>
          <p:cNvPr id="98" name="TextBox 97"/>
          <p:cNvSpPr txBox="1"/>
          <p:nvPr/>
        </p:nvSpPr>
        <p:spPr>
          <a:xfrm>
            <a:off x="5886138" y="-102579"/>
            <a:ext cx="6875831" cy="830997"/>
          </a:xfrm>
          <a:prstGeom prst="rect">
            <a:avLst/>
          </a:prstGeom>
          <a:noFill/>
        </p:spPr>
        <p:txBody>
          <a:bodyPr wrap="square" rtlCol="0">
            <a:spAutoFit/>
          </a:bodyPr>
          <a:lstStyle/>
          <a:p>
            <a:pPr algn="ctr"/>
            <a:r>
              <a:rPr lang="id-ID" sz="4800" b="1" dirty="0" err="1" smtClean="0">
                <a:solidFill>
                  <a:schemeClr val="bg1"/>
                </a:solidFill>
              </a:rPr>
              <a:t>Compute</a:t>
            </a:r>
            <a:r>
              <a:rPr lang="id-ID" sz="4800" b="1" dirty="0" smtClean="0">
                <a:solidFill>
                  <a:schemeClr val="bg1"/>
                </a:solidFill>
              </a:rPr>
              <a:t> as </a:t>
            </a:r>
            <a:r>
              <a:rPr lang="id-ID" sz="4800" b="1" dirty="0" err="1" smtClean="0">
                <a:solidFill>
                  <a:schemeClr val="bg1"/>
                </a:solidFill>
              </a:rPr>
              <a:t>back</a:t>
            </a:r>
            <a:r>
              <a:rPr lang="id-ID" sz="4800" b="1" dirty="0" smtClean="0">
                <a:solidFill>
                  <a:schemeClr val="bg1"/>
                </a:solidFill>
              </a:rPr>
              <a:t> </a:t>
            </a:r>
            <a:r>
              <a:rPr lang="id-ID" sz="4800" b="1" dirty="0" err="1" smtClean="0">
                <a:solidFill>
                  <a:schemeClr val="bg1"/>
                </a:solidFill>
              </a:rPr>
              <a:t>end</a:t>
            </a:r>
            <a:endParaRPr lang="id-ID" sz="4800" b="1" dirty="0">
              <a:solidFill>
                <a:schemeClr val="bg1"/>
              </a:solidFill>
            </a:endParaRPr>
          </a:p>
        </p:txBody>
      </p:sp>
    </p:spTree>
    <p:extLst>
      <p:ext uri="{BB962C8B-B14F-4D97-AF65-F5344CB8AC3E}">
        <p14:creationId xmlns:p14="http://schemas.microsoft.com/office/powerpoint/2010/main" val="1777286331"/>
      </p:ext>
    </p:extLst>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grpSp>
        <p:nvGrpSpPr>
          <p:cNvPr id="18"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74" name="Picture 73"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0509" y="2706258"/>
            <a:ext cx="700098" cy="834932"/>
          </a:xfrm>
          <a:prstGeom prst="rect">
            <a:avLst/>
          </a:prstGeom>
        </p:spPr>
      </p:pic>
      <p:pic>
        <p:nvPicPr>
          <p:cNvPr id="101" name="Picture 10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678" y="2454302"/>
            <a:ext cx="1347158" cy="1338844"/>
          </a:xfrm>
          <a:prstGeom prst="rect">
            <a:avLst/>
          </a:prstGeom>
        </p:spPr>
      </p:pic>
      <p:cxnSp>
        <p:nvCxnSpPr>
          <p:cNvPr id="122" name="Straight Connector 121"/>
          <p:cNvCxnSpPr/>
          <p:nvPr/>
        </p:nvCxnSpPr>
        <p:spPr>
          <a:xfrm flipV="1">
            <a:off x="1555996" y="3123724"/>
            <a:ext cx="1210266" cy="643"/>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3716144" y="3123081"/>
            <a:ext cx="1210266" cy="643"/>
          </a:xfrm>
          <a:prstGeom prst="line">
            <a:avLst/>
          </a:prstGeom>
          <a:ln w="38100">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4926410" y="1761474"/>
            <a:ext cx="0" cy="1361237"/>
          </a:xfrm>
          <a:prstGeom prst="line">
            <a:avLst/>
          </a:prstGeom>
          <a:ln w="28575">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4926410" y="3057891"/>
            <a:ext cx="0" cy="1462093"/>
          </a:xfrm>
          <a:prstGeom prst="line">
            <a:avLst/>
          </a:prstGeom>
          <a:ln w="28575">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4967084" y="1761474"/>
            <a:ext cx="1210266" cy="643"/>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4967084" y="4519341"/>
            <a:ext cx="1210266" cy="643"/>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5517189" y="944620"/>
            <a:ext cx="2258953" cy="307777"/>
          </a:xfrm>
          <a:prstGeom prst="rect">
            <a:avLst/>
          </a:prstGeom>
          <a:noFill/>
        </p:spPr>
        <p:txBody>
          <a:bodyPr wrap="none" rtlCol="0">
            <a:spAutoFit/>
          </a:bodyPr>
          <a:lstStyle/>
          <a:p>
            <a:pPr algn="ctr"/>
            <a:r>
              <a:rPr lang="en-US" sz="1400" dirty="0" smtClean="0">
                <a:solidFill>
                  <a:schemeClr val="bg1"/>
                </a:solidFill>
                <a:latin typeface="+mj-lt"/>
              </a:rPr>
              <a:t>Simple Notification Services</a:t>
            </a:r>
            <a:endParaRPr lang="id-ID" sz="1400" dirty="0">
              <a:solidFill>
                <a:schemeClr val="bg1"/>
              </a:solidFill>
              <a:latin typeface="+mj-lt"/>
            </a:endParaRPr>
          </a:p>
        </p:txBody>
      </p:sp>
      <p:pic>
        <p:nvPicPr>
          <p:cNvPr id="132" name="Picture 1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59174" y="2797018"/>
            <a:ext cx="1347158" cy="1338844"/>
          </a:xfrm>
          <a:prstGeom prst="rect">
            <a:avLst/>
          </a:prstGeom>
        </p:spPr>
      </p:pic>
      <p:sp>
        <p:nvSpPr>
          <p:cNvPr id="136" name="TextBox 135"/>
          <p:cNvSpPr txBox="1"/>
          <p:nvPr/>
        </p:nvSpPr>
        <p:spPr>
          <a:xfrm>
            <a:off x="210990" y="3534380"/>
            <a:ext cx="1640193" cy="307777"/>
          </a:xfrm>
          <a:prstGeom prst="rect">
            <a:avLst/>
          </a:prstGeom>
          <a:noFill/>
        </p:spPr>
        <p:txBody>
          <a:bodyPr wrap="none" rtlCol="0">
            <a:spAutoFit/>
          </a:bodyPr>
          <a:lstStyle/>
          <a:p>
            <a:pPr algn="ctr"/>
            <a:r>
              <a:rPr lang="en-US" sz="1400" dirty="0" smtClean="0">
                <a:solidFill>
                  <a:schemeClr val="bg1"/>
                </a:solidFill>
                <a:latin typeface="+mj-lt"/>
              </a:rPr>
              <a:t>S3 Bucket (Storage)</a:t>
            </a:r>
            <a:endParaRPr lang="id-ID" sz="1400" dirty="0">
              <a:solidFill>
                <a:schemeClr val="bg1"/>
              </a:solidFill>
              <a:latin typeface="+mj-lt"/>
            </a:endParaRPr>
          </a:p>
        </p:txBody>
      </p:sp>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1" y="1126474"/>
            <a:ext cx="1270000" cy="1270000"/>
          </a:xfrm>
          <a:prstGeom prst="rect">
            <a:avLst/>
          </a:prstGeom>
        </p:spPr>
      </p:pic>
      <p:pic>
        <p:nvPicPr>
          <p:cNvPr id="138" name="Picture 137"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0360" y="1354855"/>
            <a:ext cx="700098" cy="834932"/>
          </a:xfrm>
          <a:prstGeom prst="rect">
            <a:avLst/>
          </a:prstGeom>
        </p:spPr>
      </p:pic>
      <p:cxnSp>
        <p:nvCxnSpPr>
          <p:cNvPr id="139" name="Straight Connector 138"/>
          <p:cNvCxnSpPr>
            <a:endCxn id="138" idx="1"/>
          </p:cNvCxnSpPr>
          <p:nvPr/>
        </p:nvCxnSpPr>
        <p:spPr>
          <a:xfrm flipV="1">
            <a:off x="7267070" y="1772321"/>
            <a:ext cx="1373290" cy="644"/>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97753" y="1098508"/>
            <a:ext cx="1270000" cy="1270000"/>
          </a:xfrm>
          <a:prstGeom prst="rect">
            <a:avLst/>
          </a:prstGeom>
        </p:spPr>
      </p:pic>
      <p:cxnSp>
        <p:nvCxnSpPr>
          <p:cNvPr id="140" name="Straight Connector 139"/>
          <p:cNvCxnSpPr/>
          <p:nvPr/>
        </p:nvCxnSpPr>
        <p:spPr>
          <a:xfrm flipH="1">
            <a:off x="3254220" y="3607662"/>
            <a:ext cx="21190" cy="1207262"/>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6770181" y="2333928"/>
            <a:ext cx="10595" cy="1157239"/>
          </a:xfrm>
          <a:prstGeom prst="line">
            <a:avLst/>
          </a:prstGeom>
          <a:ln w="38100">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3" name="Picture 142"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5141" y="3007225"/>
            <a:ext cx="700098" cy="834932"/>
          </a:xfrm>
          <a:prstGeom prst="rect">
            <a:avLst/>
          </a:prstGeom>
        </p:spPr>
      </p:pic>
      <p:cxnSp>
        <p:nvCxnSpPr>
          <p:cNvPr id="144" name="Straight Connector 143"/>
          <p:cNvCxnSpPr/>
          <p:nvPr/>
        </p:nvCxnSpPr>
        <p:spPr>
          <a:xfrm>
            <a:off x="9421233" y="3497304"/>
            <a:ext cx="1223918" cy="0"/>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6780776" y="3491167"/>
            <a:ext cx="1854365" cy="0"/>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34" name="Picture 2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33869" y="4889747"/>
            <a:ext cx="812800" cy="927100"/>
          </a:xfrm>
          <a:prstGeom prst="rect">
            <a:avLst/>
          </a:prstGeom>
        </p:spPr>
      </p:pic>
      <p:cxnSp>
        <p:nvCxnSpPr>
          <p:cNvPr id="147" name="Straight Connector 146"/>
          <p:cNvCxnSpPr/>
          <p:nvPr/>
        </p:nvCxnSpPr>
        <p:spPr>
          <a:xfrm>
            <a:off x="9421233" y="1769772"/>
            <a:ext cx="1143143" cy="15211"/>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147992" y="5903055"/>
            <a:ext cx="2212465" cy="307777"/>
          </a:xfrm>
          <a:prstGeom prst="rect">
            <a:avLst/>
          </a:prstGeom>
          <a:noFill/>
        </p:spPr>
        <p:txBody>
          <a:bodyPr wrap="none" rtlCol="0">
            <a:spAutoFit/>
          </a:bodyPr>
          <a:lstStyle/>
          <a:p>
            <a:pPr algn="ctr"/>
            <a:r>
              <a:rPr lang="en-US" sz="1400" dirty="0" smtClean="0">
                <a:solidFill>
                  <a:schemeClr val="bg1"/>
                </a:solidFill>
                <a:latin typeface="+mj-lt"/>
              </a:rPr>
              <a:t>Relational Database Service</a:t>
            </a:r>
            <a:endParaRPr lang="id-ID" sz="1400" dirty="0">
              <a:solidFill>
                <a:schemeClr val="bg1"/>
              </a:solidFill>
              <a:latin typeface="+mj-lt"/>
            </a:endParaRPr>
          </a:p>
        </p:txBody>
      </p:sp>
      <p:sp>
        <p:nvSpPr>
          <p:cNvPr id="149" name="TextBox 148"/>
          <p:cNvSpPr txBox="1"/>
          <p:nvPr/>
        </p:nvSpPr>
        <p:spPr>
          <a:xfrm>
            <a:off x="10619598" y="2316815"/>
            <a:ext cx="1112805" cy="307777"/>
          </a:xfrm>
          <a:prstGeom prst="rect">
            <a:avLst/>
          </a:prstGeom>
          <a:noFill/>
        </p:spPr>
        <p:txBody>
          <a:bodyPr wrap="none" rtlCol="0">
            <a:spAutoFit/>
          </a:bodyPr>
          <a:lstStyle/>
          <a:p>
            <a:pPr algn="ctr"/>
            <a:r>
              <a:rPr lang="en-US" sz="1400" dirty="0" err="1" smtClean="0">
                <a:solidFill>
                  <a:schemeClr val="bg1"/>
                </a:solidFill>
                <a:latin typeface="+mj-lt"/>
              </a:rPr>
              <a:t>CloudSearch</a:t>
            </a:r>
            <a:endParaRPr lang="id-ID" sz="1400" dirty="0">
              <a:solidFill>
                <a:schemeClr val="bg1"/>
              </a:solidFill>
              <a:latin typeface="+mj-lt"/>
            </a:endParaRPr>
          </a:p>
        </p:txBody>
      </p:sp>
      <p:sp>
        <p:nvSpPr>
          <p:cNvPr id="150" name="TextBox 149"/>
          <p:cNvSpPr txBox="1"/>
          <p:nvPr/>
        </p:nvSpPr>
        <p:spPr>
          <a:xfrm>
            <a:off x="10312655" y="3842157"/>
            <a:ext cx="1640193" cy="307777"/>
          </a:xfrm>
          <a:prstGeom prst="rect">
            <a:avLst/>
          </a:prstGeom>
          <a:noFill/>
        </p:spPr>
        <p:txBody>
          <a:bodyPr wrap="none" rtlCol="0">
            <a:spAutoFit/>
          </a:bodyPr>
          <a:lstStyle/>
          <a:p>
            <a:pPr algn="ctr"/>
            <a:r>
              <a:rPr lang="en-US" sz="1400" dirty="0" smtClean="0">
                <a:solidFill>
                  <a:schemeClr val="bg1"/>
                </a:solidFill>
                <a:latin typeface="+mj-lt"/>
              </a:rPr>
              <a:t>S3 Bucket (Storage)</a:t>
            </a:r>
            <a:endParaRPr lang="id-ID" sz="1400" dirty="0">
              <a:solidFill>
                <a:schemeClr val="bg1"/>
              </a:solidFill>
              <a:latin typeface="+mj-lt"/>
            </a:endParaRPr>
          </a:p>
        </p:txBody>
      </p:sp>
      <p:pic>
        <p:nvPicPr>
          <p:cNvPr id="239" name="Picture 23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18808" y="3884341"/>
            <a:ext cx="1270000" cy="1270000"/>
          </a:xfrm>
          <a:prstGeom prst="rect">
            <a:avLst/>
          </a:prstGeom>
        </p:spPr>
      </p:pic>
      <p:sp>
        <p:nvSpPr>
          <p:cNvPr id="151" name="TextBox 150"/>
          <p:cNvSpPr txBox="1"/>
          <p:nvPr/>
        </p:nvSpPr>
        <p:spPr>
          <a:xfrm>
            <a:off x="5906180" y="5080268"/>
            <a:ext cx="1749197" cy="307777"/>
          </a:xfrm>
          <a:prstGeom prst="rect">
            <a:avLst/>
          </a:prstGeom>
          <a:noFill/>
        </p:spPr>
        <p:txBody>
          <a:bodyPr wrap="none" rtlCol="0">
            <a:spAutoFit/>
          </a:bodyPr>
          <a:lstStyle/>
          <a:p>
            <a:pPr algn="ctr"/>
            <a:r>
              <a:rPr lang="en-US" sz="1400" dirty="0" smtClean="0">
                <a:solidFill>
                  <a:schemeClr val="bg1"/>
                </a:solidFill>
                <a:latin typeface="+mj-lt"/>
              </a:rPr>
              <a:t>Simple Email Service</a:t>
            </a:r>
            <a:endParaRPr lang="id-ID" sz="1400" dirty="0">
              <a:solidFill>
                <a:schemeClr val="bg1"/>
              </a:solidFill>
              <a:latin typeface="+mj-lt"/>
            </a:endParaRPr>
          </a:p>
        </p:txBody>
      </p:sp>
      <p:sp>
        <p:nvSpPr>
          <p:cNvPr id="152" name="TextBox 151"/>
          <p:cNvSpPr txBox="1"/>
          <p:nvPr/>
        </p:nvSpPr>
        <p:spPr>
          <a:xfrm>
            <a:off x="-436125" y="-48445"/>
            <a:ext cx="5501689" cy="830997"/>
          </a:xfrm>
          <a:prstGeom prst="rect">
            <a:avLst/>
          </a:prstGeom>
          <a:noFill/>
        </p:spPr>
        <p:txBody>
          <a:bodyPr wrap="square" rtlCol="0">
            <a:spAutoFit/>
          </a:bodyPr>
          <a:lstStyle/>
          <a:p>
            <a:pPr algn="ctr"/>
            <a:r>
              <a:rPr lang="id-ID" sz="4800" b="1" dirty="0" err="1" smtClean="0">
                <a:solidFill>
                  <a:schemeClr val="bg1"/>
                </a:solidFill>
              </a:rPr>
              <a:t>Compute</a:t>
            </a:r>
            <a:r>
              <a:rPr lang="id-ID" sz="4800" b="1" dirty="0" smtClean="0">
                <a:solidFill>
                  <a:schemeClr val="bg1"/>
                </a:solidFill>
              </a:rPr>
              <a:t> as </a:t>
            </a:r>
            <a:r>
              <a:rPr lang="id-ID" sz="4800" b="1" dirty="0" err="1" smtClean="0">
                <a:solidFill>
                  <a:schemeClr val="bg1"/>
                </a:solidFill>
              </a:rPr>
              <a:t>glue</a:t>
            </a:r>
            <a:endParaRPr lang="id-ID" sz="4800" b="1" dirty="0">
              <a:solidFill>
                <a:schemeClr val="bg1"/>
              </a:solidFill>
            </a:endParaRPr>
          </a:p>
        </p:txBody>
      </p:sp>
    </p:spTree>
    <p:extLst>
      <p:ext uri="{BB962C8B-B14F-4D97-AF65-F5344CB8AC3E}">
        <p14:creationId xmlns:p14="http://schemas.microsoft.com/office/powerpoint/2010/main" val="1692960557"/>
      </p:ext>
    </p:extLst>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grpSp>
        <p:nvGrpSpPr>
          <p:cNvPr id="18"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cxnSp>
        <p:nvCxnSpPr>
          <p:cNvPr id="158" name="Straight Connector 157"/>
          <p:cNvCxnSpPr/>
          <p:nvPr/>
        </p:nvCxnSpPr>
        <p:spPr>
          <a:xfrm>
            <a:off x="7489635" y="2287098"/>
            <a:ext cx="1530378" cy="0"/>
          </a:xfrm>
          <a:prstGeom prst="line">
            <a:avLst/>
          </a:prstGeom>
          <a:ln w="38100">
            <a:solidFill>
              <a:schemeClr val="bg1">
                <a:lumMod val="75000"/>
              </a:schemeClr>
            </a:solidFill>
            <a:prstDash val="solid"/>
            <a:headEnd type="triangle"/>
            <a:tailEnd type="stealth"/>
          </a:ln>
        </p:spPr>
        <p:style>
          <a:lnRef idx="1">
            <a:schemeClr val="accent1"/>
          </a:lnRef>
          <a:fillRef idx="0">
            <a:schemeClr val="accent1"/>
          </a:fillRef>
          <a:effectRef idx="0">
            <a:schemeClr val="accent1"/>
          </a:effectRef>
          <a:fontRef idx="minor">
            <a:schemeClr val="tx1"/>
          </a:fontRef>
        </p:style>
      </p:cxnSp>
      <p:pic>
        <p:nvPicPr>
          <p:cNvPr id="218" name="Picture 217"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9509" y="3576688"/>
            <a:ext cx="700098" cy="834932"/>
          </a:xfrm>
          <a:prstGeom prst="rect">
            <a:avLst/>
          </a:prstGeom>
        </p:spPr>
      </p:pic>
      <p:pic>
        <p:nvPicPr>
          <p:cNvPr id="219" name="Picture 218"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9100" y="1924065"/>
            <a:ext cx="700098" cy="834932"/>
          </a:xfrm>
          <a:prstGeom prst="rect">
            <a:avLst/>
          </a:prstGeom>
        </p:spPr>
      </p:pic>
      <p:pic>
        <p:nvPicPr>
          <p:cNvPr id="8" name="Picture 7" descr="Application-Services_AmazonAPIGatewa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3154" y="1541292"/>
            <a:ext cx="700098" cy="834932"/>
          </a:xfrm>
          <a:prstGeom prst="rect">
            <a:avLst/>
          </a:prstGeom>
        </p:spPr>
      </p:pic>
      <p:sp>
        <p:nvSpPr>
          <p:cNvPr id="222" name="TextBox 221"/>
          <p:cNvSpPr txBox="1"/>
          <p:nvPr/>
        </p:nvSpPr>
        <p:spPr>
          <a:xfrm>
            <a:off x="7521243" y="1761835"/>
            <a:ext cx="1128963" cy="307777"/>
          </a:xfrm>
          <a:prstGeom prst="rect">
            <a:avLst/>
          </a:prstGeom>
          <a:noFill/>
        </p:spPr>
        <p:txBody>
          <a:bodyPr wrap="none" rtlCol="0">
            <a:spAutoFit/>
          </a:bodyPr>
          <a:lstStyle/>
          <a:p>
            <a:pPr algn="ctr"/>
            <a:r>
              <a:rPr lang="id-ID" sz="1400" b="1" dirty="0" smtClean="0">
                <a:solidFill>
                  <a:schemeClr val="bg1"/>
                </a:solidFill>
                <a:latin typeface="Calibri" charset="0"/>
                <a:ea typeface="Calibri" charset="0"/>
                <a:cs typeface="Calibri" charset="0"/>
              </a:rPr>
              <a:t>API Gateway</a:t>
            </a:r>
            <a:endParaRPr lang="id-ID" sz="1400" b="1" dirty="0">
              <a:solidFill>
                <a:schemeClr val="bg1"/>
              </a:solidFill>
              <a:latin typeface="Calibri" charset="0"/>
              <a:ea typeface="Calibri" charset="0"/>
              <a:cs typeface="Calibri" charset="0"/>
            </a:endParaRPr>
          </a:p>
        </p:txBody>
      </p:sp>
      <p:cxnSp>
        <p:nvCxnSpPr>
          <p:cNvPr id="223" name="Straight Connector 222"/>
          <p:cNvCxnSpPr/>
          <p:nvPr/>
        </p:nvCxnSpPr>
        <p:spPr>
          <a:xfrm>
            <a:off x="7073203" y="3054636"/>
            <a:ext cx="0" cy="421736"/>
          </a:xfrm>
          <a:prstGeom prst="line">
            <a:avLst/>
          </a:prstGeom>
          <a:ln w="38100">
            <a:solidFill>
              <a:schemeClr val="bg1">
                <a:lumMod val="75000"/>
              </a:schemeClr>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a:off x="7073203" y="2500880"/>
            <a:ext cx="2018" cy="623853"/>
          </a:xfrm>
          <a:prstGeom prst="line">
            <a:avLst/>
          </a:prstGeom>
          <a:ln w="28575">
            <a:solidFill>
              <a:schemeClr val="bg1">
                <a:lumMod val="75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grpSp>
        <p:nvGrpSpPr>
          <p:cNvPr id="76" name="Group 75"/>
          <p:cNvGrpSpPr/>
          <p:nvPr/>
        </p:nvGrpSpPr>
        <p:grpSpPr>
          <a:xfrm>
            <a:off x="2874216" y="1512776"/>
            <a:ext cx="479416" cy="863449"/>
            <a:chOff x="7296151" y="4556125"/>
            <a:chExt cx="758824" cy="1330325"/>
          </a:xfrm>
        </p:grpSpPr>
        <p:sp>
          <p:nvSpPr>
            <p:cNvPr id="77" name="Freeform 38"/>
            <p:cNvSpPr>
              <a:spLocks/>
            </p:cNvSpPr>
            <p:nvPr/>
          </p:nvSpPr>
          <p:spPr bwMode="auto">
            <a:xfrm>
              <a:off x="7296151" y="4556125"/>
              <a:ext cx="758824" cy="1330325"/>
            </a:xfrm>
            <a:custGeom>
              <a:avLst/>
              <a:gdLst>
                <a:gd name="T0" fmla="*/ 174 w 199"/>
                <a:gd name="T1" fmla="*/ 0 h 352"/>
                <a:gd name="T2" fmla="*/ 26 w 199"/>
                <a:gd name="T3" fmla="*/ 0 h 352"/>
                <a:gd name="T4" fmla="*/ 0 w 199"/>
                <a:gd name="T5" fmla="*/ 26 h 352"/>
                <a:gd name="T6" fmla="*/ 0 w 199"/>
                <a:gd name="T7" fmla="*/ 327 h 352"/>
                <a:gd name="T8" fmla="*/ 26 w 199"/>
                <a:gd name="T9" fmla="*/ 352 h 352"/>
                <a:gd name="T10" fmla="*/ 174 w 199"/>
                <a:gd name="T11" fmla="*/ 352 h 352"/>
                <a:gd name="T12" fmla="*/ 199 w 199"/>
                <a:gd name="T13" fmla="*/ 327 h 352"/>
                <a:gd name="T14" fmla="*/ 199 w 199"/>
                <a:gd name="T15" fmla="*/ 26 h 352"/>
                <a:gd name="T16" fmla="*/ 174 w 199"/>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52">
                  <a:moveTo>
                    <a:pt x="174" y="0"/>
                  </a:moveTo>
                  <a:cubicBezTo>
                    <a:pt x="26" y="0"/>
                    <a:pt x="26" y="0"/>
                    <a:pt x="26" y="0"/>
                  </a:cubicBezTo>
                  <a:cubicBezTo>
                    <a:pt x="11" y="0"/>
                    <a:pt x="0" y="12"/>
                    <a:pt x="0" y="26"/>
                  </a:cubicBezTo>
                  <a:cubicBezTo>
                    <a:pt x="0" y="327"/>
                    <a:pt x="0" y="327"/>
                    <a:pt x="0" y="327"/>
                  </a:cubicBezTo>
                  <a:cubicBezTo>
                    <a:pt x="0" y="341"/>
                    <a:pt x="11" y="352"/>
                    <a:pt x="26" y="352"/>
                  </a:cubicBezTo>
                  <a:cubicBezTo>
                    <a:pt x="174" y="352"/>
                    <a:pt x="174" y="352"/>
                    <a:pt x="174" y="352"/>
                  </a:cubicBezTo>
                  <a:cubicBezTo>
                    <a:pt x="188" y="352"/>
                    <a:pt x="199" y="341"/>
                    <a:pt x="199" y="327"/>
                  </a:cubicBezTo>
                  <a:cubicBezTo>
                    <a:pt x="199" y="26"/>
                    <a:pt x="199" y="26"/>
                    <a:pt x="199" y="26"/>
                  </a:cubicBezTo>
                  <a:cubicBezTo>
                    <a:pt x="199" y="12"/>
                    <a:pt x="188" y="0"/>
                    <a:pt x="174" y="0"/>
                  </a:cubicBezTo>
                  <a:close/>
                </a:path>
              </a:pathLst>
            </a:custGeom>
            <a:solidFill>
              <a:schemeClr val="tx1">
                <a:lumMod val="65000"/>
                <a:lumOff val="35000"/>
              </a:schemeClr>
            </a:solidFill>
            <a:ln>
              <a:noFill/>
            </a:ln>
            <a:effectLst>
              <a:outerShdw blurRad="127000" dir="135000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78" name="Rectangle 39"/>
            <p:cNvSpPr>
              <a:spLocks noChangeArrowheads="1"/>
            </p:cNvSpPr>
            <p:nvPr/>
          </p:nvSpPr>
          <p:spPr bwMode="auto">
            <a:xfrm>
              <a:off x="7379223" y="4718050"/>
              <a:ext cx="612775" cy="919163"/>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79" name="Freeform 40"/>
            <p:cNvSpPr>
              <a:spLocks/>
            </p:cNvSpPr>
            <p:nvPr/>
          </p:nvSpPr>
          <p:spPr bwMode="auto">
            <a:xfrm>
              <a:off x="7543800" y="4627563"/>
              <a:ext cx="263525" cy="26988"/>
            </a:xfrm>
            <a:custGeom>
              <a:avLst/>
              <a:gdLst>
                <a:gd name="T0" fmla="*/ 166 w 166"/>
                <a:gd name="T1" fmla="*/ 17 h 17"/>
                <a:gd name="T2" fmla="*/ 0 w 166"/>
                <a:gd name="T3" fmla="*/ 17 h 17"/>
                <a:gd name="T4" fmla="*/ 0 w 166"/>
                <a:gd name="T5" fmla="*/ 0 h 17"/>
                <a:gd name="T6" fmla="*/ 166 w 166"/>
                <a:gd name="T7" fmla="*/ 0 h 17"/>
                <a:gd name="T8" fmla="*/ 166 w 166"/>
                <a:gd name="T9" fmla="*/ 17 h 17"/>
                <a:gd name="T10" fmla="*/ 166 w 166"/>
                <a:gd name="T11" fmla="*/ 17 h 17"/>
              </a:gdLst>
              <a:ahLst/>
              <a:cxnLst>
                <a:cxn ang="0">
                  <a:pos x="T0" y="T1"/>
                </a:cxn>
                <a:cxn ang="0">
                  <a:pos x="T2" y="T3"/>
                </a:cxn>
                <a:cxn ang="0">
                  <a:pos x="T4" y="T5"/>
                </a:cxn>
                <a:cxn ang="0">
                  <a:pos x="T6" y="T7"/>
                </a:cxn>
                <a:cxn ang="0">
                  <a:pos x="T8" y="T9"/>
                </a:cxn>
                <a:cxn ang="0">
                  <a:pos x="T10" y="T11"/>
                </a:cxn>
              </a:cxnLst>
              <a:rect l="0" t="0" r="r" b="b"/>
              <a:pathLst>
                <a:path w="166" h="17">
                  <a:moveTo>
                    <a:pt x="166" y="17"/>
                  </a:moveTo>
                  <a:lnTo>
                    <a:pt x="0" y="17"/>
                  </a:lnTo>
                  <a:lnTo>
                    <a:pt x="0" y="0"/>
                  </a:lnTo>
                  <a:lnTo>
                    <a:pt x="166" y="0"/>
                  </a:lnTo>
                  <a:lnTo>
                    <a:pt x="166" y="17"/>
                  </a:lnTo>
                  <a:lnTo>
                    <a:pt x="166"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Oval 41"/>
            <p:cNvSpPr>
              <a:spLocks noChangeArrowheads="1"/>
            </p:cNvSpPr>
            <p:nvPr/>
          </p:nvSpPr>
          <p:spPr bwMode="auto">
            <a:xfrm>
              <a:off x="7867650" y="4616450"/>
              <a:ext cx="50800" cy="4921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Rectangle 42"/>
            <p:cNvSpPr>
              <a:spLocks noChangeArrowheads="1"/>
            </p:cNvSpPr>
            <p:nvPr/>
          </p:nvSpPr>
          <p:spPr bwMode="auto">
            <a:xfrm>
              <a:off x="7556500" y="5713413"/>
              <a:ext cx="239712" cy="714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2" name="Group 81"/>
          <p:cNvGrpSpPr/>
          <p:nvPr/>
        </p:nvGrpSpPr>
        <p:grpSpPr>
          <a:xfrm>
            <a:off x="1262429" y="1504970"/>
            <a:ext cx="1384981" cy="1098964"/>
            <a:chOff x="5499100" y="144463"/>
            <a:chExt cx="3213100" cy="2614612"/>
          </a:xfrm>
          <a:effectLst>
            <a:outerShdw blurRad="127000" dir="13500000" sy="23000" kx="1200000" algn="br" rotWithShape="0">
              <a:prstClr val="black">
                <a:alpha val="10000"/>
              </a:prstClr>
            </a:outerShdw>
          </a:effectLst>
        </p:grpSpPr>
        <p:sp>
          <p:nvSpPr>
            <p:cNvPr id="83" name="Freeform 28"/>
            <p:cNvSpPr>
              <a:spLocks/>
            </p:cNvSpPr>
            <p:nvPr/>
          </p:nvSpPr>
          <p:spPr bwMode="auto">
            <a:xfrm>
              <a:off x="5499100" y="144463"/>
              <a:ext cx="3213100" cy="1944687"/>
            </a:xfrm>
            <a:custGeom>
              <a:avLst/>
              <a:gdLst>
                <a:gd name="T0" fmla="*/ 0 w 854"/>
                <a:gd name="T1" fmla="*/ 516 h 516"/>
                <a:gd name="T2" fmla="*/ 0 w 854"/>
                <a:gd name="T3" fmla="*/ 19 h 516"/>
                <a:gd name="T4" fmla="*/ 20 w 854"/>
                <a:gd name="T5" fmla="*/ 0 h 516"/>
                <a:gd name="T6" fmla="*/ 835 w 854"/>
                <a:gd name="T7" fmla="*/ 0 h 516"/>
                <a:gd name="T8" fmla="*/ 854 w 854"/>
                <a:gd name="T9" fmla="*/ 19 h 516"/>
                <a:gd name="T10" fmla="*/ 854 w 854"/>
                <a:gd name="T11" fmla="*/ 516 h 516"/>
                <a:gd name="T12" fmla="*/ 0 w 854"/>
                <a:gd name="T13" fmla="*/ 516 h 516"/>
              </a:gdLst>
              <a:ahLst/>
              <a:cxnLst>
                <a:cxn ang="0">
                  <a:pos x="T0" y="T1"/>
                </a:cxn>
                <a:cxn ang="0">
                  <a:pos x="T2" y="T3"/>
                </a:cxn>
                <a:cxn ang="0">
                  <a:pos x="T4" y="T5"/>
                </a:cxn>
                <a:cxn ang="0">
                  <a:pos x="T6" y="T7"/>
                </a:cxn>
                <a:cxn ang="0">
                  <a:pos x="T8" y="T9"/>
                </a:cxn>
                <a:cxn ang="0">
                  <a:pos x="T10" y="T11"/>
                </a:cxn>
                <a:cxn ang="0">
                  <a:pos x="T12" y="T13"/>
                </a:cxn>
              </a:cxnLst>
              <a:rect l="0" t="0" r="r" b="b"/>
              <a:pathLst>
                <a:path w="854" h="516">
                  <a:moveTo>
                    <a:pt x="0" y="516"/>
                  </a:moveTo>
                  <a:cubicBezTo>
                    <a:pt x="0" y="19"/>
                    <a:pt x="0" y="19"/>
                    <a:pt x="0" y="19"/>
                  </a:cubicBezTo>
                  <a:cubicBezTo>
                    <a:pt x="0" y="8"/>
                    <a:pt x="9" y="0"/>
                    <a:pt x="20" y="0"/>
                  </a:cubicBezTo>
                  <a:cubicBezTo>
                    <a:pt x="835" y="0"/>
                    <a:pt x="835" y="0"/>
                    <a:pt x="835" y="0"/>
                  </a:cubicBezTo>
                  <a:cubicBezTo>
                    <a:pt x="845" y="0"/>
                    <a:pt x="854" y="8"/>
                    <a:pt x="854" y="19"/>
                  </a:cubicBezTo>
                  <a:cubicBezTo>
                    <a:pt x="854" y="516"/>
                    <a:pt x="854" y="516"/>
                    <a:pt x="854" y="516"/>
                  </a:cubicBezTo>
                  <a:lnTo>
                    <a:pt x="0" y="516"/>
                  </a:lnTo>
                  <a:close/>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29"/>
            <p:cNvSpPr>
              <a:spLocks/>
            </p:cNvSpPr>
            <p:nvPr/>
          </p:nvSpPr>
          <p:spPr bwMode="auto">
            <a:xfrm>
              <a:off x="5499100" y="2089150"/>
              <a:ext cx="3213100" cy="290512"/>
            </a:xfrm>
            <a:custGeom>
              <a:avLst/>
              <a:gdLst>
                <a:gd name="T0" fmla="*/ 835 w 854"/>
                <a:gd name="T1" fmla="*/ 77 h 77"/>
                <a:gd name="T2" fmla="*/ 20 w 854"/>
                <a:gd name="T3" fmla="*/ 77 h 77"/>
                <a:gd name="T4" fmla="*/ 0 w 854"/>
                <a:gd name="T5" fmla="*/ 58 h 77"/>
                <a:gd name="T6" fmla="*/ 0 w 854"/>
                <a:gd name="T7" fmla="*/ 0 h 77"/>
                <a:gd name="T8" fmla="*/ 854 w 854"/>
                <a:gd name="T9" fmla="*/ 0 h 77"/>
                <a:gd name="T10" fmla="*/ 854 w 854"/>
                <a:gd name="T11" fmla="*/ 58 h 77"/>
                <a:gd name="T12" fmla="*/ 835 w 854"/>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854" h="77">
                  <a:moveTo>
                    <a:pt x="835" y="77"/>
                  </a:moveTo>
                  <a:cubicBezTo>
                    <a:pt x="20" y="77"/>
                    <a:pt x="20" y="77"/>
                    <a:pt x="20" y="77"/>
                  </a:cubicBezTo>
                  <a:cubicBezTo>
                    <a:pt x="9" y="77"/>
                    <a:pt x="0" y="69"/>
                    <a:pt x="0" y="58"/>
                  </a:cubicBezTo>
                  <a:cubicBezTo>
                    <a:pt x="0" y="0"/>
                    <a:pt x="0" y="0"/>
                    <a:pt x="0" y="0"/>
                  </a:cubicBezTo>
                  <a:cubicBezTo>
                    <a:pt x="854" y="0"/>
                    <a:pt x="854" y="0"/>
                    <a:pt x="854" y="0"/>
                  </a:cubicBezTo>
                  <a:cubicBezTo>
                    <a:pt x="854" y="58"/>
                    <a:pt x="854" y="58"/>
                    <a:pt x="854" y="58"/>
                  </a:cubicBezTo>
                  <a:cubicBezTo>
                    <a:pt x="854" y="69"/>
                    <a:pt x="845" y="77"/>
                    <a:pt x="835" y="77"/>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5" name="Freeform 30"/>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6" name="Freeform 31"/>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Rectangle 32"/>
            <p:cNvSpPr>
              <a:spLocks noChangeArrowheads="1"/>
            </p:cNvSpPr>
            <p:nvPr/>
          </p:nvSpPr>
          <p:spPr bwMode="auto">
            <a:xfrm>
              <a:off x="5600700" y="268288"/>
              <a:ext cx="3009900" cy="1695450"/>
            </a:xfrm>
            <a:prstGeom prst="rect">
              <a:avLst/>
            </a:prstGeom>
            <a:solidFill>
              <a:schemeClr val="accent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33"/>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close/>
                </a:path>
              </a:pathLst>
            </a:custGeom>
            <a:solidFill>
              <a:schemeClr val="tx1">
                <a:alpha val="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9" name="Freeform 34"/>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75" name="Picture Placeholder 2"/>
          <p:cNvPicPr>
            <a:picLocks noChangeAspect="1"/>
          </p:cNvPicPr>
          <p:nvPr/>
        </p:nvPicPr>
        <p:blipFill>
          <a:blip r:embed="rId5" cstate="print">
            <a:extLst>
              <a:ext uri="{28A0092B-C50C-407E-A947-70E740481C1C}">
                <a14:useLocalDpi xmlns:a14="http://schemas.microsoft.com/office/drawing/2010/main" val="0"/>
              </a:ext>
            </a:extLst>
          </a:blip>
          <a:srcRect l="16635" r="16635"/>
          <a:stretch>
            <a:fillRect/>
          </a:stretch>
        </p:blipFill>
        <p:spPr>
          <a:xfrm>
            <a:off x="827845" y="1145352"/>
            <a:ext cx="968545" cy="961647"/>
          </a:xfrm>
          <a:prstGeom prst="ellipse">
            <a:avLst/>
          </a:prstGeom>
        </p:spPr>
      </p:pic>
      <p:cxnSp>
        <p:nvCxnSpPr>
          <p:cNvPr id="90" name="Straight Connector 89"/>
          <p:cNvCxnSpPr/>
          <p:nvPr/>
        </p:nvCxnSpPr>
        <p:spPr>
          <a:xfrm>
            <a:off x="3438546" y="1957048"/>
            <a:ext cx="3207721" cy="12072"/>
          </a:xfrm>
          <a:prstGeom prst="line">
            <a:avLst/>
          </a:prstGeom>
          <a:ln w="38100">
            <a:solidFill>
              <a:schemeClr val="bg1">
                <a:lumMod val="75000"/>
              </a:schemeClr>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575682" y="2712928"/>
            <a:ext cx="1298534" cy="307777"/>
          </a:xfrm>
          <a:prstGeom prst="rect">
            <a:avLst/>
          </a:prstGeom>
          <a:noFill/>
        </p:spPr>
        <p:txBody>
          <a:bodyPr wrap="square" rtlCol="0">
            <a:spAutoFit/>
          </a:bodyPr>
          <a:lstStyle/>
          <a:p>
            <a:pPr algn="ctr"/>
            <a:r>
              <a:rPr lang="id-ID" sz="1400" dirty="0" err="1" smtClean="0">
                <a:solidFill>
                  <a:schemeClr val="bg1"/>
                </a:solidFill>
                <a:latin typeface="+mj-lt"/>
              </a:rPr>
              <a:t>Client</a:t>
            </a:r>
            <a:endParaRPr lang="id-ID" sz="1400" dirty="0">
              <a:solidFill>
                <a:schemeClr val="bg1"/>
              </a:solidFill>
              <a:latin typeface="+mj-lt"/>
            </a:endParaRPr>
          </a:p>
        </p:txBody>
      </p:sp>
      <p:sp>
        <p:nvSpPr>
          <p:cNvPr id="98" name="TextBox 97"/>
          <p:cNvSpPr txBox="1"/>
          <p:nvPr/>
        </p:nvSpPr>
        <p:spPr>
          <a:xfrm>
            <a:off x="2793318" y="268876"/>
            <a:ext cx="6875831" cy="830997"/>
          </a:xfrm>
          <a:prstGeom prst="rect">
            <a:avLst/>
          </a:prstGeom>
          <a:noFill/>
        </p:spPr>
        <p:txBody>
          <a:bodyPr wrap="square" rtlCol="0">
            <a:spAutoFit/>
          </a:bodyPr>
          <a:lstStyle/>
          <a:p>
            <a:pPr algn="ctr"/>
            <a:r>
              <a:rPr lang="id-ID" sz="4800" b="1" dirty="0" err="1" smtClean="0">
                <a:solidFill>
                  <a:schemeClr val="bg1"/>
                </a:solidFill>
              </a:rPr>
              <a:t>Workshop</a:t>
            </a:r>
            <a:r>
              <a:rPr lang="id-ID" sz="4800" b="1" dirty="0" smtClean="0">
                <a:solidFill>
                  <a:schemeClr val="bg1"/>
                </a:solidFill>
              </a:rPr>
              <a:t>: </a:t>
            </a:r>
            <a:r>
              <a:rPr lang="id-ID" sz="4800" b="1" dirty="0" err="1" smtClean="0">
                <a:solidFill>
                  <a:schemeClr val="bg1"/>
                </a:solidFill>
              </a:rPr>
              <a:t>Back</a:t>
            </a:r>
            <a:r>
              <a:rPr lang="id-ID" sz="4800" b="1" dirty="0" smtClean="0">
                <a:solidFill>
                  <a:schemeClr val="bg1"/>
                </a:solidFill>
              </a:rPr>
              <a:t> </a:t>
            </a:r>
            <a:r>
              <a:rPr lang="id-ID" sz="4800" b="1" dirty="0" err="1" smtClean="0">
                <a:solidFill>
                  <a:schemeClr val="bg1"/>
                </a:solidFill>
              </a:rPr>
              <a:t>End</a:t>
            </a:r>
            <a:endParaRPr lang="id-ID" sz="4800" b="1" dirty="0">
              <a:solidFill>
                <a:schemeClr val="bg1"/>
              </a:solidFill>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9481" y="5379523"/>
            <a:ext cx="940154" cy="940154"/>
          </a:xfrm>
          <a:prstGeom prst="rect">
            <a:avLst/>
          </a:prstGeom>
        </p:spPr>
      </p:pic>
      <p:sp>
        <p:nvSpPr>
          <p:cNvPr id="54" name="TextBox 53"/>
          <p:cNvSpPr txBox="1"/>
          <p:nvPr/>
        </p:nvSpPr>
        <p:spPr>
          <a:xfrm>
            <a:off x="9205995" y="2832115"/>
            <a:ext cx="1583703" cy="307777"/>
          </a:xfrm>
          <a:prstGeom prst="rect">
            <a:avLst/>
          </a:prstGeom>
          <a:noFill/>
        </p:spPr>
        <p:txBody>
          <a:bodyPr wrap="none" rtlCol="0">
            <a:spAutoFit/>
          </a:bodyPr>
          <a:lstStyle/>
          <a:p>
            <a:pPr algn="ctr"/>
            <a:r>
              <a:rPr lang="en-US" sz="1400" b="1" dirty="0" smtClean="0">
                <a:solidFill>
                  <a:schemeClr val="bg1"/>
                </a:solidFill>
                <a:latin typeface="Calibri" charset="0"/>
                <a:ea typeface="Calibri" charset="0"/>
                <a:cs typeface="Calibri" charset="0"/>
              </a:rPr>
              <a:t>Custom Authorizer</a:t>
            </a:r>
            <a:endParaRPr lang="id-ID" sz="1400" b="1" dirty="0">
              <a:solidFill>
                <a:schemeClr val="bg1"/>
              </a:solidFill>
              <a:latin typeface="Calibri" charset="0"/>
              <a:ea typeface="Calibri" charset="0"/>
              <a:cs typeface="Calibri" charset="0"/>
            </a:endParaRPr>
          </a:p>
        </p:txBody>
      </p:sp>
      <p:sp>
        <p:nvSpPr>
          <p:cNvPr id="56" name="TextBox 55"/>
          <p:cNvSpPr txBox="1"/>
          <p:nvPr/>
        </p:nvSpPr>
        <p:spPr>
          <a:xfrm>
            <a:off x="7524107" y="3732544"/>
            <a:ext cx="1513556" cy="523220"/>
          </a:xfrm>
          <a:prstGeom prst="rect">
            <a:avLst/>
          </a:prstGeom>
          <a:noFill/>
        </p:spPr>
        <p:txBody>
          <a:bodyPr wrap="none" rtlCol="0">
            <a:spAutoFit/>
          </a:bodyPr>
          <a:lstStyle/>
          <a:p>
            <a:pPr algn="ctr"/>
            <a:r>
              <a:rPr lang="en-US" sz="1400" b="1" smtClean="0">
                <a:solidFill>
                  <a:schemeClr val="bg1"/>
                </a:solidFill>
                <a:latin typeface="Calibri" charset="0"/>
                <a:ea typeface="Calibri" charset="0"/>
                <a:cs typeface="Calibri" charset="0"/>
              </a:rPr>
              <a:t>Lambda Function:</a:t>
            </a:r>
            <a:br>
              <a:rPr lang="en-US" sz="1400" b="1" smtClean="0">
                <a:solidFill>
                  <a:schemeClr val="bg1"/>
                </a:solidFill>
                <a:latin typeface="Calibri" charset="0"/>
                <a:ea typeface="Calibri" charset="0"/>
                <a:cs typeface="Calibri" charset="0"/>
              </a:rPr>
            </a:br>
            <a:r>
              <a:rPr lang="en-US" sz="1400" b="1" smtClean="0">
                <a:solidFill>
                  <a:schemeClr val="bg1"/>
                </a:solidFill>
                <a:latin typeface="Calibri" charset="0"/>
                <a:ea typeface="Calibri" charset="0"/>
                <a:cs typeface="Calibri" charset="0"/>
              </a:rPr>
              <a:t>get-user-profile</a:t>
            </a:r>
            <a:endParaRPr lang="id-ID" sz="1400" b="1" dirty="0">
              <a:solidFill>
                <a:schemeClr val="bg1"/>
              </a:solidFill>
              <a:latin typeface="Calibri" charset="0"/>
              <a:ea typeface="Calibri" charset="0"/>
              <a:cs typeface="Calibri" charset="0"/>
            </a:endParaRPr>
          </a:p>
        </p:txBody>
      </p:sp>
      <p:sp>
        <p:nvSpPr>
          <p:cNvPr id="57" name="TextBox 56"/>
          <p:cNvSpPr txBox="1"/>
          <p:nvPr/>
        </p:nvSpPr>
        <p:spPr>
          <a:xfrm>
            <a:off x="7723360" y="5635650"/>
            <a:ext cx="933269" cy="307777"/>
          </a:xfrm>
          <a:prstGeom prst="rect">
            <a:avLst/>
          </a:prstGeom>
          <a:noFill/>
        </p:spPr>
        <p:txBody>
          <a:bodyPr wrap="none" rtlCol="0">
            <a:spAutoFit/>
          </a:bodyPr>
          <a:lstStyle/>
          <a:p>
            <a:pPr algn="ctr"/>
            <a:r>
              <a:rPr lang="en-US" sz="1400" b="1" smtClean="0">
                <a:solidFill>
                  <a:schemeClr val="bg1"/>
                </a:solidFill>
                <a:latin typeface="Calibri" charset="0"/>
                <a:ea typeface="Calibri" charset="0"/>
                <a:cs typeface="Calibri" charset="0"/>
              </a:rPr>
              <a:t>Auth0 API</a:t>
            </a:r>
            <a:endParaRPr lang="id-ID" sz="1400" b="1" dirty="0">
              <a:solidFill>
                <a:schemeClr val="bg1"/>
              </a:solidFill>
              <a:latin typeface="Calibri" charset="0"/>
              <a:ea typeface="Calibri" charset="0"/>
              <a:cs typeface="Calibri" charset="0"/>
            </a:endParaRPr>
          </a:p>
        </p:txBody>
      </p:sp>
      <p:cxnSp>
        <p:nvCxnSpPr>
          <p:cNvPr id="58" name="Straight Connector 57"/>
          <p:cNvCxnSpPr>
            <a:stCxn id="218" idx="2"/>
          </p:cNvCxnSpPr>
          <p:nvPr/>
        </p:nvCxnSpPr>
        <p:spPr>
          <a:xfrm>
            <a:off x="7019558" y="4411620"/>
            <a:ext cx="0" cy="907842"/>
          </a:xfrm>
          <a:prstGeom prst="line">
            <a:avLst/>
          </a:prstGeom>
          <a:ln w="38100">
            <a:solidFill>
              <a:schemeClr val="bg1">
                <a:lumMod val="75000"/>
              </a:schemeClr>
            </a:solidFill>
            <a:prstDash val="solid"/>
            <a:headEnd type="triangl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500979"/>
      </p:ext>
    </p:extLst>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40" name="TextBox 39"/>
          <p:cNvSpPr txBox="1"/>
          <p:nvPr/>
        </p:nvSpPr>
        <p:spPr>
          <a:xfrm>
            <a:off x="167064" y="2357159"/>
            <a:ext cx="11857990" cy="830997"/>
          </a:xfrm>
          <a:prstGeom prst="rect">
            <a:avLst/>
          </a:prstGeom>
          <a:noFill/>
        </p:spPr>
        <p:txBody>
          <a:bodyPr wrap="none" rtlCol="0">
            <a:spAutoFit/>
          </a:bodyPr>
          <a:lstStyle/>
          <a:p>
            <a:pPr algn="ctr"/>
            <a:r>
              <a:rPr lang="id-ID" sz="4800" b="1" dirty="0" smtClean="0">
                <a:solidFill>
                  <a:schemeClr val="bg1"/>
                </a:solidFill>
              </a:rPr>
              <a:t>3. Design </a:t>
            </a:r>
            <a:r>
              <a:rPr lang="id-ID" sz="4800" b="1" dirty="0" err="1" smtClean="0">
                <a:solidFill>
                  <a:schemeClr val="bg1"/>
                </a:solidFill>
              </a:rPr>
              <a:t>push-based</a:t>
            </a:r>
            <a:r>
              <a:rPr lang="id-ID" sz="4800" b="1" dirty="0" smtClean="0">
                <a:solidFill>
                  <a:schemeClr val="bg1"/>
                </a:solidFill>
              </a:rPr>
              <a:t>, </a:t>
            </a:r>
            <a:r>
              <a:rPr lang="id-ID" sz="4800" b="1" dirty="0" err="1" smtClean="0">
                <a:solidFill>
                  <a:schemeClr val="bg1"/>
                </a:solidFill>
              </a:rPr>
              <a:t>event</a:t>
            </a:r>
            <a:r>
              <a:rPr lang="id-ID" sz="4800" b="1" dirty="0" err="1">
                <a:solidFill>
                  <a:schemeClr val="bg1"/>
                </a:solidFill>
              </a:rPr>
              <a:t>-</a:t>
            </a:r>
            <a:r>
              <a:rPr lang="id-ID" sz="4800" b="1" dirty="0" err="1" smtClean="0">
                <a:solidFill>
                  <a:schemeClr val="bg1"/>
                </a:solidFill>
              </a:rPr>
              <a:t>driven</a:t>
            </a:r>
            <a:r>
              <a:rPr lang="id-ID" sz="4800" b="1" dirty="0" smtClean="0">
                <a:solidFill>
                  <a:schemeClr val="bg1"/>
                </a:solidFill>
              </a:rPr>
              <a:t> </a:t>
            </a:r>
            <a:r>
              <a:rPr lang="id-ID" sz="4800" b="1" dirty="0" err="1" smtClean="0">
                <a:solidFill>
                  <a:schemeClr val="bg1"/>
                </a:solidFill>
              </a:rPr>
              <a:t>pipelines</a:t>
            </a:r>
            <a:endParaRPr lang="id-ID" sz="4800" b="1" dirty="0">
              <a:solidFill>
                <a:schemeClr val="bg1"/>
              </a:solidFill>
            </a:endParaRPr>
          </a:p>
        </p:txBody>
      </p:sp>
    </p:spTree>
    <p:extLst>
      <p:ext uri="{BB962C8B-B14F-4D97-AF65-F5344CB8AC3E}">
        <p14:creationId xmlns:p14="http://schemas.microsoft.com/office/powerpoint/2010/main" val="1226392695"/>
      </p:ext>
    </p:extLst>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grpSp>
        <p:nvGrpSpPr>
          <p:cNvPr id="18" name="Group 17"/>
          <p:cNvGrpSpPr/>
          <p:nvPr/>
        </p:nvGrpSpPr>
        <p:grpSpPr>
          <a:xfrm>
            <a:off x="0" y="6741502"/>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TextBox 39"/>
          <p:cNvSpPr txBox="1"/>
          <p:nvPr/>
        </p:nvSpPr>
        <p:spPr>
          <a:xfrm>
            <a:off x="1653181" y="234806"/>
            <a:ext cx="8349979" cy="830997"/>
          </a:xfrm>
          <a:prstGeom prst="rect">
            <a:avLst/>
          </a:prstGeom>
          <a:noFill/>
        </p:spPr>
        <p:txBody>
          <a:bodyPr wrap="none" rtlCol="0">
            <a:spAutoFit/>
          </a:bodyPr>
          <a:lstStyle/>
          <a:p>
            <a:pPr algn="ctr"/>
            <a:r>
              <a:rPr lang="id-ID" sz="4800" b="1" dirty="0" err="1" smtClean="0">
                <a:solidFill>
                  <a:schemeClr val="bg1"/>
                </a:solidFill>
              </a:rPr>
              <a:t>Workshop</a:t>
            </a:r>
            <a:r>
              <a:rPr lang="id-ID" sz="4800" b="1" dirty="0" smtClean="0">
                <a:solidFill>
                  <a:schemeClr val="bg1"/>
                </a:solidFill>
              </a:rPr>
              <a:t>: </a:t>
            </a:r>
            <a:r>
              <a:rPr lang="id-ID" sz="4800" b="1" dirty="0" err="1" smtClean="0">
                <a:solidFill>
                  <a:schemeClr val="bg1"/>
                </a:solidFill>
              </a:rPr>
              <a:t>Transcoding</a:t>
            </a:r>
            <a:r>
              <a:rPr lang="id-ID" sz="4800" b="1" dirty="0" smtClean="0">
                <a:solidFill>
                  <a:schemeClr val="bg1"/>
                </a:solidFill>
              </a:rPr>
              <a:t> </a:t>
            </a:r>
            <a:r>
              <a:rPr lang="id-ID" sz="4800" b="1" dirty="0" err="1" smtClean="0">
                <a:solidFill>
                  <a:schemeClr val="bg1"/>
                </a:solidFill>
              </a:rPr>
              <a:t>Pipeline</a:t>
            </a:r>
            <a:endParaRPr lang="id-ID" sz="4800" b="1" dirty="0">
              <a:solidFill>
                <a:schemeClr val="bg1"/>
              </a:solidFill>
            </a:endParaRPr>
          </a:p>
        </p:txBody>
      </p:sp>
      <p:sp>
        <p:nvSpPr>
          <p:cNvPr id="56" name="TextBox 55"/>
          <p:cNvSpPr txBox="1"/>
          <p:nvPr/>
        </p:nvSpPr>
        <p:spPr>
          <a:xfrm>
            <a:off x="1841566" y="2994502"/>
            <a:ext cx="1566454" cy="307777"/>
          </a:xfrm>
          <a:prstGeom prst="rect">
            <a:avLst/>
          </a:prstGeom>
          <a:noFill/>
        </p:spPr>
        <p:txBody>
          <a:bodyPr wrap="none" rtlCol="0">
            <a:spAutoFit/>
          </a:bodyPr>
          <a:lstStyle/>
          <a:p>
            <a:pPr algn="ctr"/>
            <a:r>
              <a:rPr lang="en-US" sz="1400" dirty="0" smtClean="0">
                <a:solidFill>
                  <a:schemeClr val="bg1"/>
                </a:solidFill>
                <a:latin typeface="+mj-lt"/>
              </a:rPr>
              <a:t>Peter uploads a file</a:t>
            </a:r>
            <a:endParaRPr lang="id-ID" sz="1400" dirty="0">
              <a:solidFill>
                <a:schemeClr val="bg1"/>
              </a:solidFill>
              <a:latin typeface="+mj-lt"/>
            </a:endParaRPr>
          </a:p>
        </p:txBody>
      </p:sp>
      <p:sp>
        <p:nvSpPr>
          <p:cNvPr id="62" name="TextBox 61"/>
          <p:cNvSpPr txBox="1"/>
          <p:nvPr/>
        </p:nvSpPr>
        <p:spPr>
          <a:xfrm>
            <a:off x="5828171" y="5188374"/>
            <a:ext cx="772969" cy="307777"/>
          </a:xfrm>
          <a:prstGeom prst="rect">
            <a:avLst/>
          </a:prstGeom>
          <a:noFill/>
        </p:spPr>
        <p:txBody>
          <a:bodyPr wrap="none" rtlCol="0">
            <a:spAutoFit/>
          </a:bodyPr>
          <a:lstStyle/>
          <a:p>
            <a:pPr algn="ctr"/>
            <a:r>
              <a:rPr lang="en-US" sz="1400" dirty="0" smtClean="0">
                <a:solidFill>
                  <a:schemeClr val="bg1"/>
                </a:solidFill>
                <a:latin typeface="+mj-lt"/>
              </a:rPr>
              <a:t>Lambda</a:t>
            </a:r>
            <a:endParaRPr lang="id-ID" sz="1400" dirty="0">
              <a:solidFill>
                <a:schemeClr val="bg1"/>
              </a:solidFill>
              <a:latin typeface="+mj-lt"/>
            </a:endParaRPr>
          </a:p>
        </p:txBody>
      </p:sp>
      <p:cxnSp>
        <p:nvCxnSpPr>
          <p:cNvPr id="63" name="Straight Connector 62"/>
          <p:cNvCxnSpPr/>
          <p:nvPr/>
        </p:nvCxnSpPr>
        <p:spPr>
          <a:xfrm flipH="1">
            <a:off x="9669225" y="3349767"/>
            <a:ext cx="1" cy="1044527"/>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4" name="Picture 63"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3989" y="4428761"/>
            <a:ext cx="700098" cy="834932"/>
          </a:xfrm>
          <a:prstGeom prst="rect">
            <a:avLst/>
          </a:prstGeom>
        </p:spPr>
      </p:pic>
      <p:cxnSp>
        <p:nvCxnSpPr>
          <p:cNvPr id="66" name="Straight Connector 65"/>
          <p:cNvCxnSpPr/>
          <p:nvPr/>
        </p:nvCxnSpPr>
        <p:spPr>
          <a:xfrm flipV="1">
            <a:off x="3273285" y="2466598"/>
            <a:ext cx="1263245" cy="12156"/>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0326" y="4146146"/>
            <a:ext cx="1022911" cy="1025184"/>
          </a:xfrm>
          <a:prstGeom prst="rect">
            <a:avLst/>
          </a:prstGeom>
        </p:spPr>
      </p:pic>
      <p:sp>
        <p:nvSpPr>
          <p:cNvPr id="67" name="TextBox 66"/>
          <p:cNvSpPr txBox="1"/>
          <p:nvPr/>
        </p:nvSpPr>
        <p:spPr>
          <a:xfrm>
            <a:off x="1815915" y="5133808"/>
            <a:ext cx="1617751" cy="307777"/>
          </a:xfrm>
          <a:prstGeom prst="rect">
            <a:avLst/>
          </a:prstGeom>
          <a:noFill/>
        </p:spPr>
        <p:txBody>
          <a:bodyPr wrap="none" rtlCol="0">
            <a:spAutoFit/>
          </a:bodyPr>
          <a:lstStyle/>
          <a:p>
            <a:pPr algn="ctr"/>
            <a:r>
              <a:rPr lang="en-US" sz="1400" dirty="0" smtClean="0">
                <a:solidFill>
                  <a:schemeClr val="bg1"/>
                </a:solidFill>
                <a:latin typeface="+mj-lt"/>
              </a:rPr>
              <a:t>Firebase (Database)</a:t>
            </a:r>
            <a:endParaRPr lang="id-ID" sz="1400" dirty="0">
              <a:solidFill>
                <a:schemeClr val="bg1"/>
              </a:solidFill>
              <a:latin typeface="+mj-lt"/>
            </a:endParaRPr>
          </a:p>
        </p:txBody>
      </p:sp>
      <p:grpSp>
        <p:nvGrpSpPr>
          <p:cNvPr id="10" name="Group 9"/>
          <p:cNvGrpSpPr/>
          <p:nvPr/>
        </p:nvGrpSpPr>
        <p:grpSpPr>
          <a:xfrm>
            <a:off x="2229410" y="2016841"/>
            <a:ext cx="923827" cy="923827"/>
            <a:chOff x="1140560" y="2364051"/>
            <a:chExt cx="923827" cy="923827"/>
          </a:xfrm>
        </p:grpSpPr>
        <p:sp>
          <p:nvSpPr>
            <p:cNvPr id="72" name="Oval 71"/>
            <p:cNvSpPr/>
            <p:nvPr/>
          </p:nvSpPr>
          <p:spPr>
            <a:xfrm>
              <a:off x="1140560" y="2364051"/>
              <a:ext cx="923827" cy="923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69" name="Group 68"/>
            <p:cNvGrpSpPr/>
            <p:nvPr/>
          </p:nvGrpSpPr>
          <p:grpSpPr>
            <a:xfrm>
              <a:off x="1307414" y="2571774"/>
              <a:ext cx="610310" cy="571653"/>
              <a:chOff x="-1117600" y="1773238"/>
              <a:chExt cx="827087" cy="774700"/>
            </a:xfrm>
            <a:solidFill>
              <a:schemeClr val="bg1"/>
            </a:solidFill>
          </p:grpSpPr>
          <p:sp>
            <p:nvSpPr>
              <p:cNvPr id="70" name="Freeform 11"/>
              <p:cNvSpPr>
                <a:spLocks noEditPoints="1"/>
              </p:cNvSpPr>
              <p:nvPr/>
            </p:nvSpPr>
            <p:spPr bwMode="auto">
              <a:xfrm>
                <a:off x="-1012825" y="1874838"/>
                <a:ext cx="620712" cy="414338"/>
              </a:xfrm>
              <a:custGeom>
                <a:avLst/>
                <a:gdLst>
                  <a:gd name="T0" fmla="*/ 158 w 165"/>
                  <a:gd name="T1" fmla="*/ 0 h 110"/>
                  <a:gd name="T2" fmla="*/ 6 w 165"/>
                  <a:gd name="T3" fmla="*/ 0 h 110"/>
                  <a:gd name="T4" fmla="*/ 0 w 165"/>
                  <a:gd name="T5" fmla="*/ 7 h 110"/>
                  <a:gd name="T6" fmla="*/ 0 w 165"/>
                  <a:gd name="T7" fmla="*/ 103 h 110"/>
                  <a:gd name="T8" fmla="*/ 6 w 165"/>
                  <a:gd name="T9" fmla="*/ 110 h 110"/>
                  <a:gd name="T10" fmla="*/ 158 w 165"/>
                  <a:gd name="T11" fmla="*/ 110 h 110"/>
                  <a:gd name="T12" fmla="*/ 165 w 165"/>
                  <a:gd name="T13" fmla="*/ 103 h 110"/>
                  <a:gd name="T14" fmla="*/ 165 w 165"/>
                  <a:gd name="T15" fmla="*/ 7 h 110"/>
                  <a:gd name="T16" fmla="*/ 158 w 165"/>
                  <a:gd name="T17" fmla="*/ 0 h 110"/>
                  <a:gd name="T18" fmla="*/ 158 w 165"/>
                  <a:gd name="T19" fmla="*/ 103 h 110"/>
                  <a:gd name="T20" fmla="*/ 6 w 165"/>
                  <a:gd name="T21" fmla="*/ 103 h 110"/>
                  <a:gd name="T22" fmla="*/ 6 w 165"/>
                  <a:gd name="T23" fmla="*/ 7 h 110"/>
                  <a:gd name="T24" fmla="*/ 158 w 165"/>
                  <a:gd name="T25" fmla="*/ 7 h 110"/>
                  <a:gd name="T26" fmla="*/ 158 w 165"/>
                  <a:gd name="T27" fmla="*/ 10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110">
                    <a:moveTo>
                      <a:pt x="158" y="0"/>
                    </a:moveTo>
                    <a:cubicBezTo>
                      <a:pt x="6" y="0"/>
                      <a:pt x="6" y="0"/>
                      <a:pt x="6" y="0"/>
                    </a:cubicBezTo>
                    <a:cubicBezTo>
                      <a:pt x="3" y="0"/>
                      <a:pt x="0" y="3"/>
                      <a:pt x="0" y="7"/>
                    </a:cubicBezTo>
                    <a:cubicBezTo>
                      <a:pt x="0" y="103"/>
                      <a:pt x="0" y="103"/>
                      <a:pt x="0" y="103"/>
                    </a:cubicBezTo>
                    <a:cubicBezTo>
                      <a:pt x="0" y="107"/>
                      <a:pt x="3" y="110"/>
                      <a:pt x="6" y="110"/>
                    </a:cubicBezTo>
                    <a:cubicBezTo>
                      <a:pt x="158" y="110"/>
                      <a:pt x="158" y="110"/>
                      <a:pt x="158" y="110"/>
                    </a:cubicBezTo>
                    <a:cubicBezTo>
                      <a:pt x="161" y="110"/>
                      <a:pt x="165" y="107"/>
                      <a:pt x="165" y="103"/>
                    </a:cubicBezTo>
                    <a:cubicBezTo>
                      <a:pt x="165" y="7"/>
                      <a:pt x="165" y="7"/>
                      <a:pt x="165" y="7"/>
                    </a:cubicBezTo>
                    <a:cubicBezTo>
                      <a:pt x="165" y="3"/>
                      <a:pt x="161" y="0"/>
                      <a:pt x="158" y="0"/>
                    </a:cubicBezTo>
                    <a:close/>
                    <a:moveTo>
                      <a:pt x="158" y="103"/>
                    </a:moveTo>
                    <a:cubicBezTo>
                      <a:pt x="6" y="103"/>
                      <a:pt x="6" y="103"/>
                      <a:pt x="6" y="103"/>
                    </a:cubicBezTo>
                    <a:cubicBezTo>
                      <a:pt x="6" y="7"/>
                      <a:pt x="6" y="7"/>
                      <a:pt x="6" y="7"/>
                    </a:cubicBezTo>
                    <a:cubicBezTo>
                      <a:pt x="158" y="7"/>
                      <a:pt x="158" y="7"/>
                      <a:pt x="158" y="7"/>
                    </a:cubicBezTo>
                    <a:lnTo>
                      <a:pt x="158" y="1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Freeform 12"/>
              <p:cNvSpPr>
                <a:spLocks noEditPoints="1"/>
              </p:cNvSpPr>
              <p:nvPr/>
            </p:nvSpPr>
            <p:spPr bwMode="auto">
              <a:xfrm>
                <a:off x="-1117600" y="1773238"/>
                <a:ext cx="827087" cy="774700"/>
              </a:xfrm>
              <a:custGeom>
                <a:avLst/>
                <a:gdLst>
                  <a:gd name="T0" fmla="*/ 199 w 220"/>
                  <a:gd name="T1" fmla="*/ 0 h 206"/>
                  <a:gd name="T2" fmla="*/ 21 w 220"/>
                  <a:gd name="T3" fmla="*/ 0 h 206"/>
                  <a:gd name="T4" fmla="*/ 0 w 220"/>
                  <a:gd name="T5" fmla="*/ 20 h 206"/>
                  <a:gd name="T6" fmla="*/ 0 w 220"/>
                  <a:gd name="T7" fmla="*/ 158 h 206"/>
                  <a:gd name="T8" fmla="*/ 21 w 220"/>
                  <a:gd name="T9" fmla="*/ 178 h 206"/>
                  <a:gd name="T10" fmla="*/ 89 w 220"/>
                  <a:gd name="T11" fmla="*/ 178 h 206"/>
                  <a:gd name="T12" fmla="*/ 89 w 220"/>
                  <a:gd name="T13" fmla="*/ 187 h 206"/>
                  <a:gd name="T14" fmla="*/ 46 w 220"/>
                  <a:gd name="T15" fmla="*/ 192 h 206"/>
                  <a:gd name="T16" fmla="*/ 41 w 220"/>
                  <a:gd name="T17" fmla="*/ 199 h 206"/>
                  <a:gd name="T18" fmla="*/ 48 w 220"/>
                  <a:gd name="T19" fmla="*/ 206 h 206"/>
                  <a:gd name="T20" fmla="*/ 172 w 220"/>
                  <a:gd name="T21" fmla="*/ 206 h 206"/>
                  <a:gd name="T22" fmla="*/ 179 w 220"/>
                  <a:gd name="T23" fmla="*/ 199 h 206"/>
                  <a:gd name="T24" fmla="*/ 174 w 220"/>
                  <a:gd name="T25" fmla="*/ 192 h 206"/>
                  <a:gd name="T26" fmla="*/ 131 w 220"/>
                  <a:gd name="T27" fmla="*/ 187 h 206"/>
                  <a:gd name="T28" fmla="*/ 131 w 220"/>
                  <a:gd name="T29" fmla="*/ 178 h 206"/>
                  <a:gd name="T30" fmla="*/ 199 w 220"/>
                  <a:gd name="T31" fmla="*/ 178 h 206"/>
                  <a:gd name="T32" fmla="*/ 220 w 220"/>
                  <a:gd name="T33" fmla="*/ 158 h 206"/>
                  <a:gd name="T34" fmla="*/ 220 w 220"/>
                  <a:gd name="T35" fmla="*/ 20 h 206"/>
                  <a:gd name="T36" fmla="*/ 199 w 220"/>
                  <a:gd name="T37" fmla="*/ 0 h 206"/>
                  <a:gd name="T38" fmla="*/ 206 w 220"/>
                  <a:gd name="T39" fmla="*/ 158 h 206"/>
                  <a:gd name="T40" fmla="*/ 199 w 220"/>
                  <a:gd name="T41" fmla="*/ 165 h 206"/>
                  <a:gd name="T42" fmla="*/ 138 w 220"/>
                  <a:gd name="T43" fmla="*/ 165 h 206"/>
                  <a:gd name="T44" fmla="*/ 83 w 220"/>
                  <a:gd name="T45" fmla="*/ 165 h 206"/>
                  <a:gd name="T46" fmla="*/ 21 w 220"/>
                  <a:gd name="T47" fmla="*/ 165 h 206"/>
                  <a:gd name="T48" fmla="*/ 14 w 220"/>
                  <a:gd name="T49" fmla="*/ 158 h 206"/>
                  <a:gd name="T50" fmla="*/ 14 w 220"/>
                  <a:gd name="T51" fmla="*/ 20 h 206"/>
                  <a:gd name="T52" fmla="*/ 21 w 220"/>
                  <a:gd name="T53" fmla="*/ 13 h 206"/>
                  <a:gd name="T54" fmla="*/ 199 w 220"/>
                  <a:gd name="T55" fmla="*/ 13 h 206"/>
                  <a:gd name="T56" fmla="*/ 206 w 220"/>
                  <a:gd name="T57" fmla="*/ 20 h 206"/>
                  <a:gd name="T58" fmla="*/ 206 w 220"/>
                  <a:gd name="T59" fmla="*/ 15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206">
                    <a:moveTo>
                      <a:pt x="199" y="0"/>
                    </a:moveTo>
                    <a:cubicBezTo>
                      <a:pt x="21" y="0"/>
                      <a:pt x="21" y="0"/>
                      <a:pt x="21" y="0"/>
                    </a:cubicBezTo>
                    <a:cubicBezTo>
                      <a:pt x="9" y="0"/>
                      <a:pt x="0" y="9"/>
                      <a:pt x="0" y="20"/>
                    </a:cubicBezTo>
                    <a:cubicBezTo>
                      <a:pt x="0" y="158"/>
                      <a:pt x="0" y="158"/>
                      <a:pt x="0" y="158"/>
                    </a:cubicBezTo>
                    <a:cubicBezTo>
                      <a:pt x="0" y="169"/>
                      <a:pt x="9" y="178"/>
                      <a:pt x="21" y="178"/>
                    </a:cubicBezTo>
                    <a:cubicBezTo>
                      <a:pt x="89" y="178"/>
                      <a:pt x="89" y="178"/>
                      <a:pt x="89" y="178"/>
                    </a:cubicBezTo>
                    <a:cubicBezTo>
                      <a:pt x="89" y="187"/>
                      <a:pt x="89" y="187"/>
                      <a:pt x="89" y="187"/>
                    </a:cubicBezTo>
                    <a:cubicBezTo>
                      <a:pt x="46" y="192"/>
                      <a:pt x="46" y="192"/>
                      <a:pt x="46" y="192"/>
                    </a:cubicBezTo>
                    <a:cubicBezTo>
                      <a:pt x="43" y="193"/>
                      <a:pt x="41" y="196"/>
                      <a:pt x="41" y="199"/>
                    </a:cubicBezTo>
                    <a:cubicBezTo>
                      <a:pt x="41" y="203"/>
                      <a:pt x="44" y="206"/>
                      <a:pt x="48" y="206"/>
                    </a:cubicBezTo>
                    <a:cubicBezTo>
                      <a:pt x="172" y="206"/>
                      <a:pt x="172" y="206"/>
                      <a:pt x="172" y="206"/>
                    </a:cubicBezTo>
                    <a:cubicBezTo>
                      <a:pt x="176" y="206"/>
                      <a:pt x="179" y="203"/>
                      <a:pt x="179" y="199"/>
                    </a:cubicBezTo>
                    <a:cubicBezTo>
                      <a:pt x="179" y="196"/>
                      <a:pt x="177" y="193"/>
                      <a:pt x="174" y="192"/>
                    </a:cubicBezTo>
                    <a:cubicBezTo>
                      <a:pt x="131" y="187"/>
                      <a:pt x="131" y="187"/>
                      <a:pt x="131" y="187"/>
                    </a:cubicBezTo>
                    <a:cubicBezTo>
                      <a:pt x="131" y="178"/>
                      <a:pt x="131" y="178"/>
                      <a:pt x="131" y="178"/>
                    </a:cubicBezTo>
                    <a:cubicBezTo>
                      <a:pt x="199" y="178"/>
                      <a:pt x="199" y="178"/>
                      <a:pt x="199" y="178"/>
                    </a:cubicBezTo>
                    <a:cubicBezTo>
                      <a:pt x="211" y="178"/>
                      <a:pt x="220" y="169"/>
                      <a:pt x="220" y="158"/>
                    </a:cubicBezTo>
                    <a:cubicBezTo>
                      <a:pt x="220" y="20"/>
                      <a:pt x="220" y="20"/>
                      <a:pt x="220" y="20"/>
                    </a:cubicBezTo>
                    <a:cubicBezTo>
                      <a:pt x="220" y="9"/>
                      <a:pt x="211" y="0"/>
                      <a:pt x="199" y="0"/>
                    </a:cubicBezTo>
                    <a:close/>
                    <a:moveTo>
                      <a:pt x="206" y="158"/>
                    </a:moveTo>
                    <a:cubicBezTo>
                      <a:pt x="206" y="162"/>
                      <a:pt x="203" y="165"/>
                      <a:pt x="199" y="165"/>
                    </a:cubicBezTo>
                    <a:cubicBezTo>
                      <a:pt x="138" y="165"/>
                      <a:pt x="138" y="165"/>
                      <a:pt x="138" y="165"/>
                    </a:cubicBezTo>
                    <a:cubicBezTo>
                      <a:pt x="83" y="165"/>
                      <a:pt x="83" y="165"/>
                      <a:pt x="83" y="165"/>
                    </a:cubicBezTo>
                    <a:cubicBezTo>
                      <a:pt x="21" y="165"/>
                      <a:pt x="21" y="165"/>
                      <a:pt x="21" y="165"/>
                    </a:cubicBezTo>
                    <a:cubicBezTo>
                      <a:pt x="17" y="165"/>
                      <a:pt x="14" y="162"/>
                      <a:pt x="14" y="158"/>
                    </a:cubicBezTo>
                    <a:cubicBezTo>
                      <a:pt x="14" y="20"/>
                      <a:pt x="14" y="20"/>
                      <a:pt x="14" y="20"/>
                    </a:cubicBezTo>
                    <a:cubicBezTo>
                      <a:pt x="14" y="17"/>
                      <a:pt x="17" y="13"/>
                      <a:pt x="21" y="13"/>
                    </a:cubicBezTo>
                    <a:cubicBezTo>
                      <a:pt x="199" y="13"/>
                      <a:pt x="199" y="13"/>
                      <a:pt x="199" y="13"/>
                    </a:cubicBezTo>
                    <a:cubicBezTo>
                      <a:pt x="203" y="13"/>
                      <a:pt x="206" y="17"/>
                      <a:pt x="206" y="20"/>
                    </a:cubicBezTo>
                    <a:lnTo>
                      <a:pt x="206" y="1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cxnSp>
        <p:nvCxnSpPr>
          <p:cNvPr id="73" name="Straight Connector 72"/>
          <p:cNvCxnSpPr/>
          <p:nvPr/>
        </p:nvCxnSpPr>
        <p:spPr>
          <a:xfrm flipV="1">
            <a:off x="2668762" y="3349767"/>
            <a:ext cx="0" cy="675190"/>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4" name="Picture Placeholder 2"/>
          <p:cNvPicPr>
            <a:picLocks noChangeAspect="1"/>
          </p:cNvPicPr>
          <p:nvPr/>
        </p:nvPicPr>
        <p:blipFill>
          <a:blip r:embed="rId5" cstate="print">
            <a:extLst>
              <a:ext uri="{28A0092B-C50C-407E-A947-70E740481C1C}">
                <a14:useLocalDpi xmlns:a14="http://schemas.microsoft.com/office/drawing/2010/main" val="0"/>
              </a:ext>
            </a:extLst>
          </a:blip>
          <a:srcRect l="16635" r="16635"/>
          <a:stretch>
            <a:fillRect/>
          </a:stretch>
        </p:blipFill>
        <p:spPr>
          <a:xfrm>
            <a:off x="1937085" y="1425972"/>
            <a:ext cx="968545" cy="961647"/>
          </a:xfrm>
          <a:prstGeom prst="ellipse">
            <a:avLst/>
          </a:prstGeom>
        </p:spPr>
      </p:pic>
      <p:pic>
        <p:nvPicPr>
          <p:cNvPr id="97" name="Picture 96"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9776" y="2075615"/>
            <a:ext cx="700098" cy="834932"/>
          </a:xfrm>
          <a:prstGeom prst="rect">
            <a:avLst/>
          </a:prstGeom>
        </p:spPr>
      </p:pic>
      <p:cxnSp>
        <p:nvCxnSpPr>
          <p:cNvPr id="105" name="Straight Connector 104"/>
          <p:cNvCxnSpPr/>
          <p:nvPr/>
        </p:nvCxnSpPr>
        <p:spPr>
          <a:xfrm>
            <a:off x="5431060" y="2464549"/>
            <a:ext cx="1488071" cy="13724"/>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10" name="Picture 10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92165" y="1854141"/>
            <a:ext cx="1347158" cy="1338844"/>
          </a:xfrm>
          <a:prstGeom prst="rect">
            <a:avLst/>
          </a:prstGeom>
        </p:spPr>
      </p:pic>
      <p:sp>
        <p:nvSpPr>
          <p:cNvPr id="112" name="TextBox 111"/>
          <p:cNvSpPr txBox="1"/>
          <p:nvPr/>
        </p:nvSpPr>
        <p:spPr>
          <a:xfrm>
            <a:off x="4229805" y="2968952"/>
            <a:ext cx="1471878" cy="307777"/>
          </a:xfrm>
          <a:prstGeom prst="rect">
            <a:avLst/>
          </a:prstGeom>
          <a:noFill/>
        </p:spPr>
        <p:txBody>
          <a:bodyPr wrap="none" rtlCol="0">
            <a:spAutoFit/>
          </a:bodyPr>
          <a:lstStyle/>
          <a:p>
            <a:pPr algn="ctr"/>
            <a:r>
              <a:rPr lang="en-US" sz="1400" dirty="0" smtClean="0">
                <a:solidFill>
                  <a:schemeClr val="bg1"/>
                </a:solidFill>
                <a:latin typeface="+mj-lt"/>
              </a:rPr>
              <a:t>Source S3 Bucket</a:t>
            </a:r>
            <a:endParaRPr lang="id-ID" sz="1400" dirty="0">
              <a:solidFill>
                <a:schemeClr val="bg1"/>
              </a:solidFill>
              <a:latin typeface="+mj-lt"/>
            </a:endParaRPr>
          </a:p>
        </p:txBody>
      </p:sp>
      <p:sp>
        <p:nvSpPr>
          <p:cNvPr id="119" name="TextBox 118"/>
          <p:cNvSpPr txBox="1"/>
          <p:nvPr/>
        </p:nvSpPr>
        <p:spPr>
          <a:xfrm>
            <a:off x="6951981" y="2968952"/>
            <a:ext cx="772969" cy="307777"/>
          </a:xfrm>
          <a:prstGeom prst="rect">
            <a:avLst/>
          </a:prstGeom>
          <a:noFill/>
        </p:spPr>
        <p:txBody>
          <a:bodyPr wrap="none" rtlCol="0">
            <a:spAutoFit/>
          </a:bodyPr>
          <a:lstStyle/>
          <a:p>
            <a:pPr algn="ctr"/>
            <a:r>
              <a:rPr lang="en-US" sz="1400" dirty="0" smtClean="0">
                <a:solidFill>
                  <a:schemeClr val="bg1"/>
                </a:solidFill>
                <a:latin typeface="+mj-lt"/>
              </a:rPr>
              <a:t>Lambda</a:t>
            </a:r>
            <a:endParaRPr lang="id-ID" sz="1400" dirty="0">
              <a:solidFill>
                <a:schemeClr val="bg1"/>
              </a:solidFill>
              <a:latin typeface="+mj-lt"/>
            </a:endParaRPr>
          </a:p>
        </p:txBody>
      </p:sp>
      <p:cxnSp>
        <p:nvCxnSpPr>
          <p:cNvPr id="120" name="Straight Connector 119"/>
          <p:cNvCxnSpPr/>
          <p:nvPr/>
        </p:nvCxnSpPr>
        <p:spPr>
          <a:xfrm>
            <a:off x="7793903" y="2496127"/>
            <a:ext cx="1331651" cy="5504"/>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21" name="Picture 1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37609" y="1861127"/>
            <a:ext cx="1270000" cy="1270000"/>
          </a:xfrm>
          <a:prstGeom prst="rect">
            <a:avLst/>
          </a:prstGeom>
        </p:spPr>
      </p:pic>
      <p:sp>
        <p:nvSpPr>
          <p:cNvPr id="123" name="TextBox 122"/>
          <p:cNvSpPr txBox="1"/>
          <p:nvPr/>
        </p:nvSpPr>
        <p:spPr>
          <a:xfrm>
            <a:off x="8914164" y="2983799"/>
            <a:ext cx="1516890" cy="307777"/>
          </a:xfrm>
          <a:prstGeom prst="rect">
            <a:avLst/>
          </a:prstGeom>
          <a:noFill/>
        </p:spPr>
        <p:txBody>
          <a:bodyPr wrap="none" rtlCol="0">
            <a:spAutoFit/>
          </a:bodyPr>
          <a:lstStyle/>
          <a:p>
            <a:pPr algn="ctr"/>
            <a:r>
              <a:rPr lang="en-US" sz="1400" dirty="0" smtClean="0">
                <a:solidFill>
                  <a:schemeClr val="bg1"/>
                </a:solidFill>
                <a:latin typeface="+mj-lt"/>
              </a:rPr>
              <a:t>Elastic Transcoder</a:t>
            </a:r>
            <a:endParaRPr lang="id-ID" sz="1400" dirty="0">
              <a:solidFill>
                <a:schemeClr val="bg1"/>
              </a:solidFill>
              <a:latin typeface="+mj-lt"/>
            </a:endParaRPr>
          </a:p>
        </p:txBody>
      </p:sp>
      <p:pic>
        <p:nvPicPr>
          <p:cNvPr id="127" name="Picture 1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95646" y="4211227"/>
            <a:ext cx="1347158" cy="1338844"/>
          </a:xfrm>
          <a:prstGeom prst="rect">
            <a:avLst/>
          </a:prstGeom>
        </p:spPr>
      </p:pic>
      <p:cxnSp>
        <p:nvCxnSpPr>
          <p:cNvPr id="155" name="Straight Connector 154"/>
          <p:cNvCxnSpPr/>
          <p:nvPr/>
        </p:nvCxnSpPr>
        <p:spPr>
          <a:xfrm flipH="1">
            <a:off x="3093628" y="4846227"/>
            <a:ext cx="2519932" cy="21151"/>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9037608" y="5267392"/>
            <a:ext cx="1247457" cy="307777"/>
          </a:xfrm>
          <a:prstGeom prst="rect">
            <a:avLst/>
          </a:prstGeom>
          <a:noFill/>
        </p:spPr>
        <p:txBody>
          <a:bodyPr wrap="none" rtlCol="0">
            <a:spAutoFit/>
          </a:bodyPr>
          <a:lstStyle/>
          <a:p>
            <a:pPr algn="ctr"/>
            <a:r>
              <a:rPr lang="en-US" sz="1400" dirty="0" smtClean="0">
                <a:solidFill>
                  <a:schemeClr val="bg1"/>
                </a:solidFill>
                <a:latin typeface="+mj-lt"/>
              </a:rPr>
              <a:t>Destination S3</a:t>
            </a:r>
            <a:endParaRPr lang="id-ID" sz="1400" dirty="0">
              <a:solidFill>
                <a:schemeClr val="bg1"/>
              </a:solidFill>
              <a:latin typeface="+mj-lt"/>
            </a:endParaRPr>
          </a:p>
        </p:txBody>
      </p:sp>
      <p:cxnSp>
        <p:nvCxnSpPr>
          <p:cNvPr id="197" name="Straight Connector 196"/>
          <p:cNvCxnSpPr/>
          <p:nvPr/>
        </p:nvCxnSpPr>
        <p:spPr>
          <a:xfrm flipH="1" flipV="1">
            <a:off x="6860878" y="4867377"/>
            <a:ext cx="2375868" cy="33738"/>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27886"/>
      </p:ext>
    </p:extLst>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3">
            <a:alphaModFix amt="4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1549400" y="50800"/>
            <a:ext cx="14726920" cy="10942348"/>
          </a:xfrm>
          <a:prstGeom prst="rect">
            <a:avLst/>
          </a:prstGeom>
        </p:spPr>
      </p:pic>
      <p:sp>
        <p:nvSpPr>
          <p:cNvPr id="19" name="Rectangle 18"/>
          <p:cNvSpPr/>
          <p:nvPr/>
        </p:nvSpPr>
        <p:spPr>
          <a:xfrm>
            <a:off x="2013657" y="2995479"/>
            <a:ext cx="8226678" cy="769441"/>
          </a:xfrm>
          <a:prstGeom prst="rect">
            <a:avLst/>
          </a:prstGeom>
          <a:noFill/>
        </p:spPr>
        <p:txBody>
          <a:bodyPr wrap="square">
            <a:spAutoFit/>
          </a:bodyPr>
          <a:lstStyle/>
          <a:p>
            <a:pPr algn="ctr"/>
            <a:r>
              <a:rPr lang="en-US" sz="4400" dirty="0" smtClean="0">
                <a:solidFill>
                  <a:schemeClr val="bg1"/>
                </a:solidFill>
                <a:latin typeface="Source Sans Pro Light" charset="0"/>
                <a:ea typeface="Source Sans Pro Light" charset="0"/>
                <a:cs typeface="Source Sans Pro Light" charset="0"/>
              </a:rPr>
              <a:t>Lesson 1: </a:t>
            </a:r>
            <a:r>
              <a:rPr lang="en-US" sz="4400" smtClean="0">
                <a:solidFill>
                  <a:schemeClr val="bg1"/>
                </a:solidFill>
                <a:latin typeface="Source Sans Pro Light" charset="0"/>
                <a:ea typeface="Source Sans Pro Light" charset="0"/>
                <a:cs typeface="Source Sans Pro Light" charset="0"/>
              </a:rPr>
              <a:t>Code Walkthrough</a:t>
            </a:r>
            <a:endParaRPr lang="id-ID" sz="4400" dirty="0">
              <a:solidFill>
                <a:schemeClr val="accent2"/>
              </a:solidFill>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180448184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3">
            <a:alphaModFix amt="4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1487616" y="243647"/>
            <a:ext cx="14726920" cy="10942348"/>
          </a:xfrm>
          <a:prstGeom prst="rect">
            <a:avLst/>
          </a:prstGeom>
        </p:spPr>
      </p:pic>
      <p:sp>
        <p:nvSpPr>
          <p:cNvPr id="19" name="Rectangle 18"/>
          <p:cNvSpPr/>
          <p:nvPr/>
        </p:nvSpPr>
        <p:spPr>
          <a:xfrm>
            <a:off x="2013657" y="2995479"/>
            <a:ext cx="8226678" cy="769441"/>
          </a:xfrm>
          <a:prstGeom prst="rect">
            <a:avLst/>
          </a:prstGeom>
          <a:noFill/>
        </p:spPr>
        <p:txBody>
          <a:bodyPr wrap="square">
            <a:spAutoFit/>
          </a:bodyPr>
          <a:lstStyle/>
          <a:p>
            <a:pPr algn="ctr"/>
            <a:r>
              <a:rPr lang="en-US" sz="4400" dirty="0" smtClean="0">
                <a:solidFill>
                  <a:schemeClr val="bg1"/>
                </a:solidFill>
                <a:latin typeface="Source Sans Pro Light" charset="0"/>
                <a:ea typeface="Source Sans Pro Light" charset="0"/>
                <a:cs typeface="Source Sans Pro Light" charset="0"/>
              </a:rPr>
              <a:t>Lesson 1: Go for it!</a:t>
            </a:r>
            <a:endParaRPr lang="id-ID" sz="4400" dirty="0">
              <a:solidFill>
                <a:schemeClr val="accent2"/>
              </a:solidFill>
              <a:latin typeface="Source Sans Pro Light" charset="0"/>
              <a:ea typeface="Source Sans Pro Light" charset="0"/>
              <a:cs typeface="Source Sans Pro Light" charset="0"/>
            </a:endParaRPr>
          </a:p>
        </p:txBody>
      </p:sp>
      <p:sp>
        <p:nvSpPr>
          <p:cNvPr id="2" name="Rectangle 1"/>
          <p:cNvSpPr/>
          <p:nvPr/>
        </p:nvSpPr>
        <p:spPr>
          <a:xfrm>
            <a:off x="1693405" y="5237768"/>
            <a:ext cx="8772768" cy="954107"/>
          </a:xfrm>
          <a:prstGeom prst="rect">
            <a:avLst/>
          </a:prstGeom>
        </p:spPr>
        <p:txBody>
          <a:bodyPr wrap="square">
            <a:spAutoFit/>
          </a:bodyPr>
          <a:lstStyle/>
          <a:p>
            <a:pPr algn="ctr"/>
            <a:r>
              <a:rPr lang="en-AU" sz="2800" b="1" dirty="0">
                <a:solidFill>
                  <a:schemeClr val="bg1"/>
                </a:solidFill>
              </a:rPr>
              <a:t>Get the code &amp; instructions from our GitHub </a:t>
            </a:r>
            <a:r>
              <a:rPr lang="en-AU" sz="2800" b="1" dirty="0" smtClean="0">
                <a:solidFill>
                  <a:schemeClr val="bg1"/>
                </a:solidFill>
              </a:rPr>
              <a:t>repository</a:t>
            </a:r>
            <a:endParaRPr lang="en-AU" sz="2800" dirty="0" smtClean="0">
              <a:solidFill>
                <a:schemeClr val="bg1"/>
              </a:solidFill>
              <a:latin typeface="Source Sans Pro Light" charset="0"/>
              <a:ea typeface="Source Sans Pro Light" charset="0"/>
              <a:cs typeface="Source Sans Pro Light" charset="0"/>
            </a:endParaRPr>
          </a:p>
          <a:p>
            <a:pPr algn="ctr"/>
            <a:r>
              <a:rPr lang="en-AU" sz="2800" dirty="0" smtClean="0">
                <a:solidFill>
                  <a:schemeClr val="bg1"/>
                </a:solidFill>
                <a:latin typeface="Source Sans Pro Light" charset="0"/>
                <a:ea typeface="Source Sans Pro Light" charset="0"/>
                <a:cs typeface="Source Sans Pro Light" charset="0"/>
              </a:rPr>
              <a:t>http</a:t>
            </a:r>
            <a:r>
              <a:rPr lang="en-AU" sz="2800" dirty="0">
                <a:solidFill>
                  <a:schemeClr val="bg1"/>
                </a:solidFill>
                <a:latin typeface="Source Sans Pro Light" charset="0"/>
                <a:ea typeface="Source Sans Pro Light" charset="0"/>
                <a:cs typeface="Source Sans Pro Light" charset="0"/>
              </a:rPr>
              <a:t>://</a:t>
            </a:r>
            <a:r>
              <a:rPr lang="en-AU" sz="2800" dirty="0" err="1">
                <a:solidFill>
                  <a:schemeClr val="bg1"/>
                </a:solidFill>
                <a:latin typeface="Source Sans Pro Light" charset="0"/>
                <a:ea typeface="Source Sans Pro Light" charset="0"/>
                <a:cs typeface="Source Sans Pro Light" charset="0"/>
              </a:rPr>
              <a:t>workshop.acloud.guru</a:t>
            </a:r>
            <a:endParaRPr lang="id-ID" sz="2800" dirty="0">
              <a:solidFill>
                <a:schemeClr val="bg1"/>
              </a:solidFill>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33858909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44546A"/>
      </a:dk2>
      <a:lt2>
        <a:srgbClr val="E7E6E6"/>
      </a:lt2>
      <a:accent1>
        <a:srgbClr val="2980B9"/>
      </a:accent1>
      <a:accent2>
        <a:srgbClr val="16A085"/>
      </a:accent2>
      <a:accent3>
        <a:srgbClr val="9BBB59"/>
      </a:accent3>
      <a:accent4>
        <a:srgbClr val="F39C12"/>
      </a:accent4>
      <a:accent5>
        <a:srgbClr val="C0392B"/>
      </a:accent5>
      <a:accent6>
        <a:srgbClr val="2C3F50"/>
      </a:accent6>
      <a:hlink>
        <a:srgbClr val="0563C1"/>
      </a:hlink>
      <a:folHlink>
        <a:srgbClr val="954F72"/>
      </a:folHlink>
    </a:clrScheme>
    <a:fontScheme name="Custom 1">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9490</TotalTime>
  <Words>669</Words>
  <Application>Microsoft Macintosh PowerPoint</Application>
  <PresentationFormat>Widescreen</PresentationFormat>
  <Paragraphs>65</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Source Sans Pro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SignAddict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AbuSina</dc:creator>
  <cp:lastModifiedBy>Peter Sbarski</cp:lastModifiedBy>
  <cp:revision>1005</cp:revision>
  <dcterms:created xsi:type="dcterms:W3CDTF">2014-09-15T07:14:39Z</dcterms:created>
  <dcterms:modified xsi:type="dcterms:W3CDTF">2016-05-16T01:40:25Z</dcterms:modified>
</cp:coreProperties>
</file>