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524" r:id="rId2"/>
    <p:sldId id="578" r:id="rId3"/>
    <p:sldId id="575" r:id="rId4"/>
    <p:sldId id="574" r:id="rId5"/>
    <p:sldId id="573" r:id="rId6"/>
    <p:sldId id="577" r:id="rId7"/>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8159F7C-7154-1446-A846-3755D3722C1C}">
          <p14:sldIdLst>
            <p14:sldId id="524"/>
            <p14:sldId id="578"/>
          </p14:sldIdLst>
        </p14:section>
        <p14:section name="What are we building" id="{4C41657C-394A-9141-A53F-3BD844431C9E}">
          <p14:sldIdLst>
            <p14:sldId id="575"/>
            <p14:sldId id="574"/>
            <p14:sldId id="573"/>
            <p14:sldId id="57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uSina" initials="A"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22935"/>
    <a:srgbClr val="222A35"/>
    <a:srgbClr val="161F28"/>
    <a:srgbClr val="805430"/>
    <a:srgbClr val="212F3C"/>
    <a:srgbClr val="010203"/>
    <a:srgbClr val="1B222B"/>
    <a:srgbClr val="000000"/>
    <a:srgbClr val="0C1116"/>
    <a:srgbClr val="2C3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4" autoAdjust="0"/>
    <p:restoredTop sz="93782" autoAdjust="0"/>
  </p:normalViewPr>
  <p:slideViewPr>
    <p:cSldViewPr snapToGrid="0">
      <p:cViewPr varScale="1">
        <p:scale>
          <a:sx n="81" d="100"/>
          <a:sy n="81" d="100"/>
        </p:scale>
        <p:origin x="200" y="432"/>
      </p:cViewPr>
      <p:guideLst>
        <p:guide orient="horz" pos="2160"/>
        <p:guide pos="3840"/>
      </p:guideLst>
    </p:cSldViewPr>
  </p:slideViewPr>
  <p:notesTextViewPr>
    <p:cViewPr>
      <p:scale>
        <a:sx n="3" d="2"/>
        <a:sy n="3" d="2"/>
      </p:scale>
      <p:origin x="0" y="0"/>
    </p:cViewPr>
  </p:notesTextViewPr>
  <p:sorterViewPr>
    <p:cViewPr>
      <p:scale>
        <a:sx n="70" d="100"/>
        <a:sy n="70" d="100"/>
      </p:scale>
      <p:origin x="0" y="-12653"/>
    </p:cViewPr>
  </p:sorterViewPr>
  <p:notesViewPr>
    <p:cSldViewPr snapToGrid="0">
      <p:cViewPr varScale="1">
        <p:scale>
          <a:sx n="86" d="100"/>
          <a:sy n="86" d="100"/>
        </p:scale>
        <p:origin x="2904" y="54"/>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DC24EA-8346-4C8B-943C-AD383301A03D}" type="datetimeFigureOut">
              <a:rPr lang="id-ID" smtClean="0"/>
              <a:t>16/05/16</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CE71F5-2935-4BFA-B369-9FA3FAF55664}" type="slidenum">
              <a:rPr lang="id-ID" smtClean="0"/>
              <a:t>‹#›</a:t>
            </a:fld>
            <a:endParaRPr lang="id-ID"/>
          </a:p>
        </p:txBody>
      </p:sp>
    </p:spTree>
    <p:extLst>
      <p:ext uri="{BB962C8B-B14F-4D97-AF65-F5344CB8AC3E}">
        <p14:creationId xmlns:p14="http://schemas.microsoft.com/office/powerpoint/2010/main" val="26950297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8D06E5-932C-4F36-8614-8789767FBCD2}" type="datetimeFigureOut">
              <a:rPr lang="id-ID" smtClean="0"/>
              <a:t>16/05/16</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C38DD1-33AA-4996-977A-42B26A155BBE}" type="slidenum">
              <a:rPr lang="id-ID" smtClean="0"/>
              <a:t>‹#›</a:t>
            </a:fld>
            <a:endParaRPr lang="id-ID"/>
          </a:p>
        </p:txBody>
      </p:sp>
    </p:spTree>
    <p:extLst>
      <p:ext uri="{BB962C8B-B14F-4D97-AF65-F5344CB8AC3E}">
        <p14:creationId xmlns:p14="http://schemas.microsoft.com/office/powerpoint/2010/main" val="1305931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55C38DD1-33AA-4996-977A-42B26A155BBE}" type="slidenum">
              <a:rPr lang="id-ID" smtClean="0"/>
              <a:t>1</a:t>
            </a:fld>
            <a:endParaRPr lang="id-ID"/>
          </a:p>
        </p:txBody>
      </p:sp>
    </p:spTree>
    <p:extLst>
      <p:ext uri="{BB962C8B-B14F-4D97-AF65-F5344CB8AC3E}">
        <p14:creationId xmlns:p14="http://schemas.microsoft.com/office/powerpoint/2010/main" val="338804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2</a:t>
            </a:fld>
            <a:endParaRPr lang="id-ID"/>
          </a:p>
        </p:txBody>
      </p:sp>
    </p:spTree>
    <p:extLst>
      <p:ext uri="{BB962C8B-B14F-4D97-AF65-F5344CB8AC3E}">
        <p14:creationId xmlns:p14="http://schemas.microsoft.com/office/powerpoint/2010/main" val="1643378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Pete</a:t>
            </a:r>
          </a:p>
          <a:p>
            <a:r>
              <a:rPr lang="en-US" dirty="0" smtClean="0"/>
              <a:t>Here’s a basic use cases where Lambda functions serve as a back end for a web</a:t>
            </a:r>
            <a:r>
              <a:rPr lang="en-US" baseline="0" dirty="0" smtClean="0"/>
              <a:t> or a mobile application. Our client application talks to Lambda functions via the API Gateway. As far as a client is aware, it is talking to a </a:t>
            </a:r>
            <a:r>
              <a:rPr lang="en-US" baseline="0" dirty="0" err="1" smtClean="0"/>
              <a:t>RESTful</a:t>
            </a:r>
            <a:r>
              <a:rPr lang="en-US" baseline="0" dirty="0" smtClean="0"/>
              <a:t> interface using HTTP. It doesn’t know that there are Lambda functions behind this </a:t>
            </a:r>
            <a:r>
              <a:rPr lang="en-US" baseline="0" dirty="0" err="1" smtClean="0"/>
              <a:t>RESTful</a:t>
            </a:r>
            <a:r>
              <a:rPr lang="en-US" baseline="0" dirty="0" smtClean="0"/>
              <a:t> interface and it doesn’t really need to know. </a:t>
            </a:r>
          </a:p>
          <a:p>
            <a:endParaRPr lang="en-US" baseline="0" dirty="0" smtClean="0"/>
          </a:p>
          <a:p>
            <a:r>
              <a:rPr lang="en-US" baseline="0" dirty="0" smtClean="0"/>
              <a:t>The Lambda runtime instantiates required Lambda functions for each request. Security is taken care of at the API Gateway or at each individual function. Our system can handle many simultaneous requests. </a:t>
            </a:r>
          </a:p>
          <a:p>
            <a:endParaRPr lang="en-US" baseline="0" dirty="0" smtClean="0"/>
          </a:p>
          <a:p>
            <a:r>
              <a:rPr lang="en-US" baseline="0" dirty="0" smtClean="0"/>
              <a:t>Every Lambda function connected to the API Gateway receives a request, does the required processing and returns a response via the API Gateway. Every Lambda function can invoke another Lambda function or another service. And, it doesn’t have to be an AWS service. We use Firebase as our primary user-facing database and our Lambda functions regularly talk to it.</a:t>
            </a:r>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3</a:t>
            </a:fld>
            <a:endParaRPr lang="id-ID"/>
          </a:p>
        </p:txBody>
      </p:sp>
    </p:spTree>
    <p:extLst>
      <p:ext uri="{BB962C8B-B14F-4D97-AF65-F5344CB8AC3E}">
        <p14:creationId xmlns:p14="http://schemas.microsoft.com/office/powerpoint/2010/main" val="1198536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Pete</a:t>
            </a:r>
          </a:p>
          <a:p>
            <a:r>
              <a:rPr lang="en-US" dirty="0" smtClean="0"/>
              <a:t>Here’s a basic use cases where Lambda functions serve as a back end for a web</a:t>
            </a:r>
            <a:r>
              <a:rPr lang="en-US" baseline="0" dirty="0" smtClean="0"/>
              <a:t> or a mobile application. Our client application talks to Lambda functions via the API Gateway. As far as a client is aware, it is talking to a </a:t>
            </a:r>
            <a:r>
              <a:rPr lang="en-US" baseline="0" dirty="0" err="1" smtClean="0"/>
              <a:t>RESTful</a:t>
            </a:r>
            <a:r>
              <a:rPr lang="en-US" baseline="0" dirty="0" smtClean="0"/>
              <a:t> interface using HTTP. It doesn’t know that there are Lambda functions behind this </a:t>
            </a:r>
            <a:r>
              <a:rPr lang="en-US" baseline="0" dirty="0" err="1" smtClean="0"/>
              <a:t>RESTful</a:t>
            </a:r>
            <a:r>
              <a:rPr lang="en-US" baseline="0" dirty="0" smtClean="0"/>
              <a:t> interface and it doesn’t really need to know. </a:t>
            </a:r>
          </a:p>
          <a:p>
            <a:endParaRPr lang="en-US" baseline="0" dirty="0" smtClean="0"/>
          </a:p>
          <a:p>
            <a:r>
              <a:rPr lang="en-US" baseline="0" dirty="0" smtClean="0"/>
              <a:t>The Lambda runtime instantiates required Lambda functions for each request. Security is taken care of at the API Gateway or at each individual function. Our system can handle many simultaneous requests. </a:t>
            </a:r>
          </a:p>
          <a:p>
            <a:endParaRPr lang="en-US" baseline="0" dirty="0" smtClean="0"/>
          </a:p>
          <a:p>
            <a:r>
              <a:rPr lang="en-US" baseline="0" dirty="0" smtClean="0"/>
              <a:t>Every Lambda function connected to the API Gateway receives a request, does the required processing and returns a response via the API Gateway. Every Lambda function can invoke another Lambda function or another service. And, it doesn’t have to be an AWS service. We use Firebase as our primary user-facing database and our Lambda functions regularly talk to it.</a:t>
            </a:r>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4</a:t>
            </a:fld>
            <a:endParaRPr lang="id-ID"/>
          </a:p>
        </p:txBody>
      </p:sp>
    </p:spTree>
    <p:extLst>
      <p:ext uri="{BB962C8B-B14F-4D97-AF65-F5344CB8AC3E}">
        <p14:creationId xmlns:p14="http://schemas.microsoft.com/office/powerpoint/2010/main" val="1407835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Pete</a:t>
            </a:r>
          </a:p>
          <a:p>
            <a:r>
              <a:rPr lang="en-US" dirty="0" smtClean="0"/>
              <a:t>Here’s a basic use cases where Lambda functions serve as a back end for a web</a:t>
            </a:r>
            <a:r>
              <a:rPr lang="en-US" baseline="0" dirty="0" smtClean="0"/>
              <a:t> or a mobile application. Our client application talks to Lambda functions via the API Gateway. As far as a client is aware, it is talking to a </a:t>
            </a:r>
            <a:r>
              <a:rPr lang="en-US" baseline="0" dirty="0" err="1" smtClean="0"/>
              <a:t>RESTful</a:t>
            </a:r>
            <a:r>
              <a:rPr lang="en-US" baseline="0" dirty="0" smtClean="0"/>
              <a:t> interface using HTTP. It doesn’t know that there are Lambda functions behind this </a:t>
            </a:r>
            <a:r>
              <a:rPr lang="en-US" baseline="0" dirty="0" err="1" smtClean="0"/>
              <a:t>RESTful</a:t>
            </a:r>
            <a:r>
              <a:rPr lang="en-US" baseline="0" dirty="0" smtClean="0"/>
              <a:t> interface and it doesn’t really need to know. </a:t>
            </a:r>
          </a:p>
          <a:p>
            <a:endParaRPr lang="en-US" baseline="0" dirty="0" smtClean="0"/>
          </a:p>
          <a:p>
            <a:r>
              <a:rPr lang="en-US" baseline="0" dirty="0" smtClean="0"/>
              <a:t>The Lambda runtime instantiates required Lambda functions for each request. Security is taken care of at the API Gateway or at each individual function. Our system can handle many simultaneous requests. </a:t>
            </a:r>
          </a:p>
          <a:p>
            <a:endParaRPr lang="en-US" baseline="0" dirty="0" smtClean="0"/>
          </a:p>
          <a:p>
            <a:r>
              <a:rPr lang="en-US" baseline="0" dirty="0" smtClean="0"/>
              <a:t>Every Lambda function connected to the API Gateway receives a request, does the required processing and returns a response via the API Gateway. Every Lambda function can invoke another Lambda function or another service. And, it doesn’t have to be an AWS service. We use Firebase as our primary user-facing database and our Lambda functions regularly talk to it.</a:t>
            </a:r>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5</a:t>
            </a:fld>
            <a:endParaRPr lang="id-ID"/>
          </a:p>
        </p:txBody>
      </p:sp>
    </p:spTree>
    <p:extLst>
      <p:ext uri="{BB962C8B-B14F-4D97-AF65-F5344CB8AC3E}">
        <p14:creationId xmlns:p14="http://schemas.microsoft.com/office/powerpoint/2010/main" val="589831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55C38DD1-33AA-4996-977A-42B26A155BBE}" type="slidenum">
              <a:rPr lang="id-ID" smtClean="0"/>
              <a:t>6</a:t>
            </a:fld>
            <a:endParaRPr lang="id-ID"/>
          </a:p>
        </p:txBody>
      </p:sp>
    </p:spTree>
    <p:extLst>
      <p:ext uri="{BB962C8B-B14F-4D97-AF65-F5344CB8AC3E}">
        <p14:creationId xmlns:p14="http://schemas.microsoft.com/office/powerpoint/2010/main" val="2139700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948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1450174" y="2284944"/>
            <a:ext cx="1697846" cy="1697847"/>
          </a:xfrm>
          <a:prstGeom prst="rect">
            <a:avLst/>
          </a:prstGeom>
        </p:spPr>
        <p:txBody>
          <a:bodyPr>
            <a:normAutofit/>
          </a:bodyPr>
          <a:lstStyle>
            <a:lvl1pPr>
              <a:defRPr sz="1600">
                <a:solidFill>
                  <a:schemeClr val="accent2"/>
                </a:solidFill>
              </a:defRPr>
            </a:lvl1pPr>
          </a:lstStyle>
          <a:p>
            <a:endParaRPr lang="id-ID" dirty="0"/>
          </a:p>
        </p:txBody>
      </p:sp>
      <p:sp>
        <p:nvSpPr>
          <p:cNvPr id="8" name="Picture Placeholder 3"/>
          <p:cNvSpPr>
            <a:spLocks noGrp="1"/>
          </p:cNvSpPr>
          <p:nvPr>
            <p:ph type="pic" sz="quarter" idx="11"/>
          </p:nvPr>
        </p:nvSpPr>
        <p:spPr>
          <a:xfrm>
            <a:off x="3971864" y="2284944"/>
            <a:ext cx="1697846" cy="1697847"/>
          </a:xfrm>
          <a:prstGeom prst="rect">
            <a:avLst/>
          </a:prstGeom>
        </p:spPr>
        <p:txBody>
          <a:bodyPr>
            <a:normAutofit/>
          </a:bodyPr>
          <a:lstStyle>
            <a:lvl1pPr>
              <a:defRPr sz="1600">
                <a:solidFill>
                  <a:schemeClr val="accent2"/>
                </a:solidFill>
              </a:defRPr>
            </a:lvl1pPr>
          </a:lstStyle>
          <a:p>
            <a:endParaRPr lang="id-ID" dirty="0"/>
          </a:p>
        </p:txBody>
      </p:sp>
      <p:sp>
        <p:nvSpPr>
          <p:cNvPr id="9" name="Picture Placeholder 3"/>
          <p:cNvSpPr>
            <a:spLocks noGrp="1"/>
          </p:cNvSpPr>
          <p:nvPr>
            <p:ph type="pic" sz="quarter" idx="12"/>
          </p:nvPr>
        </p:nvSpPr>
        <p:spPr>
          <a:xfrm>
            <a:off x="6508785" y="2284944"/>
            <a:ext cx="1697846" cy="1697847"/>
          </a:xfrm>
          <a:prstGeom prst="rect">
            <a:avLst/>
          </a:prstGeom>
        </p:spPr>
        <p:txBody>
          <a:bodyPr>
            <a:normAutofit/>
          </a:bodyPr>
          <a:lstStyle>
            <a:lvl1pPr>
              <a:defRPr sz="1600">
                <a:solidFill>
                  <a:schemeClr val="accent2"/>
                </a:solidFill>
              </a:defRPr>
            </a:lvl1pPr>
          </a:lstStyle>
          <a:p>
            <a:endParaRPr lang="id-ID" dirty="0"/>
          </a:p>
        </p:txBody>
      </p:sp>
      <p:sp>
        <p:nvSpPr>
          <p:cNvPr id="10" name="Picture Placeholder 3"/>
          <p:cNvSpPr>
            <a:spLocks noGrp="1"/>
          </p:cNvSpPr>
          <p:nvPr>
            <p:ph type="pic" sz="quarter" idx="13"/>
          </p:nvPr>
        </p:nvSpPr>
        <p:spPr>
          <a:xfrm>
            <a:off x="9030475" y="2284944"/>
            <a:ext cx="1697846" cy="1697847"/>
          </a:xfrm>
          <a:prstGeom prst="rect">
            <a:avLst/>
          </a:prstGeom>
        </p:spPr>
        <p:txBody>
          <a:bodyPr>
            <a:normAutofit/>
          </a:bodyPr>
          <a:lstStyle>
            <a:lvl1pPr>
              <a:defRPr sz="1600">
                <a:solidFill>
                  <a:schemeClr val="accent2"/>
                </a:solidFill>
              </a:defRPr>
            </a:lvl1pPr>
          </a:lstStyle>
          <a:p>
            <a:endParaRPr lang="id-ID"/>
          </a:p>
        </p:txBody>
      </p:sp>
      <p:sp>
        <p:nvSpPr>
          <p:cNvPr id="16" name="Rectangle 15"/>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7" name="Rectangle 16"/>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5" name="TextBox 24"/>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6" name="Group 25"/>
          <p:cNvGrpSpPr/>
          <p:nvPr userDrawn="1"/>
        </p:nvGrpSpPr>
        <p:grpSpPr>
          <a:xfrm>
            <a:off x="347419" y="6409324"/>
            <a:ext cx="224082" cy="221156"/>
            <a:chOff x="4328868" y="5502988"/>
            <a:chExt cx="500307" cy="493774"/>
          </a:xfrm>
        </p:grpSpPr>
        <p:sp>
          <p:nvSpPr>
            <p:cNvPr id="27" name="Freeform 2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9" name="Group 28"/>
          <p:cNvGrpSpPr/>
          <p:nvPr userDrawn="1"/>
        </p:nvGrpSpPr>
        <p:grpSpPr>
          <a:xfrm flipH="1">
            <a:off x="933709" y="6409324"/>
            <a:ext cx="224082" cy="221156"/>
            <a:chOff x="4328868" y="5502988"/>
            <a:chExt cx="500307" cy="493774"/>
          </a:xfrm>
        </p:grpSpPr>
        <p:sp>
          <p:nvSpPr>
            <p:cNvPr id="30" name="Freeform 2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1" name="Freeform 3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2" name="Straight Connector 3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7720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943475" y="1228725"/>
            <a:ext cx="2362200" cy="3260725"/>
          </a:xfrm>
        </p:spPr>
        <p:txBody>
          <a:bodyPr>
            <a:normAutofit/>
          </a:bodyPr>
          <a:lstStyle>
            <a:lvl1pPr>
              <a:defRPr sz="1600">
                <a:solidFill>
                  <a:schemeClr val="accent2"/>
                </a:solidFill>
              </a:defRPr>
            </a:lvl1pPr>
          </a:lstStyle>
          <a:p>
            <a:endParaRPr lang="id-ID" dirty="0"/>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1" name="Rectangle 20"/>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4019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8" name="Picture Placeholder 2"/>
          <p:cNvSpPr>
            <a:spLocks noGrp="1"/>
          </p:cNvSpPr>
          <p:nvPr>
            <p:ph type="pic" sz="quarter" idx="10"/>
          </p:nvPr>
        </p:nvSpPr>
        <p:spPr>
          <a:xfrm>
            <a:off x="1222375" y="1945431"/>
            <a:ext cx="3106738" cy="2016211"/>
          </a:xfrm>
        </p:spPr>
        <p:txBody>
          <a:bodyPr>
            <a:normAutofit/>
          </a:bodyPr>
          <a:lstStyle>
            <a:lvl1pPr>
              <a:defRPr sz="2000">
                <a:solidFill>
                  <a:schemeClr val="accent2"/>
                </a:solidFill>
              </a:defRPr>
            </a:lvl1pPr>
          </a:lstStyle>
          <a:p>
            <a:endParaRPr lang="id-ID"/>
          </a:p>
        </p:txBody>
      </p:sp>
      <p:sp>
        <p:nvSpPr>
          <p:cNvPr id="9" name="Picture Placeholder 2"/>
          <p:cNvSpPr>
            <a:spLocks noGrp="1"/>
          </p:cNvSpPr>
          <p:nvPr>
            <p:ph type="pic" sz="quarter" idx="11"/>
          </p:nvPr>
        </p:nvSpPr>
        <p:spPr>
          <a:xfrm>
            <a:off x="4533786" y="1945431"/>
            <a:ext cx="3106738" cy="2016211"/>
          </a:xfrm>
        </p:spPr>
        <p:txBody>
          <a:bodyPr>
            <a:normAutofit/>
          </a:bodyPr>
          <a:lstStyle>
            <a:lvl1pPr>
              <a:defRPr sz="2000">
                <a:solidFill>
                  <a:schemeClr val="accent2"/>
                </a:solidFill>
              </a:defRPr>
            </a:lvl1pPr>
          </a:lstStyle>
          <a:p>
            <a:endParaRPr lang="id-ID"/>
          </a:p>
        </p:txBody>
      </p:sp>
      <p:sp>
        <p:nvSpPr>
          <p:cNvPr id="10" name="Picture Placeholder 2"/>
          <p:cNvSpPr>
            <a:spLocks noGrp="1"/>
          </p:cNvSpPr>
          <p:nvPr>
            <p:ph type="pic" sz="quarter" idx="12"/>
          </p:nvPr>
        </p:nvSpPr>
        <p:spPr>
          <a:xfrm>
            <a:off x="7858048" y="1945431"/>
            <a:ext cx="3106738" cy="2016211"/>
          </a:xfrm>
        </p:spPr>
        <p:txBody>
          <a:bodyPr>
            <a:normAutofit/>
          </a:bodyPr>
          <a:lstStyle>
            <a:lvl1pPr>
              <a:defRPr sz="2000">
                <a:solidFill>
                  <a:schemeClr val="accent2"/>
                </a:solidFill>
              </a:defRPr>
            </a:lvl1pPr>
          </a:lstStyle>
          <a:p>
            <a:endParaRPr lang="id-ID"/>
          </a:p>
        </p:txBody>
      </p:sp>
      <p:sp>
        <p:nvSpPr>
          <p:cNvPr id="11" name="Picture Placeholder 2"/>
          <p:cNvSpPr>
            <a:spLocks noGrp="1"/>
          </p:cNvSpPr>
          <p:nvPr>
            <p:ph type="pic" sz="quarter" idx="13"/>
          </p:nvPr>
        </p:nvSpPr>
        <p:spPr>
          <a:xfrm>
            <a:off x="1222375" y="4177345"/>
            <a:ext cx="3106738" cy="2016211"/>
          </a:xfrm>
        </p:spPr>
        <p:txBody>
          <a:bodyPr>
            <a:normAutofit/>
          </a:bodyPr>
          <a:lstStyle>
            <a:lvl1pPr>
              <a:defRPr sz="2000">
                <a:solidFill>
                  <a:schemeClr val="accent2"/>
                </a:solidFill>
              </a:defRPr>
            </a:lvl1pPr>
          </a:lstStyle>
          <a:p>
            <a:endParaRPr lang="id-ID"/>
          </a:p>
        </p:txBody>
      </p:sp>
      <p:sp>
        <p:nvSpPr>
          <p:cNvPr id="12" name="Picture Placeholder 2"/>
          <p:cNvSpPr>
            <a:spLocks noGrp="1"/>
          </p:cNvSpPr>
          <p:nvPr>
            <p:ph type="pic" sz="quarter" idx="14"/>
          </p:nvPr>
        </p:nvSpPr>
        <p:spPr>
          <a:xfrm>
            <a:off x="4533786" y="4177345"/>
            <a:ext cx="3106738" cy="2016211"/>
          </a:xfrm>
        </p:spPr>
        <p:txBody>
          <a:bodyPr>
            <a:normAutofit/>
          </a:bodyPr>
          <a:lstStyle>
            <a:lvl1pPr>
              <a:defRPr sz="2000">
                <a:solidFill>
                  <a:schemeClr val="accent2"/>
                </a:solidFill>
              </a:defRPr>
            </a:lvl1pPr>
          </a:lstStyle>
          <a:p>
            <a:endParaRPr lang="id-ID"/>
          </a:p>
        </p:txBody>
      </p:sp>
      <p:sp>
        <p:nvSpPr>
          <p:cNvPr id="13" name="Picture Placeholder 2"/>
          <p:cNvSpPr>
            <a:spLocks noGrp="1"/>
          </p:cNvSpPr>
          <p:nvPr>
            <p:ph type="pic" sz="quarter" idx="15"/>
          </p:nvPr>
        </p:nvSpPr>
        <p:spPr>
          <a:xfrm>
            <a:off x="7858048" y="4177345"/>
            <a:ext cx="3106738" cy="2016211"/>
          </a:xfrm>
        </p:spPr>
        <p:txBody>
          <a:bodyPr>
            <a:normAutofit/>
          </a:bodyPr>
          <a:lstStyle>
            <a:lvl1pPr>
              <a:defRPr sz="2000">
                <a:solidFill>
                  <a:schemeClr val="accent2"/>
                </a:solidFill>
              </a:defRPr>
            </a:lvl1pPr>
          </a:lstStyle>
          <a:p>
            <a:endParaRPr lang="id-ID"/>
          </a:p>
        </p:txBody>
      </p:sp>
      <p:sp>
        <p:nvSpPr>
          <p:cNvPr id="14" name="Freeform 5"/>
          <p:cNvSpPr>
            <a:spLocks/>
          </p:cNvSpPr>
          <p:nvPr userDrawn="1"/>
        </p:nvSpPr>
        <p:spPr bwMode="auto">
          <a:xfrm flipH="1">
            <a:off x="9305255" y="2655843"/>
            <a:ext cx="1337469" cy="1337469"/>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40" tIns="45720" rIns="91440" bIns="45720" numCol="1" anchor="t" anchorCtr="0" compatLnSpc="1">
            <a:prstTxWarp prst="textNoShape">
              <a:avLst/>
            </a:prstTxWarp>
          </a:bodyPr>
          <a:lstStyle/>
          <a:p>
            <a:endParaRPr lang="id-ID" sz="1400">
              <a:solidFill>
                <a:schemeClr val="accent2"/>
              </a:solidFill>
            </a:endParaRPr>
          </a:p>
        </p:txBody>
      </p:sp>
      <p:sp>
        <p:nvSpPr>
          <p:cNvPr id="18" name="Freeform 5"/>
          <p:cNvSpPr>
            <a:spLocks/>
          </p:cNvSpPr>
          <p:nvPr userDrawn="1"/>
        </p:nvSpPr>
        <p:spPr bwMode="auto">
          <a:xfrm flipH="1">
            <a:off x="10870156" y="3855256"/>
            <a:ext cx="521440" cy="521440"/>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40" tIns="45720" rIns="91440" bIns="45720" numCol="1" anchor="t" anchorCtr="0" compatLnSpc="1">
            <a:prstTxWarp prst="textNoShape">
              <a:avLst/>
            </a:prstTxWarp>
          </a:bodyPr>
          <a:lstStyle/>
          <a:p>
            <a:endParaRPr lang="id-ID" sz="1400">
              <a:solidFill>
                <a:schemeClr val="accent2"/>
              </a:solidFill>
            </a:endParaRPr>
          </a:p>
        </p:txBody>
      </p:sp>
      <p:sp>
        <p:nvSpPr>
          <p:cNvPr id="19" name="Freeform 5"/>
          <p:cNvSpPr>
            <a:spLocks/>
          </p:cNvSpPr>
          <p:nvPr userDrawn="1"/>
        </p:nvSpPr>
        <p:spPr bwMode="auto">
          <a:xfrm flipH="1">
            <a:off x="8352858" y="2453988"/>
            <a:ext cx="521761" cy="521761"/>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40" tIns="45720" rIns="91440" bIns="45720" numCol="1" anchor="t" anchorCtr="0" compatLnSpc="1">
            <a:prstTxWarp prst="textNoShape">
              <a:avLst/>
            </a:prstTxWarp>
          </a:bodyPr>
          <a:lstStyle/>
          <a:p>
            <a:endParaRPr lang="id-ID" sz="1400">
              <a:solidFill>
                <a:schemeClr val="accent2"/>
              </a:solidFill>
            </a:endParaRPr>
          </a:p>
        </p:txBody>
      </p:sp>
      <p:sp>
        <p:nvSpPr>
          <p:cNvPr id="21" name="Rectangle 20"/>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Rectangle 21"/>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3" name="TextBox 22"/>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31" name="Group 30"/>
          <p:cNvGrpSpPr/>
          <p:nvPr userDrawn="1"/>
        </p:nvGrpSpPr>
        <p:grpSpPr>
          <a:xfrm>
            <a:off x="347419" y="6409324"/>
            <a:ext cx="224082" cy="221156"/>
            <a:chOff x="4328868" y="5502988"/>
            <a:chExt cx="500307" cy="493774"/>
          </a:xfrm>
        </p:grpSpPr>
        <p:sp>
          <p:nvSpPr>
            <p:cNvPr id="32" name="Freeform 31">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32">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4" name="Group 33"/>
          <p:cNvGrpSpPr/>
          <p:nvPr userDrawn="1"/>
        </p:nvGrpSpPr>
        <p:grpSpPr>
          <a:xfrm flipH="1">
            <a:off x="933709" y="6409324"/>
            <a:ext cx="224082" cy="221156"/>
            <a:chOff x="4328868" y="5502988"/>
            <a:chExt cx="500307" cy="493774"/>
          </a:xfrm>
        </p:grpSpPr>
        <p:sp>
          <p:nvSpPr>
            <p:cNvPr id="35" name="Freeform 34">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6" name="Freeform 35">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7" name="Straight Connector 36"/>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15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1+#ppt_w/2"/>
                                          </p:val>
                                        </p:tav>
                                        <p:tav tm="100000">
                                          <p:val>
                                            <p:strVal val="#ppt_x"/>
                                          </p:val>
                                        </p:tav>
                                      </p:tavLst>
                                    </p:anim>
                                    <p:anim calcmode="lin" valueType="num">
                                      <p:cBhvr additive="base">
                                        <p:cTn id="16"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1192213" y="2152650"/>
            <a:ext cx="3206750" cy="3138488"/>
          </a:xfrm>
        </p:spPr>
        <p:txBody>
          <a:bodyPr>
            <a:normAutofit/>
          </a:bodyPr>
          <a:lstStyle>
            <a:lvl1pPr>
              <a:defRPr sz="1600">
                <a:solidFill>
                  <a:schemeClr val="accent2"/>
                </a:solidFill>
              </a:defRPr>
            </a:lvl1pPr>
          </a:lstStyle>
          <a:p>
            <a:endParaRPr lang="id-ID"/>
          </a:p>
        </p:txBody>
      </p:sp>
      <p:sp>
        <p:nvSpPr>
          <p:cNvPr id="16" name="Picture Placeholder 14"/>
          <p:cNvSpPr>
            <a:spLocks noGrp="1"/>
          </p:cNvSpPr>
          <p:nvPr>
            <p:ph type="pic" sz="quarter" idx="11"/>
          </p:nvPr>
        </p:nvSpPr>
        <p:spPr>
          <a:xfrm>
            <a:off x="4487822" y="2152650"/>
            <a:ext cx="3206750" cy="3138488"/>
          </a:xfrm>
        </p:spPr>
        <p:txBody>
          <a:bodyPr>
            <a:normAutofit/>
          </a:bodyPr>
          <a:lstStyle>
            <a:lvl1pPr>
              <a:defRPr sz="1600">
                <a:solidFill>
                  <a:schemeClr val="accent2"/>
                </a:solidFill>
              </a:defRPr>
            </a:lvl1pPr>
          </a:lstStyle>
          <a:p>
            <a:endParaRPr lang="id-ID"/>
          </a:p>
        </p:txBody>
      </p:sp>
      <p:sp>
        <p:nvSpPr>
          <p:cNvPr id="17" name="Picture Placeholder 14"/>
          <p:cNvSpPr>
            <a:spLocks noGrp="1"/>
          </p:cNvSpPr>
          <p:nvPr>
            <p:ph type="pic" sz="quarter" idx="12"/>
          </p:nvPr>
        </p:nvSpPr>
        <p:spPr>
          <a:xfrm>
            <a:off x="7809924" y="2152650"/>
            <a:ext cx="3206750" cy="3138488"/>
          </a:xfrm>
        </p:spPr>
        <p:txBody>
          <a:bodyPr>
            <a:normAutofit/>
          </a:bodyPr>
          <a:lstStyle>
            <a:lvl1pPr>
              <a:defRPr sz="1600">
                <a:solidFill>
                  <a:schemeClr val="accent2"/>
                </a:solidFill>
              </a:defRPr>
            </a:lvl1pPr>
          </a:lstStyle>
          <a:p>
            <a:endParaRPr lang="id-ID"/>
          </a:p>
        </p:txBody>
      </p:sp>
      <p:sp>
        <p:nvSpPr>
          <p:cNvPr id="25" name="Rectangle 24"/>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6" name="Rectangle 25"/>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7" name="TextBox 26"/>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8" name="Group 27"/>
          <p:cNvGrpSpPr/>
          <p:nvPr userDrawn="1"/>
        </p:nvGrpSpPr>
        <p:grpSpPr>
          <a:xfrm>
            <a:off x="347419" y="6409324"/>
            <a:ext cx="224082" cy="221156"/>
            <a:chOff x="4328868" y="5502988"/>
            <a:chExt cx="500307" cy="493774"/>
          </a:xfrm>
        </p:grpSpPr>
        <p:sp>
          <p:nvSpPr>
            <p:cNvPr id="29" name="Freeform 28">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1" name="Group 30"/>
          <p:cNvGrpSpPr/>
          <p:nvPr userDrawn="1"/>
        </p:nvGrpSpPr>
        <p:grpSpPr>
          <a:xfrm flipH="1">
            <a:off x="933709" y="6409324"/>
            <a:ext cx="224082" cy="221156"/>
            <a:chOff x="4328868" y="5502988"/>
            <a:chExt cx="500307" cy="493774"/>
          </a:xfrm>
        </p:grpSpPr>
        <p:sp>
          <p:nvSpPr>
            <p:cNvPr id="32" name="Freeform 31">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32">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4" name="Straight Connector 33"/>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7341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8" name="Picture Placeholder 3"/>
          <p:cNvSpPr>
            <a:spLocks noGrp="1"/>
          </p:cNvSpPr>
          <p:nvPr>
            <p:ph type="pic" sz="quarter" idx="10"/>
          </p:nvPr>
        </p:nvSpPr>
        <p:spPr>
          <a:xfrm>
            <a:off x="1045466" y="2283008"/>
            <a:ext cx="4969744" cy="3753338"/>
          </a:xfrm>
        </p:spPr>
        <p:txBody>
          <a:bodyPr>
            <a:normAutofit/>
          </a:bodyPr>
          <a:lstStyle>
            <a:lvl1pPr>
              <a:defRPr sz="1800">
                <a:solidFill>
                  <a:schemeClr val="accent2"/>
                </a:solidFill>
              </a:defRPr>
            </a:lvl1pPr>
          </a:lstStyle>
          <a:p>
            <a:endParaRPr lang="id-ID"/>
          </a:p>
        </p:txBody>
      </p:sp>
      <p:sp>
        <p:nvSpPr>
          <p:cNvPr id="9" name="Picture Placeholder 3"/>
          <p:cNvSpPr>
            <a:spLocks noGrp="1"/>
          </p:cNvSpPr>
          <p:nvPr>
            <p:ph type="pic" sz="quarter" idx="11"/>
          </p:nvPr>
        </p:nvSpPr>
        <p:spPr>
          <a:xfrm>
            <a:off x="6516763" y="2283008"/>
            <a:ext cx="4969744" cy="3753338"/>
          </a:xfrm>
        </p:spPr>
        <p:txBody>
          <a:bodyPr>
            <a:normAutofit/>
          </a:bodyPr>
          <a:lstStyle>
            <a:lvl1pPr>
              <a:defRPr sz="1800">
                <a:solidFill>
                  <a:schemeClr val="accent2"/>
                </a:solidFill>
              </a:defRPr>
            </a:lvl1pPr>
          </a:lstStyle>
          <a:p>
            <a:endParaRPr lang="id-ID"/>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9946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1045466" y="2283008"/>
            <a:ext cx="4969744" cy="3753338"/>
          </a:xfrm>
        </p:spPr>
        <p:txBody>
          <a:bodyPr>
            <a:normAutofit/>
          </a:bodyPr>
          <a:lstStyle>
            <a:lvl1pPr>
              <a:defRPr sz="2000">
                <a:solidFill>
                  <a:schemeClr val="accent2"/>
                </a:solidFill>
              </a:defRPr>
            </a:lvl1pPr>
          </a:lstStyle>
          <a:p>
            <a:endParaRPr lang="id-ID"/>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4" name="Rectangle 13"/>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24741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12192000" cy="3143250"/>
          </a:xfrm>
        </p:spPr>
        <p:txBody>
          <a:bodyPr>
            <a:normAutofit/>
          </a:bodyPr>
          <a:lstStyle>
            <a:lvl1pPr>
              <a:defRPr sz="2000">
                <a:solidFill>
                  <a:schemeClr val="accent2"/>
                </a:solidFill>
              </a:defRPr>
            </a:lvl1pPr>
          </a:lstStyle>
          <a:p>
            <a:endParaRPr lang="id-ID"/>
          </a:p>
        </p:txBody>
      </p:sp>
      <p:sp>
        <p:nvSpPr>
          <p:cNvPr id="8" name="Picture Placeholder 3"/>
          <p:cNvSpPr>
            <a:spLocks noGrp="1"/>
          </p:cNvSpPr>
          <p:nvPr>
            <p:ph type="pic" sz="quarter" idx="11"/>
          </p:nvPr>
        </p:nvSpPr>
        <p:spPr>
          <a:xfrm>
            <a:off x="1456589" y="1280867"/>
            <a:ext cx="1550340" cy="2598991"/>
          </a:xfrm>
        </p:spPr>
        <p:txBody>
          <a:bodyPr>
            <a:normAutofit/>
          </a:bodyPr>
          <a:lstStyle>
            <a:lvl1pPr>
              <a:defRPr sz="1800">
                <a:solidFill>
                  <a:schemeClr val="accent2"/>
                </a:solidFill>
              </a:defRPr>
            </a:lvl1pPr>
          </a:lstStyle>
          <a:p>
            <a:endParaRPr lang="id-ID" dirty="0"/>
          </a:p>
        </p:txBody>
      </p:sp>
      <p:sp>
        <p:nvSpPr>
          <p:cNvPr id="9" name="Picture Placeholder 3"/>
          <p:cNvSpPr>
            <a:spLocks noGrp="1"/>
          </p:cNvSpPr>
          <p:nvPr>
            <p:ph type="pic" sz="quarter" idx="10"/>
          </p:nvPr>
        </p:nvSpPr>
        <p:spPr>
          <a:xfrm>
            <a:off x="2855740" y="839411"/>
            <a:ext cx="1776413" cy="2977979"/>
          </a:xfrm>
        </p:spPr>
        <p:txBody>
          <a:bodyPr>
            <a:normAutofit/>
          </a:bodyPr>
          <a:lstStyle>
            <a:lvl1pPr>
              <a:defRPr sz="1800">
                <a:solidFill>
                  <a:schemeClr val="accent2"/>
                </a:solidFill>
              </a:defRPr>
            </a:lvl1pPr>
          </a:lstStyle>
          <a:p>
            <a:endParaRPr lang="id-ID" dirty="0"/>
          </a:p>
        </p:txBody>
      </p:sp>
      <p:sp>
        <p:nvSpPr>
          <p:cNvPr id="15" name="Rectangle 14"/>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Rectangle 15"/>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4" name="TextBox 23"/>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5" name="Group 24"/>
          <p:cNvGrpSpPr/>
          <p:nvPr userDrawn="1"/>
        </p:nvGrpSpPr>
        <p:grpSpPr>
          <a:xfrm>
            <a:off x="347419" y="6409324"/>
            <a:ext cx="224082" cy="221156"/>
            <a:chOff x="4328868" y="5502988"/>
            <a:chExt cx="500307" cy="493774"/>
          </a:xfrm>
        </p:grpSpPr>
        <p:sp>
          <p:nvSpPr>
            <p:cNvPr id="26" name="Freeform 2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2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8" name="Group 27"/>
          <p:cNvGrpSpPr/>
          <p:nvPr userDrawn="1"/>
        </p:nvGrpSpPr>
        <p:grpSpPr>
          <a:xfrm flipH="1">
            <a:off x="933709" y="6409324"/>
            <a:ext cx="224082" cy="221156"/>
            <a:chOff x="4328868" y="5502988"/>
            <a:chExt cx="500307" cy="493774"/>
          </a:xfrm>
        </p:grpSpPr>
        <p:sp>
          <p:nvSpPr>
            <p:cNvPr id="29" name="Freeform 2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1" name="Straight Connector 3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83392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0" name="Picture Placeholder 3"/>
          <p:cNvSpPr>
            <a:spLocks noGrp="1"/>
          </p:cNvSpPr>
          <p:nvPr>
            <p:ph type="pic" sz="quarter" idx="11"/>
          </p:nvPr>
        </p:nvSpPr>
        <p:spPr>
          <a:xfrm>
            <a:off x="5266299" y="3164617"/>
            <a:ext cx="6819990" cy="4020519"/>
          </a:xfrm>
        </p:spPr>
        <p:txBody>
          <a:bodyPr>
            <a:normAutofit/>
          </a:bodyPr>
          <a:lstStyle>
            <a:lvl1pPr>
              <a:defRPr sz="1800">
                <a:solidFill>
                  <a:schemeClr val="accent2"/>
                </a:solidFill>
              </a:defRPr>
            </a:lvl1pPr>
          </a:lstStyle>
          <a:p>
            <a:endParaRPr lang="id-ID" dirty="0"/>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4" name="Rectangle 13"/>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07824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23813"/>
            <a:ext cx="12192000" cy="4117976"/>
          </a:xfrm>
        </p:spPr>
        <p:txBody>
          <a:bodyPr/>
          <a:lstStyle>
            <a:lvl1pPr>
              <a:defRPr>
                <a:solidFill>
                  <a:schemeClr val="accent2"/>
                </a:solidFill>
              </a:defRPr>
            </a:lvl1pPr>
          </a:lstStyle>
          <a:p>
            <a:endParaRPr lang="id-ID"/>
          </a:p>
        </p:txBody>
      </p:sp>
      <p:sp>
        <p:nvSpPr>
          <p:cNvPr id="8" name="Picture Placeholder 3"/>
          <p:cNvSpPr>
            <a:spLocks noGrp="1"/>
          </p:cNvSpPr>
          <p:nvPr>
            <p:ph type="pic" sz="quarter" idx="10"/>
          </p:nvPr>
        </p:nvSpPr>
        <p:spPr>
          <a:xfrm>
            <a:off x="6502324" y="662473"/>
            <a:ext cx="2734983" cy="2969860"/>
          </a:xfrm>
          <a:custGeom>
            <a:avLst/>
            <a:gdLst>
              <a:gd name="connsiteX0" fmla="*/ 0 w 2091170"/>
              <a:gd name="connsiteY0" fmla="*/ 0 h 3109819"/>
              <a:gd name="connsiteX1" fmla="*/ 2091170 w 2091170"/>
              <a:gd name="connsiteY1" fmla="*/ 0 h 3109819"/>
              <a:gd name="connsiteX2" fmla="*/ 2091170 w 2091170"/>
              <a:gd name="connsiteY2" fmla="*/ 3109819 h 3109819"/>
              <a:gd name="connsiteX3" fmla="*/ 0 w 2091170"/>
              <a:gd name="connsiteY3" fmla="*/ 3109819 h 3109819"/>
              <a:gd name="connsiteX4" fmla="*/ 0 w 2091170"/>
              <a:gd name="connsiteY4" fmla="*/ 0 h 3109819"/>
              <a:gd name="connsiteX0" fmla="*/ 0 w 2091170"/>
              <a:gd name="connsiteY0" fmla="*/ 317241 h 3427060"/>
              <a:gd name="connsiteX1" fmla="*/ 1363383 w 2091170"/>
              <a:gd name="connsiteY1" fmla="*/ 0 h 3427060"/>
              <a:gd name="connsiteX2" fmla="*/ 2091170 w 2091170"/>
              <a:gd name="connsiteY2" fmla="*/ 3427060 h 3427060"/>
              <a:gd name="connsiteX3" fmla="*/ 0 w 2091170"/>
              <a:gd name="connsiteY3" fmla="*/ 3427060 h 3427060"/>
              <a:gd name="connsiteX4" fmla="*/ 0 w 2091170"/>
              <a:gd name="connsiteY4" fmla="*/ 317241 h 3427060"/>
              <a:gd name="connsiteX0" fmla="*/ 0 w 2734983"/>
              <a:gd name="connsiteY0" fmla="*/ 317241 h 3427060"/>
              <a:gd name="connsiteX1" fmla="*/ 1363383 w 2734983"/>
              <a:gd name="connsiteY1" fmla="*/ 0 h 3427060"/>
              <a:gd name="connsiteX2" fmla="*/ 2734983 w 2734983"/>
              <a:gd name="connsiteY2" fmla="*/ 2521990 h 3427060"/>
              <a:gd name="connsiteX3" fmla="*/ 0 w 2734983"/>
              <a:gd name="connsiteY3" fmla="*/ 3427060 h 3427060"/>
              <a:gd name="connsiteX4" fmla="*/ 0 w 2734983"/>
              <a:gd name="connsiteY4" fmla="*/ 317241 h 3427060"/>
              <a:gd name="connsiteX0" fmla="*/ 0 w 2734983"/>
              <a:gd name="connsiteY0" fmla="*/ 317241 h 2969860"/>
              <a:gd name="connsiteX1" fmla="*/ 1363383 w 2734983"/>
              <a:gd name="connsiteY1" fmla="*/ 0 h 2969860"/>
              <a:gd name="connsiteX2" fmla="*/ 2734983 w 2734983"/>
              <a:gd name="connsiteY2" fmla="*/ 2521990 h 2969860"/>
              <a:gd name="connsiteX3" fmla="*/ 1408923 w 2734983"/>
              <a:gd name="connsiteY3" fmla="*/ 2969860 h 2969860"/>
              <a:gd name="connsiteX4" fmla="*/ 0 w 2734983"/>
              <a:gd name="connsiteY4" fmla="*/ 317241 h 296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4983" h="2969860">
                <a:moveTo>
                  <a:pt x="0" y="317241"/>
                </a:moveTo>
                <a:lnTo>
                  <a:pt x="1363383" y="0"/>
                </a:lnTo>
                <a:lnTo>
                  <a:pt x="2734983" y="2521990"/>
                </a:lnTo>
                <a:lnTo>
                  <a:pt x="1408923" y="2969860"/>
                </a:lnTo>
                <a:lnTo>
                  <a:pt x="0" y="317241"/>
                </a:lnTo>
                <a:close/>
              </a:path>
            </a:pathLst>
          </a:custGeom>
        </p:spPr>
        <p:txBody>
          <a:bodyPr>
            <a:normAutofit/>
          </a:bodyPr>
          <a:lstStyle>
            <a:lvl1pPr>
              <a:defRPr sz="1600">
                <a:solidFill>
                  <a:schemeClr val="bg1"/>
                </a:solidFill>
              </a:defRPr>
            </a:lvl1pPr>
          </a:lstStyle>
          <a:p>
            <a:endParaRPr lang="id-ID" dirty="0"/>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3" name="TextBox 22"/>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10217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9" name="Rectangle 8"/>
          <p:cNvSpPr/>
          <p:nvPr userDrawn="1"/>
        </p:nvSpPr>
        <p:spPr>
          <a:xfrm>
            <a:off x="-2" y="0"/>
            <a:ext cx="12187314" cy="4000500"/>
          </a:xfrm>
          <a:prstGeom prst="rect">
            <a:avLst/>
          </a:prstGeom>
          <a:pattFill prst="pct90">
            <a:fgClr>
              <a:schemeClr val="tx2">
                <a:lumMod val="75000"/>
              </a:schemeClr>
            </a:fgClr>
            <a:bgClr>
              <a:schemeClr val="tx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2"/>
          <p:cNvSpPr>
            <a:spLocks noGrp="1"/>
          </p:cNvSpPr>
          <p:nvPr>
            <p:ph type="pic" sz="quarter" idx="10"/>
          </p:nvPr>
        </p:nvSpPr>
        <p:spPr>
          <a:xfrm>
            <a:off x="4265098" y="1704098"/>
            <a:ext cx="3633145" cy="2288465"/>
          </a:xfrm>
        </p:spPr>
        <p:txBody>
          <a:bodyPr>
            <a:normAutofit/>
          </a:bodyPr>
          <a:lstStyle>
            <a:lvl1pPr>
              <a:defRPr sz="2000">
                <a:solidFill>
                  <a:schemeClr val="accent2"/>
                </a:solidFill>
              </a:defRPr>
            </a:lvl1pPr>
          </a:lstStyle>
          <a:p>
            <a:endParaRPr lang="id-ID"/>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16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grpSp>
        <p:nvGrpSpPr>
          <p:cNvPr id="6" name="Group 5"/>
          <p:cNvGrpSpPr/>
          <p:nvPr userDrawn="1"/>
        </p:nvGrpSpPr>
        <p:grpSpPr>
          <a:xfrm>
            <a:off x="347419" y="6409324"/>
            <a:ext cx="224082" cy="221156"/>
            <a:chOff x="4328868" y="5502988"/>
            <a:chExt cx="500307" cy="493774"/>
          </a:xfrm>
        </p:grpSpPr>
        <p:sp>
          <p:nvSpPr>
            <p:cNvPr id="8"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0" name="Group 9"/>
          <p:cNvGrpSpPr/>
          <p:nvPr userDrawn="1"/>
        </p:nvGrpSpPr>
        <p:grpSpPr>
          <a:xfrm flipH="1">
            <a:off x="933709" y="6409324"/>
            <a:ext cx="224082" cy="221156"/>
            <a:chOff x="4328868" y="5502988"/>
            <a:chExt cx="500307" cy="493774"/>
          </a:xfrm>
        </p:grpSpPr>
        <p:sp>
          <p:nvSpPr>
            <p:cNvPr id="11"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4" name="Straight Connector 3"/>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3448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8" name="Picture Placeholder 2"/>
          <p:cNvSpPr>
            <a:spLocks noGrp="1"/>
          </p:cNvSpPr>
          <p:nvPr>
            <p:ph type="pic" sz="quarter" idx="10"/>
          </p:nvPr>
        </p:nvSpPr>
        <p:spPr>
          <a:xfrm>
            <a:off x="0" y="2140431"/>
            <a:ext cx="12192000" cy="3241193"/>
          </a:xfrm>
        </p:spPr>
        <p:txBody>
          <a:bodyPr/>
          <a:lstStyle>
            <a:lvl1pPr>
              <a:defRPr>
                <a:solidFill>
                  <a:schemeClr val="accent2"/>
                </a:solidFill>
              </a:defRPr>
            </a:lvl1pPr>
          </a:lstStyle>
          <a:p>
            <a:endParaRPr lang="id-ID"/>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4" name="Rectangle 13"/>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19666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96106" y="3516313"/>
            <a:ext cx="1366837" cy="1366837"/>
          </a:xfrm>
          <a:prstGeom prst="ellipse">
            <a:avLst/>
          </a:prstGeom>
          <a:ln w="57150">
            <a:solidFill>
              <a:schemeClr val="accent1"/>
            </a:solidFill>
          </a:ln>
        </p:spPr>
        <p:txBody>
          <a:bodyPr>
            <a:normAutofit/>
          </a:bodyPr>
          <a:lstStyle>
            <a:lvl1pPr>
              <a:defRPr sz="1400">
                <a:solidFill>
                  <a:schemeClr val="accent2"/>
                </a:solidFill>
              </a:defRPr>
            </a:lvl1pPr>
          </a:lstStyle>
          <a:p>
            <a:endParaRPr lang="id-ID"/>
          </a:p>
        </p:txBody>
      </p:sp>
      <p:sp>
        <p:nvSpPr>
          <p:cNvPr id="16" name="Picture Placeholder 3"/>
          <p:cNvSpPr>
            <a:spLocks noGrp="1"/>
          </p:cNvSpPr>
          <p:nvPr>
            <p:ph type="pic" sz="quarter" idx="11"/>
          </p:nvPr>
        </p:nvSpPr>
        <p:spPr>
          <a:xfrm>
            <a:off x="9529057" y="4823209"/>
            <a:ext cx="1366837" cy="1366837"/>
          </a:xfrm>
          <a:prstGeom prst="ellipse">
            <a:avLst/>
          </a:prstGeom>
          <a:ln w="57150">
            <a:solidFill>
              <a:schemeClr val="accent2"/>
            </a:solidFill>
          </a:ln>
        </p:spPr>
        <p:txBody>
          <a:bodyPr>
            <a:normAutofit/>
          </a:bodyPr>
          <a:lstStyle>
            <a:lvl1pPr>
              <a:defRPr sz="1400">
                <a:solidFill>
                  <a:schemeClr val="accent5"/>
                </a:solidFill>
              </a:defRPr>
            </a:lvl1pPr>
          </a:lstStyle>
          <a:p>
            <a:endParaRPr lang="id-ID" dirty="0"/>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3" name="Rectangle 22"/>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4" name="TextBox 23"/>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5" name="Group 24"/>
          <p:cNvGrpSpPr/>
          <p:nvPr userDrawn="1"/>
        </p:nvGrpSpPr>
        <p:grpSpPr>
          <a:xfrm>
            <a:off x="347419" y="6409324"/>
            <a:ext cx="224082" cy="221156"/>
            <a:chOff x="4328868" y="5502988"/>
            <a:chExt cx="500307" cy="493774"/>
          </a:xfrm>
        </p:grpSpPr>
        <p:sp>
          <p:nvSpPr>
            <p:cNvPr id="26" name="Freeform 2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2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8" name="Group 27"/>
          <p:cNvGrpSpPr/>
          <p:nvPr userDrawn="1"/>
        </p:nvGrpSpPr>
        <p:grpSpPr>
          <a:xfrm flipH="1">
            <a:off x="933709" y="6409324"/>
            <a:ext cx="224082" cy="221156"/>
            <a:chOff x="4328868" y="5502988"/>
            <a:chExt cx="500307" cy="493774"/>
          </a:xfrm>
        </p:grpSpPr>
        <p:sp>
          <p:nvSpPr>
            <p:cNvPr id="29" name="Freeform 2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1" name="Straight Connector 3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02226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96106" y="3614791"/>
            <a:ext cx="1366837" cy="1366837"/>
          </a:xfrm>
          <a:prstGeom prst="ellipse">
            <a:avLst/>
          </a:prstGeom>
          <a:ln w="57150">
            <a:solidFill>
              <a:schemeClr val="accent5"/>
            </a:solidFill>
          </a:ln>
        </p:spPr>
        <p:txBody>
          <a:bodyPr>
            <a:normAutofit/>
          </a:bodyPr>
          <a:lstStyle>
            <a:lvl1pPr>
              <a:defRPr sz="1400">
                <a:solidFill>
                  <a:schemeClr val="accent2"/>
                </a:solidFill>
              </a:defRPr>
            </a:lvl1pPr>
          </a:lstStyle>
          <a:p>
            <a:endParaRPr lang="id-ID" dirty="0"/>
          </a:p>
        </p:txBody>
      </p:sp>
      <p:sp>
        <p:nvSpPr>
          <p:cNvPr id="16" name="Picture Placeholder 3"/>
          <p:cNvSpPr>
            <a:spLocks noGrp="1"/>
          </p:cNvSpPr>
          <p:nvPr>
            <p:ph type="pic" sz="quarter" idx="11"/>
          </p:nvPr>
        </p:nvSpPr>
        <p:spPr>
          <a:xfrm>
            <a:off x="9529057" y="4921687"/>
            <a:ext cx="1366837" cy="1366837"/>
          </a:xfrm>
          <a:prstGeom prst="ellipse">
            <a:avLst/>
          </a:prstGeom>
          <a:ln w="57150">
            <a:solidFill>
              <a:schemeClr val="accent6"/>
            </a:solidFill>
          </a:ln>
        </p:spPr>
        <p:txBody>
          <a:bodyPr>
            <a:normAutofit/>
          </a:bodyPr>
          <a:lstStyle>
            <a:lvl1pPr>
              <a:defRPr sz="1400">
                <a:solidFill>
                  <a:schemeClr val="accent2"/>
                </a:solidFill>
              </a:defRPr>
            </a:lvl1pPr>
          </a:lstStyle>
          <a:p>
            <a:endParaRPr lang="id-ID" dirty="0"/>
          </a:p>
        </p:txBody>
      </p:sp>
      <p:sp>
        <p:nvSpPr>
          <p:cNvPr id="49" name="Picture Placeholder 3"/>
          <p:cNvSpPr>
            <a:spLocks noGrp="1"/>
          </p:cNvSpPr>
          <p:nvPr>
            <p:ph type="pic" sz="quarter" idx="12"/>
          </p:nvPr>
        </p:nvSpPr>
        <p:spPr>
          <a:xfrm>
            <a:off x="1296106" y="971203"/>
            <a:ext cx="1366837" cy="1366837"/>
          </a:xfrm>
          <a:prstGeom prst="ellipse">
            <a:avLst/>
          </a:prstGeom>
          <a:ln w="57150">
            <a:solidFill>
              <a:schemeClr val="accent3"/>
            </a:solidFill>
          </a:ln>
        </p:spPr>
        <p:txBody>
          <a:bodyPr>
            <a:normAutofit/>
          </a:bodyPr>
          <a:lstStyle>
            <a:lvl1pPr>
              <a:defRPr sz="1400">
                <a:solidFill>
                  <a:schemeClr val="accent2"/>
                </a:solidFill>
              </a:defRPr>
            </a:lvl1pPr>
          </a:lstStyle>
          <a:p>
            <a:endParaRPr lang="id-ID" dirty="0"/>
          </a:p>
        </p:txBody>
      </p:sp>
      <p:sp>
        <p:nvSpPr>
          <p:cNvPr id="50" name="Picture Placeholder 3"/>
          <p:cNvSpPr>
            <a:spLocks noGrp="1"/>
          </p:cNvSpPr>
          <p:nvPr>
            <p:ph type="pic" sz="quarter" idx="13"/>
          </p:nvPr>
        </p:nvSpPr>
        <p:spPr>
          <a:xfrm>
            <a:off x="9529057" y="2278099"/>
            <a:ext cx="1366837" cy="1366837"/>
          </a:xfrm>
          <a:prstGeom prst="ellipse">
            <a:avLst/>
          </a:prstGeom>
          <a:ln w="57150">
            <a:solidFill>
              <a:schemeClr val="accent4"/>
            </a:solidFill>
          </a:ln>
        </p:spPr>
        <p:txBody>
          <a:bodyPr>
            <a:normAutofit/>
          </a:bodyPr>
          <a:lstStyle>
            <a:lvl1pPr>
              <a:defRPr sz="1400">
                <a:solidFill>
                  <a:schemeClr val="accent2"/>
                </a:solidFill>
              </a:defRPr>
            </a:lvl1pPr>
          </a:lstStyle>
          <a:p>
            <a:endParaRPr lang="id-ID" dirty="0"/>
          </a:p>
        </p:txBody>
      </p:sp>
      <p:sp>
        <p:nvSpPr>
          <p:cNvPr id="24" name="Rectangle 2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5" name="Rectangle 2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6" name="TextBox 2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7" name="Group 26"/>
          <p:cNvGrpSpPr/>
          <p:nvPr userDrawn="1"/>
        </p:nvGrpSpPr>
        <p:grpSpPr>
          <a:xfrm>
            <a:off x="347419" y="6409324"/>
            <a:ext cx="224082" cy="221156"/>
            <a:chOff x="4328868" y="5502988"/>
            <a:chExt cx="500307" cy="493774"/>
          </a:xfrm>
        </p:grpSpPr>
        <p:sp>
          <p:nvSpPr>
            <p:cNvPr id="28" name="Freeform 2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0" name="Group 29"/>
          <p:cNvGrpSpPr/>
          <p:nvPr userDrawn="1"/>
        </p:nvGrpSpPr>
        <p:grpSpPr>
          <a:xfrm flipH="1">
            <a:off x="933709" y="6409324"/>
            <a:ext cx="224082" cy="221156"/>
            <a:chOff x="4328868" y="5502988"/>
            <a:chExt cx="500307" cy="493774"/>
          </a:xfrm>
        </p:grpSpPr>
        <p:sp>
          <p:nvSpPr>
            <p:cNvPr id="31" name="Freeform 3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2" name="Freeform 3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3" name="Straight Connector 32"/>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78823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9" name="Picture Placeholder 3"/>
          <p:cNvSpPr>
            <a:spLocks noGrp="1"/>
          </p:cNvSpPr>
          <p:nvPr>
            <p:ph type="pic" sz="quarter" idx="12"/>
          </p:nvPr>
        </p:nvSpPr>
        <p:spPr>
          <a:xfrm>
            <a:off x="1296106" y="971203"/>
            <a:ext cx="1366837" cy="1366837"/>
          </a:xfrm>
          <a:prstGeom prst="ellipse">
            <a:avLst/>
          </a:prstGeom>
          <a:ln w="57150">
            <a:solidFill>
              <a:schemeClr val="accent2"/>
            </a:solidFill>
          </a:ln>
        </p:spPr>
        <p:txBody>
          <a:bodyPr>
            <a:normAutofit/>
          </a:bodyPr>
          <a:lstStyle>
            <a:lvl1pPr>
              <a:defRPr sz="1400">
                <a:solidFill>
                  <a:schemeClr val="accent5"/>
                </a:solidFill>
              </a:defRPr>
            </a:lvl1pPr>
          </a:lstStyle>
          <a:p>
            <a:endParaRPr lang="id-ID" dirty="0"/>
          </a:p>
        </p:txBody>
      </p:sp>
      <p:sp>
        <p:nvSpPr>
          <p:cNvPr id="10" name="Picture Placeholder 3"/>
          <p:cNvSpPr>
            <a:spLocks noGrp="1"/>
          </p:cNvSpPr>
          <p:nvPr>
            <p:ph type="pic" sz="quarter" idx="13"/>
          </p:nvPr>
        </p:nvSpPr>
        <p:spPr>
          <a:xfrm>
            <a:off x="9529057" y="2278099"/>
            <a:ext cx="1366837" cy="1366837"/>
          </a:xfrm>
          <a:prstGeom prst="ellipse">
            <a:avLst/>
          </a:prstGeom>
          <a:ln w="57150">
            <a:solidFill>
              <a:schemeClr val="accent3"/>
            </a:solidFill>
          </a:ln>
        </p:spPr>
        <p:txBody>
          <a:bodyPr>
            <a:normAutofit/>
          </a:bodyPr>
          <a:lstStyle>
            <a:lvl1pPr>
              <a:defRPr sz="1400">
                <a:solidFill>
                  <a:schemeClr val="accent2"/>
                </a:solidFill>
              </a:defRPr>
            </a:lvl1pPr>
          </a:lstStyle>
          <a:p>
            <a:endParaRPr lang="id-ID" dirty="0"/>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05327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sz="quarter" idx="10"/>
          </p:nvPr>
        </p:nvSpPr>
        <p:spPr>
          <a:xfrm>
            <a:off x="4937125" y="3083109"/>
            <a:ext cx="2317750" cy="2317750"/>
          </a:xfrm>
          <a:prstGeom prst="ellipse">
            <a:avLst/>
          </a:prstGeom>
          <a:ln w="98425">
            <a:solidFill>
              <a:schemeClr val="accent6"/>
            </a:solidFill>
          </a:ln>
        </p:spPr>
        <p:txBody>
          <a:bodyPr>
            <a:normAutofit/>
          </a:bodyPr>
          <a:lstStyle>
            <a:lvl1pPr>
              <a:defRPr sz="2400">
                <a:solidFill>
                  <a:schemeClr val="accent2"/>
                </a:solidFill>
              </a:defRPr>
            </a:lvl1pPr>
          </a:lstStyle>
          <a:p>
            <a:endParaRPr lang="id-ID"/>
          </a:p>
        </p:txBody>
      </p:sp>
    </p:spTree>
    <p:extLst>
      <p:ext uri="{BB962C8B-B14F-4D97-AF65-F5344CB8AC3E}">
        <p14:creationId xmlns:p14="http://schemas.microsoft.com/office/powerpoint/2010/main" val="103575442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5399088"/>
          </a:xfrm>
        </p:spPr>
        <p:txBody>
          <a:bodyPr>
            <a:normAutofit/>
          </a:bodyPr>
          <a:lstStyle>
            <a:lvl1pPr>
              <a:defRPr sz="3600">
                <a:solidFill>
                  <a:schemeClr val="accent2"/>
                </a:solidFill>
              </a:defRPr>
            </a:lvl1pPr>
          </a:lstStyle>
          <a:p>
            <a:endParaRPr lang="id-ID"/>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1938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Tree>
    <p:extLst>
      <p:ext uri="{BB962C8B-B14F-4D97-AF65-F5344CB8AC3E}">
        <p14:creationId xmlns:p14="http://schemas.microsoft.com/office/powerpoint/2010/main" val="32779684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Rectangle 7"/>
          <p:cNvSpPr/>
          <p:nvPr userDrawn="1"/>
        </p:nvSpPr>
        <p:spPr>
          <a:xfrm>
            <a:off x="0" y="-1"/>
            <a:ext cx="12192000" cy="4152123"/>
          </a:xfrm>
          <a:prstGeom prst="rect">
            <a:avLst/>
          </a:prstGeom>
          <a:pattFill prst="pct5">
            <a:fgClr>
              <a:schemeClr val="tx2">
                <a:lumMod val="75000"/>
              </a:schemeClr>
            </a:fgClr>
            <a:bgClr>
              <a:schemeClr val="tx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
        <p:nvSpPr>
          <p:cNvPr id="6" name="Picture Placeholder 3"/>
          <p:cNvSpPr>
            <a:spLocks noGrp="1"/>
          </p:cNvSpPr>
          <p:nvPr>
            <p:ph type="pic" sz="quarter" idx="10"/>
          </p:nvPr>
        </p:nvSpPr>
        <p:spPr>
          <a:xfrm>
            <a:off x="5265737" y="921256"/>
            <a:ext cx="1660525" cy="1658937"/>
          </a:xfrm>
          <a:prstGeom prst="ellipse">
            <a:avLst/>
          </a:prstGeom>
        </p:spPr>
        <p:txBody>
          <a:bodyPr>
            <a:normAutofit/>
          </a:bodyPr>
          <a:lstStyle>
            <a:lvl1pPr>
              <a:defRPr sz="1600">
                <a:solidFill>
                  <a:schemeClr val="accent2"/>
                </a:solidFill>
              </a:defRPr>
            </a:lvl1pPr>
          </a:lstStyle>
          <a:p>
            <a:endParaRPr lang="id-ID" dirty="0"/>
          </a:p>
        </p:txBody>
      </p:sp>
      <p:grpSp>
        <p:nvGrpSpPr>
          <p:cNvPr id="16" name="Group 15"/>
          <p:cNvGrpSpPr/>
          <p:nvPr userDrawn="1"/>
        </p:nvGrpSpPr>
        <p:grpSpPr>
          <a:xfrm>
            <a:off x="347419" y="6409324"/>
            <a:ext cx="224082" cy="221156"/>
            <a:chOff x="4328868" y="5502988"/>
            <a:chExt cx="500307" cy="493774"/>
          </a:xfrm>
        </p:grpSpPr>
        <p:sp>
          <p:nvSpPr>
            <p:cNvPr id="17" name="Freeform 1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1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9" name="Group 18"/>
          <p:cNvGrpSpPr/>
          <p:nvPr userDrawn="1"/>
        </p:nvGrpSpPr>
        <p:grpSpPr>
          <a:xfrm flipH="1">
            <a:off x="933709" y="6409324"/>
            <a:ext cx="224082" cy="221156"/>
            <a:chOff x="4328868" y="5502988"/>
            <a:chExt cx="500307" cy="493774"/>
          </a:xfrm>
        </p:grpSpPr>
        <p:sp>
          <p:nvSpPr>
            <p:cNvPr id="20" name="Freeform 1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2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2" name="Straight Connector 2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32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
        <p:nvSpPr>
          <p:cNvPr id="8" name="Picture Placeholder 3"/>
          <p:cNvSpPr>
            <a:spLocks noGrp="1"/>
          </p:cNvSpPr>
          <p:nvPr>
            <p:ph type="pic" sz="quarter" idx="11"/>
          </p:nvPr>
        </p:nvSpPr>
        <p:spPr>
          <a:xfrm>
            <a:off x="8116673" y="1993246"/>
            <a:ext cx="4059266" cy="2635316"/>
          </a:xfrm>
        </p:spPr>
        <p:txBody>
          <a:bodyPr>
            <a:normAutofit/>
          </a:bodyPr>
          <a:lstStyle>
            <a:lvl1pPr>
              <a:defRPr sz="1600">
                <a:solidFill>
                  <a:schemeClr val="accent2"/>
                </a:solidFill>
              </a:defRPr>
            </a:lvl1pPr>
          </a:lstStyle>
          <a:p>
            <a:endParaRPr lang="id-ID"/>
          </a:p>
        </p:txBody>
      </p:sp>
      <p:sp>
        <p:nvSpPr>
          <p:cNvPr id="11" name="Picture Placeholder 3"/>
          <p:cNvSpPr>
            <a:spLocks noGrp="1"/>
          </p:cNvSpPr>
          <p:nvPr>
            <p:ph type="pic" sz="quarter" idx="12"/>
          </p:nvPr>
        </p:nvSpPr>
        <p:spPr>
          <a:xfrm>
            <a:off x="0" y="1993246"/>
            <a:ext cx="4058337" cy="2635316"/>
          </a:xfrm>
        </p:spPr>
        <p:txBody>
          <a:bodyPr>
            <a:normAutofit/>
          </a:bodyPr>
          <a:lstStyle>
            <a:lvl1pPr>
              <a:defRPr sz="1600">
                <a:solidFill>
                  <a:schemeClr val="accent2"/>
                </a:solidFill>
              </a:defRPr>
            </a:lvl1pPr>
          </a:lstStyle>
          <a:p>
            <a:endParaRPr lang="id-ID"/>
          </a:p>
        </p:txBody>
      </p:sp>
      <p:grpSp>
        <p:nvGrpSpPr>
          <p:cNvPr id="17" name="Group 16"/>
          <p:cNvGrpSpPr/>
          <p:nvPr userDrawn="1"/>
        </p:nvGrpSpPr>
        <p:grpSpPr>
          <a:xfrm>
            <a:off x="347419" y="6409324"/>
            <a:ext cx="224082" cy="221156"/>
            <a:chOff x="4328868" y="5502988"/>
            <a:chExt cx="500307" cy="493774"/>
          </a:xfrm>
        </p:grpSpPr>
        <p:sp>
          <p:nvSpPr>
            <p:cNvPr id="18" name="Freeform 1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reeform 1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0" name="Group 19"/>
          <p:cNvGrpSpPr/>
          <p:nvPr userDrawn="1"/>
        </p:nvGrpSpPr>
        <p:grpSpPr>
          <a:xfrm flipH="1">
            <a:off x="933709" y="6409324"/>
            <a:ext cx="224082" cy="221156"/>
            <a:chOff x="4328868" y="5502988"/>
            <a:chExt cx="500307" cy="493774"/>
          </a:xfrm>
        </p:grpSpPr>
        <p:sp>
          <p:nvSpPr>
            <p:cNvPr id="21" name="Freeform 2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2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3" name="Straight Connector 22"/>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2949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
        <p:nvSpPr>
          <p:cNvPr id="11" name="Picture Placeholder 3"/>
          <p:cNvSpPr>
            <a:spLocks noGrp="1"/>
          </p:cNvSpPr>
          <p:nvPr>
            <p:ph type="pic" sz="quarter" idx="12"/>
          </p:nvPr>
        </p:nvSpPr>
        <p:spPr>
          <a:xfrm>
            <a:off x="0" y="1993246"/>
            <a:ext cx="12192000" cy="2635316"/>
          </a:xfrm>
        </p:spPr>
        <p:txBody>
          <a:bodyPr>
            <a:normAutofit/>
          </a:bodyPr>
          <a:lstStyle>
            <a:lvl1pPr>
              <a:defRPr sz="1600">
                <a:solidFill>
                  <a:schemeClr val="accent2"/>
                </a:solidFill>
              </a:defRPr>
            </a:lvl1pPr>
          </a:lstStyle>
          <a:p>
            <a:endParaRPr lang="id-ID"/>
          </a:p>
        </p:txBody>
      </p:sp>
      <p:grpSp>
        <p:nvGrpSpPr>
          <p:cNvPr id="15" name="Group 14"/>
          <p:cNvGrpSpPr/>
          <p:nvPr userDrawn="1"/>
        </p:nvGrpSpPr>
        <p:grpSpPr>
          <a:xfrm>
            <a:off x="347419" y="6409324"/>
            <a:ext cx="224082" cy="221156"/>
            <a:chOff x="4328868" y="5502988"/>
            <a:chExt cx="500307" cy="493774"/>
          </a:xfrm>
        </p:grpSpPr>
        <p:sp>
          <p:nvSpPr>
            <p:cNvPr id="16" name="Freeform 1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7" name="Freeform 1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8" name="Group 17"/>
          <p:cNvGrpSpPr/>
          <p:nvPr userDrawn="1"/>
        </p:nvGrpSpPr>
        <p:grpSpPr>
          <a:xfrm flipH="1">
            <a:off x="933709" y="6409324"/>
            <a:ext cx="224082" cy="221156"/>
            <a:chOff x="4328868" y="5502988"/>
            <a:chExt cx="500307" cy="493774"/>
          </a:xfrm>
        </p:grpSpPr>
        <p:sp>
          <p:nvSpPr>
            <p:cNvPr id="19" name="Freeform 1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0" name="Freeform 1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1" name="Straight Connector 2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9086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0" y="0"/>
            <a:ext cx="2034000" cy="2286000"/>
          </a:xfrm>
        </p:spPr>
        <p:txBody>
          <a:bodyPr/>
          <a:lstStyle>
            <a:lvl1pPr>
              <a:defRPr sz="1800">
                <a:solidFill>
                  <a:schemeClr val="accent2"/>
                </a:solidFill>
              </a:defRPr>
            </a:lvl1pPr>
          </a:lstStyle>
          <a:p>
            <a:endParaRPr lang="id-ID"/>
          </a:p>
        </p:txBody>
      </p:sp>
      <p:sp>
        <p:nvSpPr>
          <p:cNvPr id="8" name="Picture Placeholder 3"/>
          <p:cNvSpPr>
            <a:spLocks noGrp="1"/>
          </p:cNvSpPr>
          <p:nvPr>
            <p:ph type="pic" sz="quarter" idx="11"/>
          </p:nvPr>
        </p:nvSpPr>
        <p:spPr>
          <a:xfrm>
            <a:off x="0" y="2286000"/>
            <a:ext cx="2034000" cy="2286000"/>
          </a:xfrm>
        </p:spPr>
        <p:txBody>
          <a:bodyPr/>
          <a:lstStyle>
            <a:lvl1pPr>
              <a:defRPr sz="1800">
                <a:solidFill>
                  <a:schemeClr val="accent2"/>
                </a:solidFill>
              </a:defRPr>
            </a:lvl1pPr>
          </a:lstStyle>
          <a:p>
            <a:endParaRPr lang="id-ID"/>
          </a:p>
        </p:txBody>
      </p:sp>
      <p:sp>
        <p:nvSpPr>
          <p:cNvPr id="9" name="Picture Placeholder 3"/>
          <p:cNvSpPr>
            <a:spLocks noGrp="1"/>
          </p:cNvSpPr>
          <p:nvPr>
            <p:ph type="pic" sz="quarter" idx="12"/>
          </p:nvPr>
        </p:nvSpPr>
        <p:spPr>
          <a:xfrm>
            <a:off x="0" y="4572000"/>
            <a:ext cx="2034000" cy="2286000"/>
          </a:xfrm>
        </p:spPr>
        <p:txBody>
          <a:bodyPr/>
          <a:lstStyle>
            <a:lvl1pPr>
              <a:defRPr sz="1800">
                <a:solidFill>
                  <a:schemeClr val="accent2"/>
                </a:solidFill>
              </a:defRPr>
            </a:lvl1pPr>
          </a:lstStyle>
          <a:p>
            <a:endParaRPr lang="id-ID"/>
          </a:p>
        </p:txBody>
      </p:sp>
      <p:sp>
        <p:nvSpPr>
          <p:cNvPr id="10" name="Picture Placeholder 3"/>
          <p:cNvSpPr>
            <a:spLocks noGrp="1"/>
          </p:cNvSpPr>
          <p:nvPr>
            <p:ph type="pic" sz="quarter" idx="13"/>
          </p:nvPr>
        </p:nvSpPr>
        <p:spPr>
          <a:xfrm>
            <a:off x="2037319" y="0"/>
            <a:ext cx="2034000" cy="2286000"/>
          </a:xfrm>
        </p:spPr>
        <p:txBody>
          <a:bodyPr/>
          <a:lstStyle>
            <a:lvl1pPr>
              <a:defRPr sz="1800">
                <a:solidFill>
                  <a:schemeClr val="accent2"/>
                </a:solidFill>
              </a:defRPr>
            </a:lvl1pPr>
          </a:lstStyle>
          <a:p>
            <a:endParaRPr lang="id-ID"/>
          </a:p>
        </p:txBody>
      </p:sp>
      <p:sp>
        <p:nvSpPr>
          <p:cNvPr id="12" name="Picture Placeholder 3"/>
          <p:cNvSpPr>
            <a:spLocks noGrp="1"/>
          </p:cNvSpPr>
          <p:nvPr>
            <p:ph type="pic" sz="quarter" idx="14"/>
          </p:nvPr>
        </p:nvSpPr>
        <p:spPr>
          <a:xfrm>
            <a:off x="2037319" y="2286000"/>
            <a:ext cx="2034000" cy="2286000"/>
          </a:xfrm>
        </p:spPr>
        <p:txBody>
          <a:bodyPr/>
          <a:lstStyle>
            <a:lvl1pPr>
              <a:defRPr sz="1800">
                <a:solidFill>
                  <a:schemeClr val="accent2"/>
                </a:solidFill>
              </a:defRPr>
            </a:lvl1pPr>
          </a:lstStyle>
          <a:p>
            <a:endParaRPr lang="id-ID"/>
          </a:p>
        </p:txBody>
      </p:sp>
      <p:sp>
        <p:nvSpPr>
          <p:cNvPr id="13" name="Picture Placeholder 3"/>
          <p:cNvSpPr>
            <a:spLocks noGrp="1"/>
          </p:cNvSpPr>
          <p:nvPr>
            <p:ph type="pic" sz="quarter" idx="15"/>
          </p:nvPr>
        </p:nvSpPr>
        <p:spPr>
          <a:xfrm>
            <a:off x="2037319" y="4572000"/>
            <a:ext cx="2034000" cy="2286000"/>
          </a:xfrm>
        </p:spPr>
        <p:txBody>
          <a:bodyPr/>
          <a:lstStyle>
            <a:lvl1pPr>
              <a:defRPr sz="1800">
                <a:solidFill>
                  <a:schemeClr val="accent2"/>
                </a:solidFill>
              </a:defRPr>
            </a:lvl1pPr>
          </a:lstStyle>
          <a:p>
            <a:endParaRPr lang="id-ID"/>
          </a:p>
        </p:txBody>
      </p:sp>
      <p:sp>
        <p:nvSpPr>
          <p:cNvPr id="14" name="Picture Placeholder 3"/>
          <p:cNvSpPr>
            <a:spLocks noGrp="1"/>
          </p:cNvSpPr>
          <p:nvPr>
            <p:ph type="pic" sz="quarter" idx="16"/>
          </p:nvPr>
        </p:nvSpPr>
        <p:spPr>
          <a:xfrm>
            <a:off x="4071319" y="0"/>
            <a:ext cx="2034000" cy="2286000"/>
          </a:xfrm>
        </p:spPr>
        <p:txBody>
          <a:bodyPr/>
          <a:lstStyle>
            <a:lvl1pPr>
              <a:defRPr sz="1800">
                <a:solidFill>
                  <a:schemeClr val="accent2"/>
                </a:solidFill>
              </a:defRPr>
            </a:lvl1pPr>
          </a:lstStyle>
          <a:p>
            <a:endParaRPr lang="id-ID"/>
          </a:p>
        </p:txBody>
      </p:sp>
      <p:sp>
        <p:nvSpPr>
          <p:cNvPr id="15" name="Picture Placeholder 3"/>
          <p:cNvSpPr>
            <a:spLocks noGrp="1"/>
          </p:cNvSpPr>
          <p:nvPr>
            <p:ph type="pic" sz="quarter" idx="17"/>
          </p:nvPr>
        </p:nvSpPr>
        <p:spPr>
          <a:xfrm>
            <a:off x="4071319" y="2286000"/>
            <a:ext cx="2034000" cy="2286000"/>
          </a:xfrm>
        </p:spPr>
        <p:txBody>
          <a:bodyPr/>
          <a:lstStyle>
            <a:lvl1pPr>
              <a:defRPr sz="1800">
                <a:solidFill>
                  <a:schemeClr val="accent2"/>
                </a:solidFill>
              </a:defRPr>
            </a:lvl1pPr>
          </a:lstStyle>
          <a:p>
            <a:endParaRPr lang="id-ID"/>
          </a:p>
        </p:txBody>
      </p:sp>
      <p:sp>
        <p:nvSpPr>
          <p:cNvPr id="16" name="Picture Placeholder 3"/>
          <p:cNvSpPr>
            <a:spLocks noGrp="1"/>
          </p:cNvSpPr>
          <p:nvPr>
            <p:ph type="pic" sz="quarter" idx="18"/>
          </p:nvPr>
        </p:nvSpPr>
        <p:spPr>
          <a:xfrm>
            <a:off x="4071319" y="4572000"/>
            <a:ext cx="2034000" cy="2286000"/>
          </a:xfrm>
        </p:spPr>
        <p:txBody>
          <a:bodyPr/>
          <a:lstStyle>
            <a:lvl1pPr>
              <a:defRPr sz="1800">
                <a:solidFill>
                  <a:schemeClr val="accent2"/>
                </a:solidFill>
              </a:defRPr>
            </a:lvl1pPr>
          </a:lstStyle>
          <a:p>
            <a:endParaRPr lang="id-ID"/>
          </a:p>
        </p:txBody>
      </p:sp>
      <p:sp>
        <p:nvSpPr>
          <p:cNvPr id="17" name="Picture Placeholder 3"/>
          <p:cNvSpPr>
            <a:spLocks noGrp="1"/>
          </p:cNvSpPr>
          <p:nvPr>
            <p:ph type="pic" sz="quarter" idx="19"/>
          </p:nvPr>
        </p:nvSpPr>
        <p:spPr>
          <a:xfrm>
            <a:off x="6108638" y="0"/>
            <a:ext cx="2034000" cy="2286000"/>
          </a:xfrm>
        </p:spPr>
        <p:txBody>
          <a:bodyPr/>
          <a:lstStyle>
            <a:lvl1pPr>
              <a:defRPr sz="1800">
                <a:solidFill>
                  <a:schemeClr val="accent2"/>
                </a:solidFill>
              </a:defRPr>
            </a:lvl1pPr>
          </a:lstStyle>
          <a:p>
            <a:endParaRPr lang="id-ID"/>
          </a:p>
        </p:txBody>
      </p:sp>
      <p:sp>
        <p:nvSpPr>
          <p:cNvPr id="18" name="Picture Placeholder 3"/>
          <p:cNvSpPr>
            <a:spLocks noGrp="1"/>
          </p:cNvSpPr>
          <p:nvPr>
            <p:ph type="pic" sz="quarter" idx="20"/>
          </p:nvPr>
        </p:nvSpPr>
        <p:spPr>
          <a:xfrm>
            <a:off x="6108638" y="2286000"/>
            <a:ext cx="2034000" cy="2286000"/>
          </a:xfrm>
        </p:spPr>
        <p:txBody>
          <a:bodyPr/>
          <a:lstStyle>
            <a:lvl1pPr>
              <a:defRPr sz="1800">
                <a:solidFill>
                  <a:schemeClr val="accent2"/>
                </a:solidFill>
              </a:defRPr>
            </a:lvl1pPr>
          </a:lstStyle>
          <a:p>
            <a:endParaRPr lang="id-ID"/>
          </a:p>
        </p:txBody>
      </p:sp>
      <p:sp>
        <p:nvSpPr>
          <p:cNvPr id="19" name="Picture Placeholder 3"/>
          <p:cNvSpPr>
            <a:spLocks noGrp="1"/>
          </p:cNvSpPr>
          <p:nvPr>
            <p:ph type="pic" sz="quarter" idx="21"/>
          </p:nvPr>
        </p:nvSpPr>
        <p:spPr>
          <a:xfrm>
            <a:off x="6108638" y="4572000"/>
            <a:ext cx="2034000" cy="2286000"/>
          </a:xfrm>
        </p:spPr>
        <p:txBody>
          <a:bodyPr/>
          <a:lstStyle>
            <a:lvl1pPr>
              <a:defRPr sz="1800">
                <a:solidFill>
                  <a:schemeClr val="accent2"/>
                </a:solidFill>
              </a:defRPr>
            </a:lvl1pPr>
          </a:lstStyle>
          <a:p>
            <a:endParaRPr lang="id-ID"/>
          </a:p>
        </p:txBody>
      </p:sp>
      <p:sp>
        <p:nvSpPr>
          <p:cNvPr id="20" name="Picture Placeholder 3"/>
          <p:cNvSpPr>
            <a:spLocks noGrp="1"/>
          </p:cNvSpPr>
          <p:nvPr>
            <p:ph type="pic" sz="quarter" idx="22"/>
          </p:nvPr>
        </p:nvSpPr>
        <p:spPr>
          <a:xfrm>
            <a:off x="8139319" y="0"/>
            <a:ext cx="2034000" cy="2286000"/>
          </a:xfrm>
        </p:spPr>
        <p:txBody>
          <a:bodyPr/>
          <a:lstStyle>
            <a:lvl1pPr>
              <a:defRPr sz="1800">
                <a:solidFill>
                  <a:schemeClr val="accent2"/>
                </a:solidFill>
              </a:defRPr>
            </a:lvl1pPr>
          </a:lstStyle>
          <a:p>
            <a:endParaRPr lang="id-ID"/>
          </a:p>
        </p:txBody>
      </p:sp>
      <p:sp>
        <p:nvSpPr>
          <p:cNvPr id="21" name="Picture Placeholder 3"/>
          <p:cNvSpPr>
            <a:spLocks noGrp="1"/>
          </p:cNvSpPr>
          <p:nvPr>
            <p:ph type="pic" sz="quarter" idx="23"/>
          </p:nvPr>
        </p:nvSpPr>
        <p:spPr>
          <a:xfrm>
            <a:off x="8139319" y="2286000"/>
            <a:ext cx="2034000" cy="2286000"/>
          </a:xfrm>
        </p:spPr>
        <p:txBody>
          <a:bodyPr/>
          <a:lstStyle>
            <a:lvl1pPr>
              <a:defRPr sz="1800">
                <a:solidFill>
                  <a:schemeClr val="accent2"/>
                </a:solidFill>
              </a:defRPr>
            </a:lvl1pPr>
          </a:lstStyle>
          <a:p>
            <a:endParaRPr lang="id-ID"/>
          </a:p>
        </p:txBody>
      </p:sp>
      <p:sp>
        <p:nvSpPr>
          <p:cNvPr id="22" name="Picture Placeholder 3"/>
          <p:cNvSpPr>
            <a:spLocks noGrp="1"/>
          </p:cNvSpPr>
          <p:nvPr>
            <p:ph type="pic" sz="quarter" idx="24"/>
          </p:nvPr>
        </p:nvSpPr>
        <p:spPr>
          <a:xfrm>
            <a:off x="8139319" y="4572000"/>
            <a:ext cx="2034000" cy="2286000"/>
          </a:xfrm>
        </p:spPr>
        <p:txBody>
          <a:bodyPr/>
          <a:lstStyle>
            <a:lvl1pPr>
              <a:defRPr sz="1800">
                <a:solidFill>
                  <a:schemeClr val="accent2"/>
                </a:solidFill>
              </a:defRPr>
            </a:lvl1pPr>
          </a:lstStyle>
          <a:p>
            <a:endParaRPr lang="id-ID"/>
          </a:p>
        </p:txBody>
      </p:sp>
      <p:sp>
        <p:nvSpPr>
          <p:cNvPr id="23" name="Picture Placeholder 3"/>
          <p:cNvSpPr>
            <a:spLocks noGrp="1"/>
          </p:cNvSpPr>
          <p:nvPr>
            <p:ph type="pic" sz="quarter" idx="25"/>
          </p:nvPr>
        </p:nvSpPr>
        <p:spPr>
          <a:xfrm>
            <a:off x="10176638" y="0"/>
            <a:ext cx="2034000" cy="2286000"/>
          </a:xfrm>
        </p:spPr>
        <p:txBody>
          <a:bodyPr/>
          <a:lstStyle>
            <a:lvl1pPr>
              <a:defRPr sz="1800">
                <a:solidFill>
                  <a:schemeClr val="accent2"/>
                </a:solidFill>
              </a:defRPr>
            </a:lvl1pPr>
          </a:lstStyle>
          <a:p>
            <a:endParaRPr lang="id-ID"/>
          </a:p>
        </p:txBody>
      </p:sp>
      <p:sp>
        <p:nvSpPr>
          <p:cNvPr id="24" name="Picture Placeholder 3"/>
          <p:cNvSpPr>
            <a:spLocks noGrp="1"/>
          </p:cNvSpPr>
          <p:nvPr>
            <p:ph type="pic" sz="quarter" idx="26"/>
          </p:nvPr>
        </p:nvSpPr>
        <p:spPr>
          <a:xfrm>
            <a:off x="10176638" y="2286000"/>
            <a:ext cx="2034000" cy="2286000"/>
          </a:xfrm>
        </p:spPr>
        <p:txBody>
          <a:bodyPr/>
          <a:lstStyle>
            <a:lvl1pPr>
              <a:defRPr sz="1800">
                <a:solidFill>
                  <a:schemeClr val="accent2"/>
                </a:solidFill>
              </a:defRPr>
            </a:lvl1pPr>
          </a:lstStyle>
          <a:p>
            <a:endParaRPr lang="id-ID"/>
          </a:p>
        </p:txBody>
      </p:sp>
      <p:sp>
        <p:nvSpPr>
          <p:cNvPr id="25" name="Picture Placeholder 3"/>
          <p:cNvSpPr>
            <a:spLocks noGrp="1"/>
          </p:cNvSpPr>
          <p:nvPr>
            <p:ph type="pic" sz="quarter" idx="27"/>
          </p:nvPr>
        </p:nvSpPr>
        <p:spPr>
          <a:xfrm>
            <a:off x="10176638" y="4572000"/>
            <a:ext cx="2034000" cy="2286000"/>
          </a:xfrm>
        </p:spPr>
        <p:txBody>
          <a:bodyPr/>
          <a:lstStyle>
            <a:lvl1pPr>
              <a:defRPr sz="1800">
                <a:solidFill>
                  <a:schemeClr val="accent2"/>
                </a:solidFill>
              </a:defRPr>
            </a:lvl1pPr>
          </a:lstStyle>
          <a:p>
            <a:endParaRPr lang="id-ID"/>
          </a:p>
        </p:txBody>
      </p:sp>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a:solidFill>
                <a:schemeClr val="accent2"/>
              </a:solidFill>
            </a:endParaRPr>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a:solidFill>
                <a:schemeClr val="accent2"/>
              </a:solidFill>
            </a:endParaRPr>
          </a:p>
        </p:txBody>
      </p:sp>
      <p:sp>
        <p:nvSpPr>
          <p:cNvPr id="7" name="TextBox 6"/>
          <p:cNvSpPr txBox="1"/>
          <p:nvPr userDrawn="1"/>
        </p:nvSpPr>
        <p:spPr>
          <a:xfrm>
            <a:off x="11584250" y="305131"/>
            <a:ext cx="351378" cy="261610"/>
          </a:xfrm>
          <a:prstGeom prst="rect">
            <a:avLst/>
          </a:prstGeom>
          <a:noFill/>
        </p:spPr>
        <p:txBody>
          <a:bodyPr wrap="none" rtlCol="0">
            <a:spAutoFit/>
          </a:bodyPr>
          <a:lstStyle/>
          <a:p>
            <a:pPr algn="ctr"/>
            <a:fld id="{260E2A6B-A809-4840-BF14-8648BC0BDF87}" type="slidenum">
              <a:rPr lang="id-ID" sz="1050" b="1" smtClean="0">
                <a:solidFill>
                  <a:schemeClr val="accent2"/>
                </a:solidFill>
              </a:rPr>
              <a:pPr algn="ctr"/>
              <a:t>‹#›</a:t>
            </a:fld>
            <a:endParaRPr lang="id-ID" sz="1050" dirty="0">
              <a:solidFill>
                <a:schemeClr val="accent2"/>
              </a:solidFill>
            </a:endParaRPr>
          </a:p>
        </p:txBody>
      </p:sp>
    </p:spTree>
    <p:extLst>
      <p:ext uri="{BB962C8B-B14F-4D97-AF65-F5344CB8AC3E}">
        <p14:creationId xmlns:p14="http://schemas.microsoft.com/office/powerpoint/2010/main" val="202324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7" name="TextBox 6"/>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sp>
        <p:nvSpPr>
          <p:cNvPr id="26" name="Picture Placeholder 3"/>
          <p:cNvSpPr>
            <a:spLocks noGrp="1"/>
          </p:cNvSpPr>
          <p:nvPr>
            <p:ph type="pic" sz="quarter" idx="10"/>
          </p:nvPr>
        </p:nvSpPr>
        <p:spPr>
          <a:xfrm>
            <a:off x="1450174" y="228494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7" name="Picture Placeholder 3"/>
          <p:cNvSpPr>
            <a:spLocks noGrp="1"/>
          </p:cNvSpPr>
          <p:nvPr>
            <p:ph type="pic" sz="quarter" idx="11"/>
          </p:nvPr>
        </p:nvSpPr>
        <p:spPr>
          <a:xfrm>
            <a:off x="3971864" y="228494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8" name="Picture Placeholder 3"/>
          <p:cNvSpPr>
            <a:spLocks noGrp="1"/>
          </p:cNvSpPr>
          <p:nvPr>
            <p:ph type="pic" sz="quarter" idx="12"/>
          </p:nvPr>
        </p:nvSpPr>
        <p:spPr>
          <a:xfrm>
            <a:off x="6508785" y="228494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9" name="Picture Placeholder 3"/>
          <p:cNvSpPr>
            <a:spLocks noGrp="1"/>
          </p:cNvSpPr>
          <p:nvPr>
            <p:ph type="pic" sz="quarter" idx="13"/>
          </p:nvPr>
        </p:nvSpPr>
        <p:spPr>
          <a:xfrm>
            <a:off x="9030475" y="2284944"/>
            <a:ext cx="1697846" cy="1697847"/>
          </a:xfrm>
          <a:prstGeom prst="ellipse">
            <a:avLst/>
          </a:prstGeom>
        </p:spPr>
        <p:txBody>
          <a:bodyPr>
            <a:normAutofit/>
          </a:bodyPr>
          <a:lstStyle>
            <a:lvl1pPr>
              <a:defRPr sz="1600">
                <a:solidFill>
                  <a:schemeClr val="accent2"/>
                </a:solidFill>
              </a:defRPr>
            </a:lvl1pPr>
          </a:lstStyle>
          <a:p>
            <a:endParaRPr lang="id-ID"/>
          </a:p>
        </p:txBody>
      </p:sp>
      <p:grpSp>
        <p:nvGrpSpPr>
          <p:cNvPr id="16" name="Group 15"/>
          <p:cNvGrpSpPr/>
          <p:nvPr userDrawn="1"/>
        </p:nvGrpSpPr>
        <p:grpSpPr>
          <a:xfrm>
            <a:off x="347419" y="6409324"/>
            <a:ext cx="224082" cy="221156"/>
            <a:chOff x="4328868" y="5502988"/>
            <a:chExt cx="500307" cy="493774"/>
          </a:xfrm>
        </p:grpSpPr>
        <p:sp>
          <p:nvSpPr>
            <p:cNvPr id="17" name="Freeform 1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1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9" name="Group 18"/>
          <p:cNvGrpSpPr/>
          <p:nvPr userDrawn="1"/>
        </p:nvGrpSpPr>
        <p:grpSpPr>
          <a:xfrm flipH="1">
            <a:off x="933709" y="6409324"/>
            <a:ext cx="224082" cy="221156"/>
            <a:chOff x="4328868" y="5502988"/>
            <a:chExt cx="500307" cy="493774"/>
          </a:xfrm>
        </p:grpSpPr>
        <p:sp>
          <p:nvSpPr>
            <p:cNvPr id="20" name="Freeform 1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2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2" name="Straight Connector 2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6551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2" name="Picture Placeholder 3"/>
          <p:cNvSpPr>
            <a:spLocks noGrp="1"/>
          </p:cNvSpPr>
          <p:nvPr>
            <p:ph type="pic" sz="quarter" idx="10"/>
          </p:nvPr>
        </p:nvSpPr>
        <p:spPr>
          <a:xfrm>
            <a:off x="1244493" y="211349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7" name="TextBox 6"/>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14" name="Group 13"/>
          <p:cNvGrpSpPr/>
          <p:nvPr userDrawn="1"/>
        </p:nvGrpSpPr>
        <p:grpSpPr>
          <a:xfrm>
            <a:off x="347419" y="6409324"/>
            <a:ext cx="224082" cy="221156"/>
            <a:chOff x="4328868" y="5502988"/>
            <a:chExt cx="500307" cy="493774"/>
          </a:xfrm>
        </p:grpSpPr>
        <p:sp>
          <p:nvSpPr>
            <p:cNvPr id="15" name="Freeform 1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6" name="Freeform 1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7" name="Group 16"/>
          <p:cNvGrpSpPr/>
          <p:nvPr userDrawn="1"/>
        </p:nvGrpSpPr>
        <p:grpSpPr>
          <a:xfrm flipH="1">
            <a:off x="933709" y="6409324"/>
            <a:ext cx="224082" cy="221156"/>
            <a:chOff x="4328868" y="5502988"/>
            <a:chExt cx="500307" cy="493774"/>
          </a:xfrm>
        </p:grpSpPr>
        <p:sp>
          <p:nvSpPr>
            <p:cNvPr id="18" name="Freeform 1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reeform 1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0" name="Straight Connector 1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8271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3FBC63-C649-42C3-9C85-0F873F8F0B35}" type="datetimeFigureOut">
              <a:rPr lang="id-ID" smtClean="0"/>
              <a:t>16/05/16</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6DFD3-2AF0-4B06-81C8-CF1C6F54D29C}" type="slidenum">
              <a:rPr lang="id-ID" smtClean="0"/>
              <a:t>‹#›</a:t>
            </a:fld>
            <a:endParaRPr lang="id-ID"/>
          </a:p>
        </p:txBody>
      </p:sp>
    </p:spTree>
    <p:extLst>
      <p:ext uri="{BB962C8B-B14F-4D97-AF65-F5344CB8AC3E}">
        <p14:creationId xmlns:p14="http://schemas.microsoft.com/office/powerpoint/2010/main" val="1373060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59" r:id="rId13"/>
    <p:sldLayoutId id="2147483661" r:id="rId14"/>
    <p:sldLayoutId id="2147483662" r:id="rId15"/>
    <p:sldLayoutId id="2147483663" r:id="rId16"/>
    <p:sldLayoutId id="2147483664" r:id="rId17"/>
    <p:sldLayoutId id="2147483665" r:id="rId18"/>
    <p:sldLayoutId id="2147483666" r:id="rId19"/>
    <p:sldLayoutId id="2147483670" r:id="rId20"/>
    <p:sldLayoutId id="2147483668" r:id="rId21"/>
    <p:sldLayoutId id="2147483667" r:id="rId22"/>
    <p:sldLayoutId id="2147483669" r:id="rId23"/>
    <p:sldLayoutId id="2147483672" r:id="rId24"/>
    <p:sldLayoutId id="2147483674"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emf"/><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3">
            <a:alphaModFix amt="4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1183577" y="-602166"/>
            <a:ext cx="14726920" cy="10942348"/>
          </a:xfrm>
          <a:prstGeom prst="rect">
            <a:avLst/>
          </a:prstGeom>
        </p:spPr>
      </p:pic>
      <p:sp>
        <p:nvSpPr>
          <p:cNvPr id="19" name="Rectangle 18"/>
          <p:cNvSpPr/>
          <p:nvPr/>
        </p:nvSpPr>
        <p:spPr>
          <a:xfrm>
            <a:off x="1183577" y="3891357"/>
            <a:ext cx="9824843" cy="1446550"/>
          </a:xfrm>
          <a:prstGeom prst="rect">
            <a:avLst/>
          </a:prstGeom>
          <a:noFill/>
        </p:spPr>
        <p:txBody>
          <a:bodyPr wrap="square">
            <a:spAutoFit/>
          </a:bodyPr>
          <a:lstStyle/>
          <a:p>
            <a:pPr algn="ctr"/>
            <a:r>
              <a:rPr lang="en-US" sz="4400" dirty="0" smtClean="0">
                <a:solidFill>
                  <a:schemeClr val="bg1"/>
                </a:solidFill>
                <a:latin typeface="Source Sans Pro Light" charset="0"/>
                <a:ea typeface="Source Sans Pro Light" charset="0"/>
                <a:cs typeface="Source Sans Pro Light" charset="0"/>
              </a:rPr>
              <a:t>Lesson </a:t>
            </a:r>
            <a:r>
              <a:rPr lang="en-US" sz="4400" dirty="0">
                <a:solidFill>
                  <a:schemeClr val="bg1"/>
                </a:solidFill>
                <a:latin typeface="Source Sans Pro Light" charset="0"/>
                <a:ea typeface="Source Sans Pro Light" charset="0"/>
                <a:cs typeface="Source Sans Pro Light" charset="0"/>
              </a:rPr>
              <a:t>4</a:t>
            </a:r>
            <a:r>
              <a:rPr lang="en-US" sz="4400" dirty="0" smtClean="0">
                <a:solidFill>
                  <a:schemeClr val="bg1"/>
                </a:solidFill>
                <a:latin typeface="Source Sans Pro Light" charset="0"/>
                <a:ea typeface="Source Sans Pro Light" charset="0"/>
                <a:cs typeface="Source Sans Pro Light" charset="0"/>
              </a:rPr>
              <a:t>: </a:t>
            </a:r>
            <a:r>
              <a:rPr lang="en-US" sz="4400" dirty="0">
                <a:solidFill>
                  <a:schemeClr val="bg1"/>
                </a:solidFill>
              </a:rPr>
              <a:t>Enable browser-based uploads of video files to S3</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1659" y="1410677"/>
            <a:ext cx="2888681" cy="2146339"/>
          </a:xfrm>
          <a:prstGeom prst="rect">
            <a:avLst/>
          </a:prstGeom>
        </p:spPr>
      </p:pic>
    </p:spTree>
    <p:extLst>
      <p:ext uri="{BB962C8B-B14F-4D97-AF65-F5344CB8AC3E}">
        <p14:creationId xmlns:p14="http://schemas.microsoft.com/office/powerpoint/2010/main" val="125717044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2935"/>
        </a:solidFill>
        <a:effectLst/>
      </p:bgPr>
    </p:bg>
    <p:spTree>
      <p:nvGrpSpPr>
        <p:cNvPr id="1" name=""/>
        <p:cNvGrpSpPr/>
        <p:nvPr/>
      </p:nvGrpSpPr>
      <p:grpSpPr>
        <a:xfrm>
          <a:off x="0" y="0"/>
          <a:ext cx="0" cy="0"/>
          <a:chOff x="0" y="0"/>
          <a:chExt cx="0" cy="0"/>
        </a:xfrm>
      </p:grpSpPr>
      <p:grpSp>
        <p:nvGrpSpPr>
          <p:cNvPr id="18"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82" name="Group 81"/>
          <p:cNvGrpSpPr/>
          <p:nvPr/>
        </p:nvGrpSpPr>
        <p:grpSpPr>
          <a:xfrm>
            <a:off x="5315293" y="2924389"/>
            <a:ext cx="1384981" cy="1098964"/>
            <a:chOff x="5499100" y="144463"/>
            <a:chExt cx="3213100" cy="2614612"/>
          </a:xfrm>
          <a:effectLst>
            <a:outerShdw blurRad="127000" dir="13500000" sy="23000" kx="1200000" algn="br" rotWithShape="0">
              <a:prstClr val="black">
                <a:alpha val="10000"/>
              </a:prstClr>
            </a:outerShdw>
          </a:effectLst>
        </p:grpSpPr>
        <p:sp>
          <p:nvSpPr>
            <p:cNvPr id="83" name="Freeform 28"/>
            <p:cNvSpPr>
              <a:spLocks/>
            </p:cNvSpPr>
            <p:nvPr/>
          </p:nvSpPr>
          <p:spPr bwMode="auto">
            <a:xfrm>
              <a:off x="5499100" y="144463"/>
              <a:ext cx="3213100" cy="1944687"/>
            </a:xfrm>
            <a:custGeom>
              <a:avLst/>
              <a:gdLst>
                <a:gd name="T0" fmla="*/ 0 w 854"/>
                <a:gd name="T1" fmla="*/ 516 h 516"/>
                <a:gd name="T2" fmla="*/ 0 w 854"/>
                <a:gd name="T3" fmla="*/ 19 h 516"/>
                <a:gd name="T4" fmla="*/ 20 w 854"/>
                <a:gd name="T5" fmla="*/ 0 h 516"/>
                <a:gd name="T6" fmla="*/ 835 w 854"/>
                <a:gd name="T7" fmla="*/ 0 h 516"/>
                <a:gd name="T8" fmla="*/ 854 w 854"/>
                <a:gd name="T9" fmla="*/ 19 h 516"/>
                <a:gd name="T10" fmla="*/ 854 w 854"/>
                <a:gd name="T11" fmla="*/ 516 h 516"/>
                <a:gd name="T12" fmla="*/ 0 w 854"/>
                <a:gd name="T13" fmla="*/ 516 h 516"/>
              </a:gdLst>
              <a:ahLst/>
              <a:cxnLst>
                <a:cxn ang="0">
                  <a:pos x="T0" y="T1"/>
                </a:cxn>
                <a:cxn ang="0">
                  <a:pos x="T2" y="T3"/>
                </a:cxn>
                <a:cxn ang="0">
                  <a:pos x="T4" y="T5"/>
                </a:cxn>
                <a:cxn ang="0">
                  <a:pos x="T6" y="T7"/>
                </a:cxn>
                <a:cxn ang="0">
                  <a:pos x="T8" y="T9"/>
                </a:cxn>
                <a:cxn ang="0">
                  <a:pos x="T10" y="T11"/>
                </a:cxn>
                <a:cxn ang="0">
                  <a:pos x="T12" y="T13"/>
                </a:cxn>
              </a:cxnLst>
              <a:rect l="0" t="0" r="r" b="b"/>
              <a:pathLst>
                <a:path w="854" h="516">
                  <a:moveTo>
                    <a:pt x="0" y="516"/>
                  </a:moveTo>
                  <a:cubicBezTo>
                    <a:pt x="0" y="19"/>
                    <a:pt x="0" y="19"/>
                    <a:pt x="0" y="19"/>
                  </a:cubicBezTo>
                  <a:cubicBezTo>
                    <a:pt x="0" y="8"/>
                    <a:pt x="9" y="0"/>
                    <a:pt x="20" y="0"/>
                  </a:cubicBezTo>
                  <a:cubicBezTo>
                    <a:pt x="835" y="0"/>
                    <a:pt x="835" y="0"/>
                    <a:pt x="835" y="0"/>
                  </a:cubicBezTo>
                  <a:cubicBezTo>
                    <a:pt x="845" y="0"/>
                    <a:pt x="854" y="8"/>
                    <a:pt x="854" y="19"/>
                  </a:cubicBezTo>
                  <a:cubicBezTo>
                    <a:pt x="854" y="516"/>
                    <a:pt x="854" y="516"/>
                    <a:pt x="854" y="516"/>
                  </a:cubicBezTo>
                  <a:lnTo>
                    <a:pt x="0" y="516"/>
                  </a:lnTo>
                  <a:close/>
                </a:path>
              </a:pathLst>
            </a:custGeom>
            <a:solidFill>
              <a:schemeClr val="bg1">
                <a:lumMod val="8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29"/>
            <p:cNvSpPr>
              <a:spLocks/>
            </p:cNvSpPr>
            <p:nvPr/>
          </p:nvSpPr>
          <p:spPr bwMode="auto">
            <a:xfrm>
              <a:off x="5499100" y="2089150"/>
              <a:ext cx="3213100" cy="290512"/>
            </a:xfrm>
            <a:custGeom>
              <a:avLst/>
              <a:gdLst>
                <a:gd name="T0" fmla="*/ 835 w 854"/>
                <a:gd name="T1" fmla="*/ 77 h 77"/>
                <a:gd name="T2" fmla="*/ 20 w 854"/>
                <a:gd name="T3" fmla="*/ 77 h 77"/>
                <a:gd name="T4" fmla="*/ 0 w 854"/>
                <a:gd name="T5" fmla="*/ 58 h 77"/>
                <a:gd name="T6" fmla="*/ 0 w 854"/>
                <a:gd name="T7" fmla="*/ 0 h 77"/>
                <a:gd name="T8" fmla="*/ 854 w 854"/>
                <a:gd name="T9" fmla="*/ 0 h 77"/>
                <a:gd name="T10" fmla="*/ 854 w 854"/>
                <a:gd name="T11" fmla="*/ 58 h 77"/>
                <a:gd name="T12" fmla="*/ 835 w 854"/>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854" h="77">
                  <a:moveTo>
                    <a:pt x="835" y="77"/>
                  </a:moveTo>
                  <a:cubicBezTo>
                    <a:pt x="20" y="77"/>
                    <a:pt x="20" y="77"/>
                    <a:pt x="20" y="77"/>
                  </a:cubicBezTo>
                  <a:cubicBezTo>
                    <a:pt x="9" y="77"/>
                    <a:pt x="0" y="69"/>
                    <a:pt x="0" y="58"/>
                  </a:cubicBezTo>
                  <a:cubicBezTo>
                    <a:pt x="0" y="0"/>
                    <a:pt x="0" y="0"/>
                    <a:pt x="0" y="0"/>
                  </a:cubicBezTo>
                  <a:cubicBezTo>
                    <a:pt x="854" y="0"/>
                    <a:pt x="854" y="0"/>
                    <a:pt x="854" y="0"/>
                  </a:cubicBezTo>
                  <a:cubicBezTo>
                    <a:pt x="854" y="58"/>
                    <a:pt x="854" y="58"/>
                    <a:pt x="854" y="58"/>
                  </a:cubicBezTo>
                  <a:cubicBezTo>
                    <a:pt x="854" y="69"/>
                    <a:pt x="845" y="77"/>
                    <a:pt x="835" y="77"/>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5" name="Freeform 30"/>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6" name="Freeform 31"/>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Rectangle 32"/>
            <p:cNvSpPr>
              <a:spLocks noChangeArrowheads="1"/>
            </p:cNvSpPr>
            <p:nvPr/>
          </p:nvSpPr>
          <p:spPr bwMode="auto">
            <a:xfrm>
              <a:off x="5600700" y="268288"/>
              <a:ext cx="3009900" cy="1695450"/>
            </a:xfrm>
            <a:prstGeom prst="rect">
              <a:avLst/>
            </a:prstGeom>
            <a:solidFill>
              <a:schemeClr val="accent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33"/>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close/>
                </a:path>
              </a:pathLst>
            </a:custGeom>
            <a:solidFill>
              <a:schemeClr val="tx1">
                <a:alpha val="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9" name="Freeform 34"/>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94" name="TextBox 93"/>
          <p:cNvSpPr txBox="1"/>
          <p:nvPr/>
        </p:nvSpPr>
        <p:spPr>
          <a:xfrm>
            <a:off x="5401740" y="4228564"/>
            <a:ext cx="1298534" cy="307777"/>
          </a:xfrm>
          <a:prstGeom prst="rect">
            <a:avLst/>
          </a:prstGeom>
          <a:noFill/>
        </p:spPr>
        <p:txBody>
          <a:bodyPr wrap="square" rtlCol="0">
            <a:spAutoFit/>
          </a:bodyPr>
          <a:lstStyle/>
          <a:p>
            <a:pPr algn="ctr"/>
            <a:r>
              <a:rPr lang="id-ID" sz="1400" dirty="0" smtClean="0">
                <a:solidFill>
                  <a:schemeClr val="bg1"/>
                </a:solidFill>
                <a:latin typeface="+mj-lt"/>
              </a:rPr>
              <a:t>Web Browser</a:t>
            </a:r>
            <a:endParaRPr lang="id-ID" sz="1400" dirty="0">
              <a:solidFill>
                <a:schemeClr val="bg1"/>
              </a:solidFill>
              <a:latin typeface="+mj-lt"/>
            </a:endParaRPr>
          </a:p>
        </p:txBody>
      </p:sp>
      <p:sp>
        <p:nvSpPr>
          <p:cNvPr id="98" name="TextBox 97"/>
          <p:cNvSpPr txBox="1"/>
          <p:nvPr/>
        </p:nvSpPr>
        <p:spPr>
          <a:xfrm>
            <a:off x="2793318" y="300049"/>
            <a:ext cx="6875831" cy="1200329"/>
          </a:xfrm>
          <a:prstGeom prst="rect">
            <a:avLst/>
          </a:prstGeom>
          <a:noFill/>
        </p:spPr>
        <p:txBody>
          <a:bodyPr wrap="square" rtlCol="0">
            <a:spAutoFit/>
          </a:bodyPr>
          <a:lstStyle/>
          <a:p>
            <a:pPr algn="ctr"/>
            <a:r>
              <a:rPr lang="en-US" sz="3600" b="1" dirty="0" smtClean="0">
                <a:solidFill>
                  <a:schemeClr val="bg1"/>
                </a:solidFill>
              </a:rPr>
              <a:t>Lesson 4: Enable </a:t>
            </a:r>
            <a:r>
              <a:rPr lang="en-US" sz="3600" b="1" dirty="0">
                <a:solidFill>
                  <a:schemeClr val="bg1"/>
                </a:solidFill>
              </a:rPr>
              <a:t>browser-based uploads of video files to S3</a:t>
            </a:r>
          </a:p>
        </p:txBody>
      </p:sp>
      <p:sp>
        <p:nvSpPr>
          <p:cNvPr id="3" name="Rectangle 2"/>
          <p:cNvSpPr/>
          <p:nvPr/>
        </p:nvSpPr>
        <p:spPr>
          <a:xfrm>
            <a:off x="8551395" y="2645997"/>
            <a:ext cx="2624606" cy="559326"/>
          </a:xfrm>
          <a:prstGeom prst="rect">
            <a:avLst/>
          </a:prstGeom>
          <a:solidFill>
            <a:schemeClr val="accent1">
              <a:alpha val="48000"/>
            </a:schemeClr>
          </a:solidFill>
          <a:ln>
            <a:solidFill>
              <a:schemeClr val="bg1">
                <a:lumMod val="75000"/>
                <a:alpha val="4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lt1">
                    <a:alpha val="49000"/>
                  </a:schemeClr>
                </a:solidFill>
              </a:rPr>
              <a:t>Video Transcoder</a:t>
            </a:r>
            <a:endParaRPr lang="en-US" dirty="0">
              <a:solidFill>
                <a:schemeClr val="lt1">
                  <a:alpha val="49000"/>
                </a:schemeClr>
              </a:solidFill>
            </a:endParaRPr>
          </a:p>
        </p:txBody>
      </p:sp>
      <p:sp>
        <p:nvSpPr>
          <p:cNvPr id="69" name="Rectangle 68"/>
          <p:cNvSpPr/>
          <p:nvPr/>
        </p:nvSpPr>
        <p:spPr>
          <a:xfrm>
            <a:off x="8545712" y="3443613"/>
            <a:ext cx="2624606" cy="592947"/>
          </a:xfrm>
          <a:prstGeom prst="rect">
            <a:avLst/>
          </a:prstGeom>
          <a:solidFill>
            <a:schemeClr val="accent1">
              <a:alpha val="48000"/>
            </a:schemeClr>
          </a:solidFill>
          <a:ln>
            <a:solidFill>
              <a:schemeClr val="bg1">
                <a:lumMod val="75000"/>
                <a:alpha val="4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lt1">
                    <a:alpha val="49000"/>
                  </a:schemeClr>
                </a:solidFill>
              </a:rPr>
              <a:t>Media Storage</a:t>
            </a:r>
            <a:endParaRPr lang="en-US" dirty="0">
              <a:solidFill>
                <a:schemeClr val="lt1">
                  <a:alpha val="49000"/>
                </a:schemeClr>
              </a:solidFill>
            </a:endParaRPr>
          </a:p>
        </p:txBody>
      </p:sp>
      <p:sp>
        <p:nvSpPr>
          <p:cNvPr id="71" name="Rectangle 70"/>
          <p:cNvSpPr/>
          <p:nvPr/>
        </p:nvSpPr>
        <p:spPr>
          <a:xfrm>
            <a:off x="4742102" y="5630897"/>
            <a:ext cx="2624606" cy="824160"/>
          </a:xfrm>
          <a:prstGeom prst="rect">
            <a:avLst/>
          </a:prstGeom>
          <a:solidFill>
            <a:schemeClr val="accent1">
              <a:alpha val="47000"/>
            </a:schemeClr>
          </a:solidFill>
          <a:ln>
            <a:solidFill>
              <a:schemeClr val="bg1">
                <a:lumMod val="75000"/>
                <a:alpha val="4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lt1">
                    <a:alpha val="47000"/>
                  </a:schemeClr>
                </a:solidFill>
              </a:rPr>
              <a:t>Custom API</a:t>
            </a:r>
            <a:endParaRPr lang="en-US" dirty="0">
              <a:solidFill>
                <a:schemeClr val="lt1">
                  <a:alpha val="47000"/>
                </a:schemeClr>
              </a:solidFill>
            </a:endParaRPr>
          </a:p>
        </p:txBody>
      </p:sp>
      <p:sp>
        <p:nvSpPr>
          <p:cNvPr id="72" name="Rectangle 71"/>
          <p:cNvSpPr/>
          <p:nvPr/>
        </p:nvSpPr>
        <p:spPr>
          <a:xfrm>
            <a:off x="1002192" y="1919123"/>
            <a:ext cx="2624605" cy="824160"/>
          </a:xfrm>
          <a:prstGeom prst="rect">
            <a:avLst/>
          </a:prstGeom>
          <a:solidFill>
            <a:schemeClr val="accent1">
              <a:alpha val="47000"/>
            </a:schemeClr>
          </a:solidFill>
          <a:ln>
            <a:solidFill>
              <a:schemeClr val="bg1">
                <a:lumMod val="75000"/>
                <a:alpha val="4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lt1">
                    <a:alpha val="47000"/>
                  </a:schemeClr>
                </a:solidFill>
              </a:rPr>
              <a:t>Web Application</a:t>
            </a:r>
            <a:endParaRPr lang="en-US" dirty="0">
              <a:solidFill>
                <a:schemeClr val="lt1">
                  <a:alpha val="47000"/>
                </a:schemeClr>
              </a:solidFill>
            </a:endParaRPr>
          </a:p>
        </p:txBody>
      </p:sp>
      <p:sp>
        <p:nvSpPr>
          <p:cNvPr id="73" name="Rectangle 72"/>
          <p:cNvSpPr/>
          <p:nvPr/>
        </p:nvSpPr>
        <p:spPr>
          <a:xfrm>
            <a:off x="8545712" y="4306004"/>
            <a:ext cx="2624606" cy="566329"/>
          </a:xfrm>
          <a:prstGeom prst="rect">
            <a:avLst/>
          </a:prstGeom>
          <a:solidFill>
            <a:schemeClr val="accent1">
              <a:alpha val="5000"/>
            </a:schemeClr>
          </a:solidFill>
          <a:ln>
            <a:solidFill>
              <a:schemeClr val="bg1">
                <a:lumMod val="75000"/>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lt1">
                    <a:alpha val="5000"/>
                  </a:schemeClr>
                </a:solidFill>
              </a:rPr>
              <a:t>Video List Database</a:t>
            </a:r>
          </a:p>
        </p:txBody>
      </p:sp>
      <p:cxnSp>
        <p:nvCxnSpPr>
          <p:cNvPr id="74" name="Straight Connector 73"/>
          <p:cNvCxnSpPr>
            <a:stCxn id="72" idx="3"/>
          </p:cNvCxnSpPr>
          <p:nvPr/>
        </p:nvCxnSpPr>
        <p:spPr>
          <a:xfrm>
            <a:off x="3626797" y="2331203"/>
            <a:ext cx="1533768" cy="1022799"/>
          </a:xfrm>
          <a:prstGeom prst="line">
            <a:avLst/>
          </a:prstGeom>
          <a:ln w="38100">
            <a:solidFill>
              <a:schemeClr val="bg1">
                <a:lumMod val="75000"/>
                <a:alpha val="47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94" idx="2"/>
            <a:endCxn id="71" idx="0"/>
          </p:cNvCxnSpPr>
          <p:nvPr/>
        </p:nvCxnSpPr>
        <p:spPr>
          <a:xfrm>
            <a:off x="6051007" y="4536341"/>
            <a:ext cx="3398" cy="1094556"/>
          </a:xfrm>
          <a:prstGeom prst="line">
            <a:avLst/>
          </a:prstGeom>
          <a:ln w="38100">
            <a:solidFill>
              <a:schemeClr val="bg1">
                <a:lumMod val="75000"/>
                <a:alpha val="47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3" idx="2"/>
            <a:endCxn id="69" idx="0"/>
          </p:cNvCxnSpPr>
          <p:nvPr/>
        </p:nvCxnSpPr>
        <p:spPr>
          <a:xfrm flipH="1">
            <a:off x="9858015" y="3205323"/>
            <a:ext cx="5683" cy="238290"/>
          </a:xfrm>
          <a:prstGeom prst="line">
            <a:avLst/>
          </a:prstGeom>
          <a:ln w="38100">
            <a:solidFill>
              <a:schemeClr val="bg1">
                <a:lumMod val="75000"/>
                <a:alpha val="48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6" name="Group 75"/>
          <p:cNvGrpSpPr/>
          <p:nvPr/>
        </p:nvGrpSpPr>
        <p:grpSpPr>
          <a:xfrm>
            <a:off x="5257754" y="3356854"/>
            <a:ext cx="479416" cy="863449"/>
            <a:chOff x="7296151" y="4556125"/>
            <a:chExt cx="758824" cy="1330325"/>
          </a:xfrm>
        </p:grpSpPr>
        <p:sp>
          <p:nvSpPr>
            <p:cNvPr id="77" name="Freeform 38"/>
            <p:cNvSpPr>
              <a:spLocks/>
            </p:cNvSpPr>
            <p:nvPr/>
          </p:nvSpPr>
          <p:spPr bwMode="auto">
            <a:xfrm>
              <a:off x="7296151" y="4556125"/>
              <a:ext cx="758824" cy="1330325"/>
            </a:xfrm>
            <a:custGeom>
              <a:avLst/>
              <a:gdLst>
                <a:gd name="T0" fmla="*/ 174 w 199"/>
                <a:gd name="T1" fmla="*/ 0 h 352"/>
                <a:gd name="T2" fmla="*/ 26 w 199"/>
                <a:gd name="T3" fmla="*/ 0 h 352"/>
                <a:gd name="T4" fmla="*/ 0 w 199"/>
                <a:gd name="T5" fmla="*/ 26 h 352"/>
                <a:gd name="T6" fmla="*/ 0 w 199"/>
                <a:gd name="T7" fmla="*/ 327 h 352"/>
                <a:gd name="T8" fmla="*/ 26 w 199"/>
                <a:gd name="T9" fmla="*/ 352 h 352"/>
                <a:gd name="T10" fmla="*/ 174 w 199"/>
                <a:gd name="T11" fmla="*/ 352 h 352"/>
                <a:gd name="T12" fmla="*/ 199 w 199"/>
                <a:gd name="T13" fmla="*/ 327 h 352"/>
                <a:gd name="T14" fmla="*/ 199 w 199"/>
                <a:gd name="T15" fmla="*/ 26 h 352"/>
                <a:gd name="T16" fmla="*/ 174 w 199"/>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52">
                  <a:moveTo>
                    <a:pt x="174" y="0"/>
                  </a:moveTo>
                  <a:cubicBezTo>
                    <a:pt x="26" y="0"/>
                    <a:pt x="26" y="0"/>
                    <a:pt x="26" y="0"/>
                  </a:cubicBezTo>
                  <a:cubicBezTo>
                    <a:pt x="11" y="0"/>
                    <a:pt x="0" y="12"/>
                    <a:pt x="0" y="26"/>
                  </a:cubicBezTo>
                  <a:cubicBezTo>
                    <a:pt x="0" y="327"/>
                    <a:pt x="0" y="327"/>
                    <a:pt x="0" y="327"/>
                  </a:cubicBezTo>
                  <a:cubicBezTo>
                    <a:pt x="0" y="341"/>
                    <a:pt x="11" y="352"/>
                    <a:pt x="26" y="352"/>
                  </a:cubicBezTo>
                  <a:cubicBezTo>
                    <a:pt x="174" y="352"/>
                    <a:pt x="174" y="352"/>
                    <a:pt x="174" y="352"/>
                  </a:cubicBezTo>
                  <a:cubicBezTo>
                    <a:pt x="188" y="352"/>
                    <a:pt x="199" y="341"/>
                    <a:pt x="199" y="327"/>
                  </a:cubicBezTo>
                  <a:cubicBezTo>
                    <a:pt x="199" y="26"/>
                    <a:pt x="199" y="26"/>
                    <a:pt x="199" y="26"/>
                  </a:cubicBezTo>
                  <a:cubicBezTo>
                    <a:pt x="199" y="12"/>
                    <a:pt x="188" y="0"/>
                    <a:pt x="174" y="0"/>
                  </a:cubicBezTo>
                  <a:close/>
                </a:path>
              </a:pathLst>
            </a:custGeom>
            <a:solidFill>
              <a:schemeClr val="tx1">
                <a:lumMod val="65000"/>
                <a:lumOff val="35000"/>
              </a:schemeClr>
            </a:solidFill>
            <a:ln>
              <a:noFill/>
            </a:ln>
            <a:effectLst>
              <a:outerShdw blurRad="127000" dir="135000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78" name="Rectangle 39"/>
            <p:cNvSpPr>
              <a:spLocks noChangeArrowheads="1"/>
            </p:cNvSpPr>
            <p:nvPr/>
          </p:nvSpPr>
          <p:spPr bwMode="auto">
            <a:xfrm>
              <a:off x="7379223" y="4718050"/>
              <a:ext cx="612775" cy="919163"/>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79" name="Freeform 40"/>
            <p:cNvSpPr>
              <a:spLocks/>
            </p:cNvSpPr>
            <p:nvPr/>
          </p:nvSpPr>
          <p:spPr bwMode="auto">
            <a:xfrm>
              <a:off x="7543800" y="4627563"/>
              <a:ext cx="263525" cy="26988"/>
            </a:xfrm>
            <a:custGeom>
              <a:avLst/>
              <a:gdLst>
                <a:gd name="T0" fmla="*/ 166 w 166"/>
                <a:gd name="T1" fmla="*/ 17 h 17"/>
                <a:gd name="T2" fmla="*/ 0 w 166"/>
                <a:gd name="T3" fmla="*/ 17 h 17"/>
                <a:gd name="T4" fmla="*/ 0 w 166"/>
                <a:gd name="T5" fmla="*/ 0 h 17"/>
                <a:gd name="T6" fmla="*/ 166 w 166"/>
                <a:gd name="T7" fmla="*/ 0 h 17"/>
                <a:gd name="T8" fmla="*/ 166 w 166"/>
                <a:gd name="T9" fmla="*/ 17 h 17"/>
                <a:gd name="T10" fmla="*/ 166 w 166"/>
                <a:gd name="T11" fmla="*/ 17 h 17"/>
              </a:gdLst>
              <a:ahLst/>
              <a:cxnLst>
                <a:cxn ang="0">
                  <a:pos x="T0" y="T1"/>
                </a:cxn>
                <a:cxn ang="0">
                  <a:pos x="T2" y="T3"/>
                </a:cxn>
                <a:cxn ang="0">
                  <a:pos x="T4" y="T5"/>
                </a:cxn>
                <a:cxn ang="0">
                  <a:pos x="T6" y="T7"/>
                </a:cxn>
                <a:cxn ang="0">
                  <a:pos x="T8" y="T9"/>
                </a:cxn>
                <a:cxn ang="0">
                  <a:pos x="T10" y="T11"/>
                </a:cxn>
              </a:cxnLst>
              <a:rect l="0" t="0" r="r" b="b"/>
              <a:pathLst>
                <a:path w="166" h="17">
                  <a:moveTo>
                    <a:pt x="166" y="17"/>
                  </a:moveTo>
                  <a:lnTo>
                    <a:pt x="0" y="17"/>
                  </a:lnTo>
                  <a:lnTo>
                    <a:pt x="0" y="0"/>
                  </a:lnTo>
                  <a:lnTo>
                    <a:pt x="166" y="0"/>
                  </a:lnTo>
                  <a:lnTo>
                    <a:pt x="166" y="17"/>
                  </a:lnTo>
                  <a:lnTo>
                    <a:pt x="166"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Oval 41"/>
            <p:cNvSpPr>
              <a:spLocks noChangeArrowheads="1"/>
            </p:cNvSpPr>
            <p:nvPr/>
          </p:nvSpPr>
          <p:spPr bwMode="auto">
            <a:xfrm>
              <a:off x="7867650" y="4616450"/>
              <a:ext cx="50800" cy="4921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Rectangle 42"/>
            <p:cNvSpPr>
              <a:spLocks noChangeArrowheads="1"/>
            </p:cNvSpPr>
            <p:nvPr/>
          </p:nvSpPr>
          <p:spPr bwMode="auto">
            <a:xfrm>
              <a:off x="7556500" y="5713413"/>
              <a:ext cx="239712" cy="714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cxnSp>
        <p:nvCxnSpPr>
          <p:cNvPr id="96" name="Straight Connector 95"/>
          <p:cNvCxnSpPr>
            <a:endCxn id="117" idx="1"/>
          </p:cNvCxnSpPr>
          <p:nvPr/>
        </p:nvCxnSpPr>
        <p:spPr>
          <a:xfrm flipV="1">
            <a:off x="6797463" y="2124101"/>
            <a:ext cx="1748249" cy="1192040"/>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69" idx="2"/>
            <a:endCxn id="73" idx="0"/>
          </p:cNvCxnSpPr>
          <p:nvPr/>
        </p:nvCxnSpPr>
        <p:spPr>
          <a:xfrm>
            <a:off x="9858015" y="4036560"/>
            <a:ext cx="0" cy="269444"/>
          </a:xfrm>
          <a:prstGeom prst="line">
            <a:avLst/>
          </a:prstGeom>
          <a:ln w="38100">
            <a:solidFill>
              <a:schemeClr val="bg1">
                <a:lumMod val="75000"/>
                <a:alpha val="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73" idx="1"/>
          </p:cNvCxnSpPr>
          <p:nvPr/>
        </p:nvCxnSpPr>
        <p:spPr>
          <a:xfrm flipH="1" flipV="1">
            <a:off x="6750550" y="3564941"/>
            <a:ext cx="1795162" cy="1024228"/>
          </a:xfrm>
          <a:prstGeom prst="line">
            <a:avLst/>
          </a:prstGeom>
          <a:ln w="38100">
            <a:solidFill>
              <a:schemeClr val="bg1">
                <a:lumMod val="75000"/>
                <a:alpha val="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01" name="Picture 1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2106" y="10173273"/>
            <a:ext cx="301588" cy="333334"/>
          </a:xfrm>
          <a:prstGeom prst="rect">
            <a:avLst/>
          </a:prstGeom>
        </p:spPr>
      </p:pic>
      <p:pic>
        <p:nvPicPr>
          <p:cNvPr id="103" name="Picture 10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20468" y="4734206"/>
            <a:ext cx="301588" cy="333334"/>
          </a:xfrm>
          <a:prstGeom prst="rect">
            <a:avLst/>
          </a:prstGeom>
        </p:spPr>
      </p:pic>
      <p:sp>
        <p:nvSpPr>
          <p:cNvPr id="105" name="Rectangle 104"/>
          <p:cNvSpPr/>
          <p:nvPr/>
        </p:nvSpPr>
        <p:spPr>
          <a:xfrm>
            <a:off x="1017495" y="3941948"/>
            <a:ext cx="2624606" cy="824160"/>
          </a:xfrm>
          <a:prstGeom prst="rect">
            <a:avLst/>
          </a:prstGeom>
          <a:solidFill>
            <a:schemeClr val="accent1">
              <a:alpha val="47000"/>
            </a:schemeClr>
          </a:solidFill>
          <a:ln>
            <a:solidFill>
              <a:schemeClr val="bg1">
                <a:lumMod val="75000"/>
                <a:alpha val="4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lt1">
                    <a:alpha val="47000"/>
                  </a:schemeClr>
                </a:solidFill>
              </a:rPr>
              <a:t>Authentication</a:t>
            </a:r>
            <a:endParaRPr lang="en-US" dirty="0">
              <a:solidFill>
                <a:schemeClr val="lt1">
                  <a:alpha val="47000"/>
                </a:schemeClr>
              </a:solidFill>
            </a:endParaRPr>
          </a:p>
        </p:txBody>
      </p:sp>
      <p:cxnSp>
        <p:nvCxnSpPr>
          <p:cNvPr id="106" name="Straight Connector 105"/>
          <p:cNvCxnSpPr>
            <a:stCxn id="105" idx="3"/>
          </p:cNvCxnSpPr>
          <p:nvPr/>
        </p:nvCxnSpPr>
        <p:spPr>
          <a:xfrm flipV="1">
            <a:off x="3642101" y="3660383"/>
            <a:ext cx="1518464" cy="693645"/>
          </a:xfrm>
          <a:prstGeom prst="line">
            <a:avLst/>
          </a:prstGeom>
          <a:ln w="38100">
            <a:solidFill>
              <a:schemeClr val="bg1">
                <a:lumMod val="75000"/>
                <a:alpha val="47000"/>
              </a:schemeClr>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8545712" y="1844438"/>
            <a:ext cx="2624606" cy="559326"/>
          </a:xfrm>
          <a:prstGeom prst="rect">
            <a:avLst/>
          </a:prstGeom>
          <a:solidFill>
            <a:schemeClr val="accent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Video Upload</a:t>
            </a:r>
            <a:endParaRPr lang="en-US" dirty="0"/>
          </a:p>
        </p:txBody>
      </p:sp>
      <p:cxnSp>
        <p:nvCxnSpPr>
          <p:cNvPr id="118" name="Straight Connector 117"/>
          <p:cNvCxnSpPr>
            <a:endCxn id="3" idx="0"/>
          </p:cNvCxnSpPr>
          <p:nvPr/>
        </p:nvCxnSpPr>
        <p:spPr>
          <a:xfrm flipH="1">
            <a:off x="9863698" y="2401280"/>
            <a:ext cx="1" cy="244717"/>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04641"/>
      </p:ext>
    </p:extLst>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grpSp>
        <p:nvGrpSpPr>
          <p:cNvPr id="18"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cxnSp>
        <p:nvCxnSpPr>
          <p:cNvPr id="158" name="Straight Connector 157"/>
          <p:cNvCxnSpPr/>
          <p:nvPr/>
        </p:nvCxnSpPr>
        <p:spPr>
          <a:xfrm>
            <a:off x="7397175" y="2126442"/>
            <a:ext cx="2271974" cy="5333"/>
          </a:xfrm>
          <a:prstGeom prst="line">
            <a:avLst/>
          </a:prstGeom>
          <a:ln w="38100">
            <a:solidFill>
              <a:schemeClr val="bg1">
                <a:lumMod val="75000"/>
              </a:schemeClr>
            </a:solidFill>
            <a:prstDash val="solid"/>
            <a:headEnd type="triangle"/>
            <a:tailEnd type="stealth"/>
          </a:ln>
        </p:spPr>
        <p:style>
          <a:lnRef idx="1">
            <a:schemeClr val="accent1"/>
          </a:lnRef>
          <a:fillRef idx="0">
            <a:schemeClr val="accent1"/>
          </a:fillRef>
          <a:effectRef idx="0">
            <a:schemeClr val="accent1"/>
          </a:effectRef>
          <a:fontRef idx="minor">
            <a:schemeClr val="tx1"/>
          </a:fontRef>
        </p:style>
      </p:cxnSp>
      <p:pic>
        <p:nvPicPr>
          <p:cNvPr id="218" name="Picture 217"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0694" y="3764684"/>
            <a:ext cx="700098" cy="834932"/>
          </a:xfrm>
          <a:prstGeom prst="rect">
            <a:avLst/>
          </a:prstGeom>
        </p:spPr>
      </p:pic>
      <p:pic>
        <p:nvPicPr>
          <p:cNvPr id="219" name="Picture 218"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2467" y="1747933"/>
            <a:ext cx="700098" cy="834932"/>
          </a:xfrm>
          <a:prstGeom prst="rect">
            <a:avLst/>
          </a:prstGeom>
        </p:spPr>
      </p:pic>
      <p:pic>
        <p:nvPicPr>
          <p:cNvPr id="8" name="Picture 7" descr="Application-Services_AmazonAPIGatewa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0694" y="1380636"/>
            <a:ext cx="700098" cy="834932"/>
          </a:xfrm>
          <a:prstGeom prst="rect">
            <a:avLst/>
          </a:prstGeom>
        </p:spPr>
      </p:pic>
      <p:sp>
        <p:nvSpPr>
          <p:cNvPr id="222" name="TextBox 221"/>
          <p:cNvSpPr txBox="1"/>
          <p:nvPr/>
        </p:nvSpPr>
        <p:spPr>
          <a:xfrm>
            <a:off x="8188425" y="1800567"/>
            <a:ext cx="1128963" cy="307777"/>
          </a:xfrm>
          <a:prstGeom prst="rect">
            <a:avLst/>
          </a:prstGeom>
          <a:noFill/>
        </p:spPr>
        <p:txBody>
          <a:bodyPr wrap="none" rtlCol="0">
            <a:spAutoFit/>
          </a:bodyPr>
          <a:lstStyle/>
          <a:p>
            <a:pPr algn="ctr"/>
            <a:r>
              <a:rPr lang="id-ID" sz="1400" b="1" dirty="0" smtClean="0">
                <a:solidFill>
                  <a:schemeClr val="bg1"/>
                </a:solidFill>
                <a:latin typeface="Calibri" charset="0"/>
                <a:ea typeface="Calibri" charset="0"/>
                <a:cs typeface="Calibri" charset="0"/>
              </a:rPr>
              <a:t>API Gateway</a:t>
            </a:r>
            <a:endParaRPr lang="id-ID" sz="1400" b="1" dirty="0">
              <a:solidFill>
                <a:schemeClr val="bg1"/>
              </a:solidFill>
              <a:latin typeface="Calibri" charset="0"/>
              <a:ea typeface="Calibri" charset="0"/>
              <a:cs typeface="Calibri" charset="0"/>
            </a:endParaRPr>
          </a:p>
        </p:txBody>
      </p:sp>
      <p:cxnSp>
        <p:nvCxnSpPr>
          <p:cNvPr id="223" name="Straight Connector 222"/>
          <p:cNvCxnSpPr/>
          <p:nvPr/>
        </p:nvCxnSpPr>
        <p:spPr>
          <a:xfrm>
            <a:off x="6980743" y="2246048"/>
            <a:ext cx="0" cy="1489702"/>
          </a:xfrm>
          <a:prstGeom prst="line">
            <a:avLst/>
          </a:prstGeom>
          <a:ln w="38100">
            <a:solidFill>
              <a:schemeClr val="bg1">
                <a:lumMod val="75000"/>
              </a:schemeClr>
            </a:solidFill>
            <a:prstDash val="solid"/>
            <a:headEnd type="triangle"/>
            <a:tailEnd type="stealth"/>
          </a:ln>
        </p:spPr>
        <p:style>
          <a:lnRef idx="1">
            <a:schemeClr val="accent1"/>
          </a:lnRef>
          <a:fillRef idx="0">
            <a:schemeClr val="accent1"/>
          </a:fillRef>
          <a:effectRef idx="0">
            <a:schemeClr val="accent1"/>
          </a:effectRef>
          <a:fontRef idx="minor">
            <a:schemeClr val="tx1"/>
          </a:fontRef>
        </p:style>
      </p:cxnSp>
      <p:grpSp>
        <p:nvGrpSpPr>
          <p:cNvPr id="76" name="Group 75"/>
          <p:cNvGrpSpPr/>
          <p:nvPr/>
        </p:nvGrpSpPr>
        <p:grpSpPr>
          <a:xfrm>
            <a:off x="2826771" y="1380636"/>
            <a:ext cx="479416" cy="863449"/>
            <a:chOff x="7296151" y="4556125"/>
            <a:chExt cx="758824" cy="1330325"/>
          </a:xfrm>
        </p:grpSpPr>
        <p:sp>
          <p:nvSpPr>
            <p:cNvPr id="77" name="Freeform 38"/>
            <p:cNvSpPr>
              <a:spLocks/>
            </p:cNvSpPr>
            <p:nvPr/>
          </p:nvSpPr>
          <p:spPr bwMode="auto">
            <a:xfrm>
              <a:off x="7296151" y="4556125"/>
              <a:ext cx="758824" cy="1330325"/>
            </a:xfrm>
            <a:custGeom>
              <a:avLst/>
              <a:gdLst>
                <a:gd name="T0" fmla="*/ 174 w 199"/>
                <a:gd name="T1" fmla="*/ 0 h 352"/>
                <a:gd name="T2" fmla="*/ 26 w 199"/>
                <a:gd name="T3" fmla="*/ 0 h 352"/>
                <a:gd name="T4" fmla="*/ 0 w 199"/>
                <a:gd name="T5" fmla="*/ 26 h 352"/>
                <a:gd name="T6" fmla="*/ 0 w 199"/>
                <a:gd name="T7" fmla="*/ 327 h 352"/>
                <a:gd name="T8" fmla="*/ 26 w 199"/>
                <a:gd name="T9" fmla="*/ 352 h 352"/>
                <a:gd name="T10" fmla="*/ 174 w 199"/>
                <a:gd name="T11" fmla="*/ 352 h 352"/>
                <a:gd name="T12" fmla="*/ 199 w 199"/>
                <a:gd name="T13" fmla="*/ 327 h 352"/>
                <a:gd name="T14" fmla="*/ 199 w 199"/>
                <a:gd name="T15" fmla="*/ 26 h 352"/>
                <a:gd name="T16" fmla="*/ 174 w 199"/>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52">
                  <a:moveTo>
                    <a:pt x="174" y="0"/>
                  </a:moveTo>
                  <a:cubicBezTo>
                    <a:pt x="26" y="0"/>
                    <a:pt x="26" y="0"/>
                    <a:pt x="26" y="0"/>
                  </a:cubicBezTo>
                  <a:cubicBezTo>
                    <a:pt x="11" y="0"/>
                    <a:pt x="0" y="12"/>
                    <a:pt x="0" y="26"/>
                  </a:cubicBezTo>
                  <a:cubicBezTo>
                    <a:pt x="0" y="327"/>
                    <a:pt x="0" y="327"/>
                    <a:pt x="0" y="327"/>
                  </a:cubicBezTo>
                  <a:cubicBezTo>
                    <a:pt x="0" y="341"/>
                    <a:pt x="11" y="352"/>
                    <a:pt x="26" y="352"/>
                  </a:cubicBezTo>
                  <a:cubicBezTo>
                    <a:pt x="174" y="352"/>
                    <a:pt x="174" y="352"/>
                    <a:pt x="174" y="352"/>
                  </a:cubicBezTo>
                  <a:cubicBezTo>
                    <a:pt x="188" y="352"/>
                    <a:pt x="199" y="341"/>
                    <a:pt x="199" y="327"/>
                  </a:cubicBezTo>
                  <a:cubicBezTo>
                    <a:pt x="199" y="26"/>
                    <a:pt x="199" y="26"/>
                    <a:pt x="199" y="26"/>
                  </a:cubicBezTo>
                  <a:cubicBezTo>
                    <a:pt x="199" y="12"/>
                    <a:pt x="188" y="0"/>
                    <a:pt x="174" y="0"/>
                  </a:cubicBezTo>
                  <a:close/>
                </a:path>
              </a:pathLst>
            </a:custGeom>
            <a:solidFill>
              <a:schemeClr val="tx1">
                <a:lumMod val="65000"/>
                <a:lumOff val="35000"/>
              </a:schemeClr>
            </a:solidFill>
            <a:ln>
              <a:noFill/>
            </a:ln>
            <a:effectLst>
              <a:outerShdw blurRad="127000" dir="135000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78" name="Rectangle 39"/>
            <p:cNvSpPr>
              <a:spLocks noChangeArrowheads="1"/>
            </p:cNvSpPr>
            <p:nvPr/>
          </p:nvSpPr>
          <p:spPr bwMode="auto">
            <a:xfrm>
              <a:off x="7379223" y="4718050"/>
              <a:ext cx="612775" cy="919163"/>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79" name="Freeform 40"/>
            <p:cNvSpPr>
              <a:spLocks/>
            </p:cNvSpPr>
            <p:nvPr/>
          </p:nvSpPr>
          <p:spPr bwMode="auto">
            <a:xfrm>
              <a:off x="7543800" y="4627563"/>
              <a:ext cx="263525" cy="26988"/>
            </a:xfrm>
            <a:custGeom>
              <a:avLst/>
              <a:gdLst>
                <a:gd name="T0" fmla="*/ 166 w 166"/>
                <a:gd name="T1" fmla="*/ 17 h 17"/>
                <a:gd name="T2" fmla="*/ 0 w 166"/>
                <a:gd name="T3" fmla="*/ 17 h 17"/>
                <a:gd name="T4" fmla="*/ 0 w 166"/>
                <a:gd name="T5" fmla="*/ 0 h 17"/>
                <a:gd name="T6" fmla="*/ 166 w 166"/>
                <a:gd name="T7" fmla="*/ 0 h 17"/>
                <a:gd name="T8" fmla="*/ 166 w 166"/>
                <a:gd name="T9" fmla="*/ 17 h 17"/>
                <a:gd name="T10" fmla="*/ 166 w 166"/>
                <a:gd name="T11" fmla="*/ 17 h 17"/>
              </a:gdLst>
              <a:ahLst/>
              <a:cxnLst>
                <a:cxn ang="0">
                  <a:pos x="T0" y="T1"/>
                </a:cxn>
                <a:cxn ang="0">
                  <a:pos x="T2" y="T3"/>
                </a:cxn>
                <a:cxn ang="0">
                  <a:pos x="T4" y="T5"/>
                </a:cxn>
                <a:cxn ang="0">
                  <a:pos x="T6" y="T7"/>
                </a:cxn>
                <a:cxn ang="0">
                  <a:pos x="T8" y="T9"/>
                </a:cxn>
                <a:cxn ang="0">
                  <a:pos x="T10" y="T11"/>
                </a:cxn>
              </a:cxnLst>
              <a:rect l="0" t="0" r="r" b="b"/>
              <a:pathLst>
                <a:path w="166" h="17">
                  <a:moveTo>
                    <a:pt x="166" y="17"/>
                  </a:moveTo>
                  <a:lnTo>
                    <a:pt x="0" y="17"/>
                  </a:lnTo>
                  <a:lnTo>
                    <a:pt x="0" y="0"/>
                  </a:lnTo>
                  <a:lnTo>
                    <a:pt x="166" y="0"/>
                  </a:lnTo>
                  <a:lnTo>
                    <a:pt x="166" y="17"/>
                  </a:lnTo>
                  <a:lnTo>
                    <a:pt x="166"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Oval 41"/>
            <p:cNvSpPr>
              <a:spLocks noChangeArrowheads="1"/>
            </p:cNvSpPr>
            <p:nvPr/>
          </p:nvSpPr>
          <p:spPr bwMode="auto">
            <a:xfrm>
              <a:off x="7867650" y="4616450"/>
              <a:ext cx="50800" cy="4921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Rectangle 42"/>
            <p:cNvSpPr>
              <a:spLocks noChangeArrowheads="1"/>
            </p:cNvSpPr>
            <p:nvPr/>
          </p:nvSpPr>
          <p:spPr bwMode="auto">
            <a:xfrm>
              <a:off x="7556500" y="5713413"/>
              <a:ext cx="239712" cy="714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2" name="Group 81"/>
          <p:cNvGrpSpPr/>
          <p:nvPr/>
        </p:nvGrpSpPr>
        <p:grpSpPr>
          <a:xfrm>
            <a:off x="1214984" y="1372830"/>
            <a:ext cx="1384981" cy="1098964"/>
            <a:chOff x="5499100" y="144463"/>
            <a:chExt cx="3213100" cy="2614612"/>
          </a:xfrm>
          <a:effectLst>
            <a:outerShdw blurRad="127000" dir="13500000" sy="23000" kx="1200000" algn="br" rotWithShape="0">
              <a:prstClr val="black">
                <a:alpha val="10000"/>
              </a:prstClr>
            </a:outerShdw>
          </a:effectLst>
        </p:grpSpPr>
        <p:sp>
          <p:nvSpPr>
            <p:cNvPr id="83" name="Freeform 28"/>
            <p:cNvSpPr>
              <a:spLocks/>
            </p:cNvSpPr>
            <p:nvPr/>
          </p:nvSpPr>
          <p:spPr bwMode="auto">
            <a:xfrm>
              <a:off x="5499100" y="144463"/>
              <a:ext cx="3213100" cy="1944687"/>
            </a:xfrm>
            <a:custGeom>
              <a:avLst/>
              <a:gdLst>
                <a:gd name="T0" fmla="*/ 0 w 854"/>
                <a:gd name="T1" fmla="*/ 516 h 516"/>
                <a:gd name="T2" fmla="*/ 0 w 854"/>
                <a:gd name="T3" fmla="*/ 19 h 516"/>
                <a:gd name="T4" fmla="*/ 20 w 854"/>
                <a:gd name="T5" fmla="*/ 0 h 516"/>
                <a:gd name="T6" fmla="*/ 835 w 854"/>
                <a:gd name="T7" fmla="*/ 0 h 516"/>
                <a:gd name="T8" fmla="*/ 854 w 854"/>
                <a:gd name="T9" fmla="*/ 19 h 516"/>
                <a:gd name="T10" fmla="*/ 854 w 854"/>
                <a:gd name="T11" fmla="*/ 516 h 516"/>
                <a:gd name="T12" fmla="*/ 0 w 854"/>
                <a:gd name="T13" fmla="*/ 516 h 516"/>
              </a:gdLst>
              <a:ahLst/>
              <a:cxnLst>
                <a:cxn ang="0">
                  <a:pos x="T0" y="T1"/>
                </a:cxn>
                <a:cxn ang="0">
                  <a:pos x="T2" y="T3"/>
                </a:cxn>
                <a:cxn ang="0">
                  <a:pos x="T4" y="T5"/>
                </a:cxn>
                <a:cxn ang="0">
                  <a:pos x="T6" y="T7"/>
                </a:cxn>
                <a:cxn ang="0">
                  <a:pos x="T8" y="T9"/>
                </a:cxn>
                <a:cxn ang="0">
                  <a:pos x="T10" y="T11"/>
                </a:cxn>
                <a:cxn ang="0">
                  <a:pos x="T12" y="T13"/>
                </a:cxn>
              </a:cxnLst>
              <a:rect l="0" t="0" r="r" b="b"/>
              <a:pathLst>
                <a:path w="854" h="516">
                  <a:moveTo>
                    <a:pt x="0" y="516"/>
                  </a:moveTo>
                  <a:cubicBezTo>
                    <a:pt x="0" y="19"/>
                    <a:pt x="0" y="19"/>
                    <a:pt x="0" y="19"/>
                  </a:cubicBezTo>
                  <a:cubicBezTo>
                    <a:pt x="0" y="8"/>
                    <a:pt x="9" y="0"/>
                    <a:pt x="20" y="0"/>
                  </a:cubicBezTo>
                  <a:cubicBezTo>
                    <a:pt x="835" y="0"/>
                    <a:pt x="835" y="0"/>
                    <a:pt x="835" y="0"/>
                  </a:cubicBezTo>
                  <a:cubicBezTo>
                    <a:pt x="845" y="0"/>
                    <a:pt x="854" y="8"/>
                    <a:pt x="854" y="19"/>
                  </a:cubicBezTo>
                  <a:cubicBezTo>
                    <a:pt x="854" y="516"/>
                    <a:pt x="854" y="516"/>
                    <a:pt x="854" y="516"/>
                  </a:cubicBezTo>
                  <a:lnTo>
                    <a:pt x="0" y="516"/>
                  </a:lnTo>
                  <a:close/>
                </a:path>
              </a:pathLst>
            </a:custGeom>
            <a:solidFill>
              <a:schemeClr val="bg1">
                <a:lumMod val="8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29"/>
            <p:cNvSpPr>
              <a:spLocks/>
            </p:cNvSpPr>
            <p:nvPr/>
          </p:nvSpPr>
          <p:spPr bwMode="auto">
            <a:xfrm>
              <a:off x="5499100" y="2089150"/>
              <a:ext cx="3213100" cy="290512"/>
            </a:xfrm>
            <a:custGeom>
              <a:avLst/>
              <a:gdLst>
                <a:gd name="T0" fmla="*/ 835 w 854"/>
                <a:gd name="T1" fmla="*/ 77 h 77"/>
                <a:gd name="T2" fmla="*/ 20 w 854"/>
                <a:gd name="T3" fmla="*/ 77 h 77"/>
                <a:gd name="T4" fmla="*/ 0 w 854"/>
                <a:gd name="T5" fmla="*/ 58 h 77"/>
                <a:gd name="T6" fmla="*/ 0 w 854"/>
                <a:gd name="T7" fmla="*/ 0 h 77"/>
                <a:gd name="T8" fmla="*/ 854 w 854"/>
                <a:gd name="T9" fmla="*/ 0 h 77"/>
                <a:gd name="T10" fmla="*/ 854 w 854"/>
                <a:gd name="T11" fmla="*/ 58 h 77"/>
                <a:gd name="T12" fmla="*/ 835 w 854"/>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854" h="77">
                  <a:moveTo>
                    <a:pt x="835" y="77"/>
                  </a:moveTo>
                  <a:cubicBezTo>
                    <a:pt x="20" y="77"/>
                    <a:pt x="20" y="77"/>
                    <a:pt x="20" y="77"/>
                  </a:cubicBezTo>
                  <a:cubicBezTo>
                    <a:pt x="9" y="77"/>
                    <a:pt x="0" y="69"/>
                    <a:pt x="0" y="58"/>
                  </a:cubicBezTo>
                  <a:cubicBezTo>
                    <a:pt x="0" y="0"/>
                    <a:pt x="0" y="0"/>
                    <a:pt x="0" y="0"/>
                  </a:cubicBezTo>
                  <a:cubicBezTo>
                    <a:pt x="854" y="0"/>
                    <a:pt x="854" y="0"/>
                    <a:pt x="854" y="0"/>
                  </a:cubicBezTo>
                  <a:cubicBezTo>
                    <a:pt x="854" y="58"/>
                    <a:pt x="854" y="58"/>
                    <a:pt x="854" y="58"/>
                  </a:cubicBezTo>
                  <a:cubicBezTo>
                    <a:pt x="854" y="69"/>
                    <a:pt x="845" y="77"/>
                    <a:pt x="835" y="77"/>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5" name="Freeform 30"/>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6" name="Freeform 31"/>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Rectangle 32"/>
            <p:cNvSpPr>
              <a:spLocks noChangeArrowheads="1"/>
            </p:cNvSpPr>
            <p:nvPr/>
          </p:nvSpPr>
          <p:spPr bwMode="auto">
            <a:xfrm>
              <a:off x="5600700" y="268288"/>
              <a:ext cx="3009900" cy="1695450"/>
            </a:xfrm>
            <a:prstGeom prst="rect">
              <a:avLst/>
            </a:prstGeom>
            <a:solidFill>
              <a:schemeClr val="accent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33"/>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close/>
                </a:path>
              </a:pathLst>
            </a:custGeom>
            <a:solidFill>
              <a:schemeClr val="tx1">
                <a:alpha val="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9" name="Freeform 34"/>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cxnSp>
        <p:nvCxnSpPr>
          <p:cNvPr id="90" name="Straight Connector 89"/>
          <p:cNvCxnSpPr/>
          <p:nvPr/>
        </p:nvCxnSpPr>
        <p:spPr>
          <a:xfrm flipV="1">
            <a:off x="3495073" y="1783074"/>
            <a:ext cx="3042887" cy="31098"/>
          </a:xfrm>
          <a:prstGeom prst="line">
            <a:avLst/>
          </a:prstGeom>
          <a:ln w="38100">
            <a:solidFill>
              <a:schemeClr val="bg1">
                <a:lumMod val="75000"/>
              </a:schemeClr>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210806" y="2423036"/>
            <a:ext cx="1298534" cy="307777"/>
          </a:xfrm>
          <a:prstGeom prst="rect">
            <a:avLst/>
          </a:prstGeom>
          <a:noFill/>
        </p:spPr>
        <p:txBody>
          <a:bodyPr wrap="square" rtlCol="0">
            <a:spAutoFit/>
          </a:bodyPr>
          <a:lstStyle/>
          <a:p>
            <a:pPr algn="ctr"/>
            <a:r>
              <a:rPr lang="id-ID" sz="1400" dirty="0" err="1" smtClean="0">
                <a:solidFill>
                  <a:schemeClr val="bg1"/>
                </a:solidFill>
                <a:latin typeface="+mj-lt"/>
              </a:rPr>
              <a:t>Client</a:t>
            </a:r>
            <a:endParaRPr lang="id-ID" sz="1400" dirty="0">
              <a:solidFill>
                <a:schemeClr val="bg1"/>
              </a:solidFill>
              <a:latin typeface="+mj-lt"/>
            </a:endParaRPr>
          </a:p>
        </p:txBody>
      </p:sp>
      <p:sp>
        <p:nvSpPr>
          <p:cNvPr id="98" name="TextBox 97"/>
          <p:cNvSpPr txBox="1"/>
          <p:nvPr/>
        </p:nvSpPr>
        <p:spPr>
          <a:xfrm>
            <a:off x="2793318" y="268876"/>
            <a:ext cx="6875831" cy="830997"/>
          </a:xfrm>
          <a:prstGeom prst="rect">
            <a:avLst/>
          </a:prstGeom>
          <a:noFill/>
        </p:spPr>
        <p:txBody>
          <a:bodyPr wrap="square" rtlCol="0">
            <a:spAutoFit/>
          </a:bodyPr>
          <a:lstStyle/>
          <a:p>
            <a:pPr algn="ctr"/>
            <a:r>
              <a:rPr lang="id-ID" sz="4800" b="1" dirty="0" err="1" smtClean="0">
                <a:solidFill>
                  <a:schemeClr val="bg1"/>
                </a:solidFill>
              </a:rPr>
              <a:t>Workshop</a:t>
            </a:r>
            <a:r>
              <a:rPr lang="id-ID" sz="4800" b="1" dirty="0" smtClean="0">
                <a:solidFill>
                  <a:schemeClr val="bg1"/>
                </a:solidFill>
              </a:rPr>
              <a:t>: </a:t>
            </a:r>
            <a:r>
              <a:rPr lang="id-ID" sz="4800" b="1" dirty="0" err="1" smtClean="0">
                <a:solidFill>
                  <a:schemeClr val="bg1"/>
                </a:solidFill>
              </a:rPr>
              <a:t>Upload</a:t>
            </a:r>
            <a:r>
              <a:rPr lang="id-ID" sz="4800" b="1" dirty="0" smtClean="0">
                <a:solidFill>
                  <a:schemeClr val="bg1"/>
                </a:solidFill>
              </a:rPr>
              <a:t> </a:t>
            </a:r>
            <a:r>
              <a:rPr lang="id-ID" sz="4800" b="1" dirty="0" err="1" smtClean="0">
                <a:solidFill>
                  <a:schemeClr val="bg1"/>
                </a:solidFill>
              </a:rPr>
              <a:t>to</a:t>
            </a:r>
            <a:r>
              <a:rPr lang="id-ID" sz="4800" b="1" dirty="0" smtClean="0">
                <a:solidFill>
                  <a:schemeClr val="bg1"/>
                </a:solidFill>
              </a:rPr>
              <a:t> S3</a:t>
            </a:r>
            <a:endParaRPr lang="id-ID" sz="4800" b="1" dirty="0">
              <a:solidFill>
                <a:schemeClr val="bg1"/>
              </a:solidFill>
            </a:endParaRPr>
          </a:p>
        </p:txBody>
      </p:sp>
      <p:sp>
        <p:nvSpPr>
          <p:cNvPr id="54" name="TextBox 53"/>
          <p:cNvSpPr txBox="1"/>
          <p:nvPr/>
        </p:nvSpPr>
        <p:spPr>
          <a:xfrm>
            <a:off x="9420664" y="2660060"/>
            <a:ext cx="1583703" cy="307777"/>
          </a:xfrm>
          <a:prstGeom prst="rect">
            <a:avLst/>
          </a:prstGeom>
          <a:noFill/>
        </p:spPr>
        <p:txBody>
          <a:bodyPr wrap="none" rtlCol="0">
            <a:spAutoFit/>
          </a:bodyPr>
          <a:lstStyle/>
          <a:p>
            <a:pPr algn="ctr"/>
            <a:r>
              <a:rPr lang="en-US" sz="1400" b="1" dirty="0" smtClean="0">
                <a:solidFill>
                  <a:schemeClr val="bg1"/>
                </a:solidFill>
                <a:latin typeface="Calibri" charset="0"/>
                <a:ea typeface="Calibri" charset="0"/>
                <a:cs typeface="Calibri" charset="0"/>
              </a:rPr>
              <a:t>Custom Authorizer</a:t>
            </a:r>
            <a:endParaRPr lang="id-ID" sz="1400" b="1" dirty="0">
              <a:solidFill>
                <a:schemeClr val="bg1"/>
              </a:solidFill>
              <a:latin typeface="Calibri" charset="0"/>
              <a:ea typeface="Calibri" charset="0"/>
              <a:cs typeface="Calibri" charset="0"/>
            </a:endParaRPr>
          </a:p>
        </p:txBody>
      </p:sp>
      <p:sp>
        <p:nvSpPr>
          <p:cNvPr id="56" name="TextBox 55"/>
          <p:cNvSpPr txBox="1"/>
          <p:nvPr/>
        </p:nvSpPr>
        <p:spPr>
          <a:xfrm>
            <a:off x="7390514" y="3861126"/>
            <a:ext cx="1513556" cy="523220"/>
          </a:xfrm>
          <a:prstGeom prst="rect">
            <a:avLst/>
          </a:prstGeom>
          <a:noFill/>
        </p:spPr>
        <p:txBody>
          <a:bodyPr wrap="none" rtlCol="0">
            <a:spAutoFit/>
          </a:bodyPr>
          <a:lstStyle/>
          <a:p>
            <a:pPr algn="ctr"/>
            <a:r>
              <a:rPr lang="en-US" sz="1400" b="1" dirty="0" smtClean="0">
                <a:solidFill>
                  <a:schemeClr val="bg1"/>
                </a:solidFill>
                <a:latin typeface="Calibri" charset="0"/>
                <a:ea typeface="Calibri" charset="0"/>
                <a:cs typeface="Calibri" charset="0"/>
              </a:rPr>
              <a:t>Lambda Function:</a:t>
            </a:r>
            <a:br>
              <a:rPr lang="en-US" sz="1400" b="1" dirty="0" smtClean="0">
                <a:solidFill>
                  <a:schemeClr val="bg1"/>
                </a:solidFill>
                <a:latin typeface="Calibri" charset="0"/>
                <a:ea typeface="Calibri" charset="0"/>
                <a:cs typeface="Calibri" charset="0"/>
              </a:rPr>
            </a:br>
            <a:r>
              <a:rPr lang="en-US" sz="1400" b="1" dirty="0" smtClean="0">
                <a:solidFill>
                  <a:schemeClr val="bg1"/>
                </a:solidFill>
                <a:latin typeface="Calibri" charset="0"/>
                <a:ea typeface="Calibri" charset="0"/>
                <a:cs typeface="Calibri" charset="0"/>
              </a:rPr>
              <a:t>get-upload-policy</a:t>
            </a:r>
            <a:endParaRPr lang="id-ID" sz="1400" b="1" dirty="0">
              <a:solidFill>
                <a:schemeClr val="bg1"/>
              </a:solidFill>
              <a:latin typeface="Calibri" charset="0"/>
              <a:ea typeface="Calibri" charset="0"/>
              <a:cs typeface="Calibri" charset="0"/>
            </a:endParaRPr>
          </a:p>
        </p:txBody>
      </p:sp>
    </p:spTree>
    <p:extLst>
      <p:ext uri="{BB962C8B-B14F-4D97-AF65-F5344CB8AC3E}">
        <p14:creationId xmlns:p14="http://schemas.microsoft.com/office/powerpoint/2010/main" val="1907724721"/>
      </p:ext>
    </p:extLst>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grpSp>
        <p:nvGrpSpPr>
          <p:cNvPr id="18"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76" name="Group 75"/>
          <p:cNvGrpSpPr/>
          <p:nvPr/>
        </p:nvGrpSpPr>
        <p:grpSpPr>
          <a:xfrm>
            <a:off x="2826771" y="1380636"/>
            <a:ext cx="479416" cy="863449"/>
            <a:chOff x="7296151" y="4556125"/>
            <a:chExt cx="758824" cy="1330325"/>
          </a:xfrm>
        </p:grpSpPr>
        <p:sp>
          <p:nvSpPr>
            <p:cNvPr id="77" name="Freeform 38"/>
            <p:cNvSpPr>
              <a:spLocks/>
            </p:cNvSpPr>
            <p:nvPr/>
          </p:nvSpPr>
          <p:spPr bwMode="auto">
            <a:xfrm>
              <a:off x="7296151" y="4556125"/>
              <a:ext cx="758824" cy="1330325"/>
            </a:xfrm>
            <a:custGeom>
              <a:avLst/>
              <a:gdLst>
                <a:gd name="T0" fmla="*/ 174 w 199"/>
                <a:gd name="T1" fmla="*/ 0 h 352"/>
                <a:gd name="T2" fmla="*/ 26 w 199"/>
                <a:gd name="T3" fmla="*/ 0 h 352"/>
                <a:gd name="T4" fmla="*/ 0 w 199"/>
                <a:gd name="T5" fmla="*/ 26 h 352"/>
                <a:gd name="T6" fmla="*/ 0 w 199"/>
                <a:gd name="T7" fmla="*/ 327 h 352"/>
                <a:gd name="T8" fmla="*/ 26 w 199"/>
                <a:gd name="T9" fmla="*/ 352 h 352"/>
                <a:gd name="T10" fmla="*/ 174 w 199"/>
                <a:gd name="T11" fmla="*/ 352 h 352"/>
                <a:gd name="T12" fmla="*/ 199 w 199"/>
                <a:gd name="T13" fmla="*/ 327 h 352"/>
                <a:gd name="T14" fmla="*/ 199 w 199"/>
                <a:gd name="T15" fmla="*/ 26 h 352"/>
                <a:gd name="T16" fmla="*/ 174 w 199"/>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52">
                  <a:moveTo>
                    <a:pt x="174" y="0"/>
                  </a:moveTo>
                  <a:cubicBezTo>
                    <a:pt x="26" y="0"/>
                    <a:pt x="26" y="0"/>
                    <a:pt x="26" y="0"/>
                  </a:cubicBezTo>
                  <a:cubicBezTo>
                    <a:pt x="11" y="0"/>
                    <a:pt x="0" y="12"/>
                    <a:pt x="0" y="26"/>
                  </a:cubicBezTo>
                  <a:cubicBezTo>
                    <a:pt x="0" y="327"/>
                    <a:pt x="0" y="327"/>
                    <a:pt x="0" y="327"/>
                  </a:cubicBezTo>
                  <a:cubicBezTo>
                    <a:pt x="0" y="341"/>
                    <a:pt x="11" y="352"/>
                    <a:pt x="26" y="352"/>
                  </a:cubicBezTo>
                  <a:cubicBezTo>
                    <a:pt x="174" y="352"/>
                    <a:pt x="174" y="352"/>
                    <a:pt x="174" y="352"/>
                  </a:cubicBezTo>
                  <a:cubicBezTo>
                    <a:pt x="188" y="352"/>
                    <a:pt x="199" y="341"/>
                    <a:pt x="199" y="327"/>
                  </a:cubicBezTo>
                  <a:cubicBezTo>
                    <a:pt x="199" y="26"/>
                    <a:pt x="199" y="26"/>
                    <a:pt x="199" y="26"/>
                  </a:cubicBezTo>
                  <a:cubicBezTo>
                    <a:pt x="199" y="12"/>
                    <a:pt x="188" y="0"/>
                    <a:pt x="174" y="0"/>
                  </a:cubicBezTo>
                  <a:close/>
                </a:path>
              </a:pathLst>
            </a:custGeom>
            <a:solidFill>
              <a:schemeClr val="tx1">
                <a:lumMod val="65000"/>
                <a:lumOff val="35000"/>
              </a:schemeClr>
            </a:solidFill>
            <a:ln>
              <a:noFill/>
            </a:ln>
            <a:effectLst>
              <a:outerShdw blurRad="127000" dir="135000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78" name="Rectangle 39"/>
            <p:cNvSpPr>
              <a:spLocks noChangeArrowheads="1"/>
            </p:cNvSpPr>
            <p:nvPr/>
          </p:nvSpPr>
          <p:spPr bwMode="auto">
            <a:xfrm>
              <a:off x="7379223" y="4718050"/>
              <a:ext cx="612775" cy="919163"/>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79" name="Freeform 40"/>
            <p:cNvSpPr>
              <a:spLocks/>
            </p:cNvSpPr>
            <p:nvPr/>
          </p:nvSpPr>
          <p:spPr bwMode="auto">
            <a:xfrm>
              <a:off x="7543800" y="4627563"/>
              <a:ext cx="263525" cy="26988"/>
            </a:xfrm>
            <a:custGeom>
              <a:avLst/>
              <a:gdLst>
                <a:gd name="T0" fmla="*/ 166 w 166"/>
                <a:gd name="T1" fmla="*/ 17 h 17"/>
                <a:gd name="T2" fmla="*/ 0 w 166"/>
                <a:gd name="T3" fmla="*/ 17 h 17"/>
                <a:gd name="T4" fmla="*/ 0 w 166"/>
                <a:gd name="T5" fmla="*/ 0 h 17"/>
                <a:gd name="T6" fmla="*/ 166 w 166"/>
                <a:gd name="T7" fmla="*/ 0 h 17"/>
                <a:gd name="T8" fmla="*/ 166 w 166"/>
                <a:gd name="T9" fmla="*/ 17 h 17"/>
                <a:gd name="T10" fmla="*/ 166 w 166"/>
                <a:gd name="T11" fmla="*/ 17 h 17"/>
              </a:gdLst>
              <a:ahLst/>
              <a:cxnLst>
                <a:cxn ang="0">
                  <a:pos x="T0" y="T1"/>
                </a:cxn>
                <a:cxn ang="0">
                  <a:pos x="T2" y="T3"/>
                </a:cxn>
                <a:cxn ang="0">
                  <a:pos x="T4" y="T5"/>
                </a:cxn>
                <a:cxn ang="0">
                  <a:pos x="T6" y="T7"/>
                </a:cxn>
                <a:cxn ang="0">
                  <a:pos x="T8" y="T9"/>
                </a:cxn>
                <a:cxn ang="0">
                  <a:pos x="T10" y="T11"/>
                </a:cxn>
              </a:cxnLst>
              <a:rect l="0" t="0" r="r" b="b"/>
              <a:pathLst>
                <a:path w="166" h="17">
                  <a:moveTo>
                    <a:pt x="166" y="17"/>
                  </a:moveTo>
                  <a:lnTo>
                    <a:pt x="0" y="17"/>
                  </a:lnTo>
                  <a:lnTo>
                    <a:pt x="0" y="0"/>
                  </a:lnTo>
                  <a:lnTo>
                    <a:pt x="166" y="0"/>
                  </a:lnTo>
                  <a:lnTo>
                    <a:pt x="166" y="17"/>
                  </a:lnTo>
                  <a:lnTo>
                    <a:pt x="166"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Oval 41"/>
            <p:cNvSpPr>
              <a:spLocks noChangeArrowheads="1"/>
            </p:cNvSpPr>
            <p:nvPr/>
          </p:nvSpPr>
          <p:spPr bwMode="auto">
            <a:xfrm>
              <a:off x="7867650" y="4616450"/>
              <a:ext cx="50800" cy="4921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Rectangle 42"/>
            <p:cNvSpPr>
              <a:spLocks noChangeArrowheads="1"/>
            </p:cNvSpPr>
            <p:nvPr/>
          </p:nvSpPr>
          <p:spPr bwMode="auto">
            <a:xfrm>
              <a:off x="7556500" y="5713413"/>
              <a:ext cx="239712" cy="714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2" name="Group 81"/>
          <p:cNvGrpSpPr/>
          <p:nvPr/>
        </p:nvGrpSpPr>
        <p:grpSpPr>
          <a:xfrm>
            <a:off x="1214984" y="1372830"/>
            <a:ext cx="1384981" cy="1098964"/>
            <a:chOff x="5499100" y="144463"/>
            <a:chExt cx="3213100" cy="2614612"/>
          </a:xfrm>
          <a:effectLst>
            <a:outerShdw blurRad="127000" dir="13500000" sy="23000" kx="1200000" algn="br" rotWithShape="0">
              <a:prstClr val="black">
                <a:alpha val="10000"/>
              </a:prstClr>
            </a:outerShdw>
          </a:effectLst>
        </p:grpSpPr>
        <p:sp>
          <p:nvSpPr>
            <p:cNvPr id="83" name="Freeform 28"/>
            <p:cNvSpPr>
              <a:spLocks/>
            </p:cNvSpPr>
            <p:nvPr/>
          </p:nvSpPr>
          <p:spPr bwMode="auto">
            <a:xfrm>
              <a:off x="5499100" y="144463"/>
              <a:ext cx="3213100" cy="1944687"/>
            </a:xfrm>
            <a:custGeom>
              <a:avLst/>
              <a:gdLst>
                <a:gd name="T0" fmla="*/ 0 w 854"/>
                <a:gd name="T1" fmla="*/ 516 h 516"/>
                <a:gd name="T2" fmla="*/ 0 w 854"/>
                <a:gd name="T3" fmla="*/ 19 h 516"/>
                <a:gd name="T4" fmla="*/ 20 w 854"/>
                <a:gd name="T5" fmla="*/ 0 h 516"/>
                <a:gd name="T6" fmla="*/ 835 w 854"/>
                <a:gd name="T7" fmla="*/ 0 h 516"/>
                <a:gd name="T8" fmla="*/ 854 w 854"/>
                <a:gd name="T9" fmla="*/ 19 h 516"/>
                <a:gd name="T10" fmla="*/ 854 w 854"/>
                <a:gd name="T11" fmla="*/ 516 h 516"/>
                <a:gd name="T12" fmla="*/ 0 w 854"/>
                <a:gd name="T13" fmla="*/ 516 h 516"/>
              </a:gdLst>
              <a:ahLst/>
              <a:cxnLst>
                <a:cxn ang="0">
                  <a:pos x="T0" y="T1"/>
                </a:cxn>
                <a:cxn ang="0">
                  <a:pos x="T2" y="T3"/>
                </a:cxn>
                <a:cxn ang="0">
                  <a:pos x="T4" y="T5"/>
                </a:cxn>
                <a:cxn ang="0">
                  <a:pos x="T6" y="T7"/>
                </a:cxn>
                <a:cxn ang="0">
                  <a:pos x="T8" y="T9"/>
                </a:cxn>
                <a:cxn ang="0">
                  <a:pos x="T10" y="T11"/>
                </a:cxn>
                <a:cxn ang="0">
                  <a:pos x="T12" y="T13"/>
                </a:cxn>
              </a:cxnLst>
              <a:rect l="0" t="0" r="r" b="b"/>
              <a:pathLst>
                <a:path w="854" h="516">
                  <a:moveTo>
                    <a:pt x="0" y="516"/>
                  </a:moveTo>
                  <a:cubicBezTo>
                    <a:pt x="0" y="19"/>
                    <a:pt x="0" y="19"/>
                    <a:pt x="0" y="19"/>
                  </a:cubicBezTo>
                  <a:cubicBezTo>
                    <a:pt x="0" y="8"/>
                    <a:pt x="9" y="0"/>
                    <a:pt x="20" y="0"/>
                  </a:cubicBezTo>
                  <a:cubicBezTo>
                    <a:pt x="835" y="0"/>
                    <a:pt x="835" y="0"/>
                    <a:pt x="835" y="0"/>
                  </a:cubicBezTo>
                  <a:cubicBezTo>
                    <a:pt x="845" y="0"/>
                    <a:pt x="854" y="8"/>
                    <a:pt x="854" y="19"/>
                  </a:cubicBezTo>
                  <a:cubicBezTo>
                    <a:pt x="854" y="516"/>
                    <a:pt x="854" y="516"/>
                    <a:pt x="854" y="516"/>
                  </a:cubicBezTo>
                  <a:lnTo>
                    <a:pt x="0" y="516"/>
                  </a:lnTo>
                  <a:close/>
                </a:path>
              </a:pathLst>
            </a:custGeom>
            <a:solidFill>
              <a:schemeClr val="bg1">
                <a:lumMod val="8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29"/>
            <p:cNvSpPr>
              <a:spLocks/>
            </p:cNvSpPr>
            <p:nvPr/>
          </p:nvSpPr>
          <p:spPr bwMode="auto">
            <a:xfrm>
              <a:off x="5499100" y="2089150"/>
              <a:ext cx="3213100" cy="290512"/>
            </a:xfrm>
            <a:custGeom>
              <a:avLst/>
              <a:gdLst>
                <a:gd name="T0" fmla="*/ 835 w 854"/>
                <a:gd name="T1" fmla="*/ 77 h 77"/>
                <a:gd name="T2" fmla="*/ 20 w 854"/>
                <a:gd name="T3" fmla="*/ 77 h 77"/>
                <a:gd name="T4" fmla="*/ 0 w 854"/>
                <a:gd name="T5" fmla="*/ 58 h 77"/>
                <a:gd name="T6" fmla="*/ 0 w 854"/>
                <a:gd name="T7" fmla="*/ 0 h 77"/>
                <a:gd name="T8" fmla="*/ 854 w 854"/>
                <a:gd name="T9" fmla="*/ 0 h 77"/>
                <a:gd name="T10" fmla="*/ 854 w 854"/>
                <a:gd name="T11" fmla="*/ 58 h 77"/>
                <a:gd name="T12" fmla="*/ 835 w 854"/>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854" h="77">
                  <a:moveTo>
                    <a:pt x="835" y="77"/>
                  </a:moveTo>
                  <a:cubicBezTo>
                    <a:pt x="20" y="77"/>
                    <a:pt x="20" y="77"/>
                    <a:pt x="20" y="77"/>
                  </a:cubicBezTo>
                  <a:cubicBezTo>
                    <a:pt x="9" y="77"/>
                    <a:pt x="0" y="69"/>
                    <a:pt x="0" y="58"/>
                  </a:cubicBezTo>
                  <a:cubicBezTo>
                    <a:pt x="0" y="0"/>
                    <a:pt x="0" y="0"/>
                    <a:pt x="0" y="0"/>
                  </a:cubicBezTo>
                  <a:cubicBezTo>
                    <a:pt x="854" y="0"/>
                    <a:pt x="854" y="0"/>
                    <a:pt x="854" y="0"/>
                  </a:cubicBezTo>
                  <a:cubicBezTo>
                    <a:pt x="854" y="58"/>
                    <a:pt x="854" y="58"/>
                    <a:pt x="854" y="58"/>
                  </a:cubicBezTo>
                  <a:cubicBezTo>
                    <a:pt x="854" y="69"/>
                    <a:pt x="845" y="77"/>
                    <a:pt x="835" y="77"/>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5" name="Freeform 30"/>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6" name="Freeform 31"/>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Rectangle 32"/>
            <p:cNvSpPr>
              <a:spLocks noChangeArrowheads="1"/>
            </p:cNvSpPr>
            <p:nvPr/>
          </p:nvSpPr>
          <p:spPr bwMode="auto">
            <a:xfrm>
              <a:off x="5600700" y="268288"/>
              <a:ext cx="3009900" cy="1695450"/>
            </a:xfrm>
            <a:prstGeom prst="rect">
              <a:avLst/>
            </a:prstGeom>
            <a:solidFill>
              <a:schemeClr val="accent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33"/>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close/>
                </a:path>
              </a:pathLst>
            </a:custGeom>
            <a:solidFill>
              <a:schemeClr val="tx1">
                <a:alpha val="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9" name="Freeform 34"/>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94" name="TextBox 93"/>
          <p:cNvSpPr txBox="1"/>
          <p:nvPr/>
        </p:nvSpPr>
        <p:spPr>
          <a:xfrm>
            <a:off x="2210806" y="2423036"/>
            <a:ext cx="1298534" cy="307777"/>
          </a:xfrm>
          <a:prstGeom prst="rect">
            <a:avLst/>
          </a:prstGeom>
          <a:noFill/>
        </p:spPr>
        <p:txBody>
          <a:bodyPr wrap="square" rtlCol="0">
            <a:spAutoFit/>
          </a:bodyPr>
          <a:lstStyle/>
          <a:p>
            <a:pPr algn="ctr"/>
            <a:r>
              <a:rPr lang="id-ID" sz="1400" dirty="0" err="1" smtClean="0">
                <a:solidFill>
                  <a:schemeClr val="bg1"/>
                </a:solidFill>
                <a:latin typeface="+mj-lt"/>
              </a:rPr>
              <a:t>Client</a:t>
            </a:r>
            <a:endParaRPr lang="id-ID" sz="1400" dirty="0">
              <a:solidFill>
                <a:schemeClr val="bg1"/>
              </a:solidFill>
              <a:latin typeface="+mj-lt"/>
            </a:endParaRPr>
          </a:p>
        </p:txBody>
      </p:sp>
      <p:sp>
        <p:nvSpPr>
          <p:cNvPr id="98" name="TextBox 97"/>
          <p:cNvSpPr txBox="1"/>
          <p:nvPr/>
        </p:nvSpPr>
        <p:spPr>
          <a:xfrm>
            <a:off x="2793318" y="268876"/>
            <a:ext cx="6875831" cy="830997"/>
          </a:xfrm>
          <a:prstGeom prst="rect">
            <a:avLst/>
          </a:prstGeom>
          <a:noFill/>
        </p:spPr>
        <p:txBody>
          <a:bodyPr wrap="square" rtlCol="0">
            <a:spAutoFit/>
          </a:bodyPr>
          <a:lstStyle/>
          <a:p>
            <a:pPr algn="ctr"/>
            <a:r>
              <a:rPr lang="id-ID" sz="4800" b="1" dirty="0" err="1" smtClean="0">
                <a:solidFill>
                  <a:schemeClr val="bg1"/>
                </a:solidFill>
              </a:rPr>
              <a:t>Workshop</a:t>
            </a:r>
            <a:r>
              <a:rPr lang="id-ID" sz="4800" b="1" dirty="0" smtClean="0">
                <a:solidFill>
                  <a:schemeClr val="bg1"/>
                </a:solidFill>
              </a:rPr>
              <a:t>: </a:t>
            </a:r>
            <a:r>
              <a:rPr lang="id-ID" sz="4800" b="1" dirty="0" err="1" smtClean="0">
                <a:solidFill>
                  <a:schemeClr val="bg1"/>
                </a:solidFill>
              </a:rPr>
              <a:t>Upload</a:t>
            </a:r>
            <a:r>
              <a:rPr lang="id-ID" sz="4800" b="1" dirty="0" smtClean="0">
                <a:solidFill>
                  <a:schemeClr val="bg1"/>
                </a:solidFill>
              </a:rPr>
              <a:t> </a:t>
            </a:r>
            <a:r>
              <a:rPr lang="id-ID" sz="4800" b="1" dirty="0" err="1" smtClean="0">
                <a:solidFill>
                  <a:schemeClr val="bg1"/>
                </a:solidFill>
              </a:rPr>
              <a:t>to</a:t>
            </a:r>
            <a:r>
              <a:rPr lang="id-ID" sz="4800" b="1" dirty="0" smtClean="0">
                <a:solidFill>
                  <a:schemeClr val="bg1"/>
                </a:solidFill>
              </a:rPr>
              <a:t> S3</a:t>
            </a:r>
            <a:endParaRPr lang="id-ID" sz="4800" b="1" dirty="0">
              <a:solidFill>
                <a:schemeClr val="bg1"/>
              </a:solidFill>
            </a:endParaRPr>
          </a:p>
        </p:txBody>
      </p:sp>
      <p:cxnSp>
        <p:nvCxnSpPr>
          <p:cNvPr id="43" name="Straight Connector 42"/>
          <p:cNvCxnSpPr/>
          <p:nvPr/>
        </p:nvCxnSpPr>
        <p:spPr>
          <a:xfrm>
            <a:off x="2860073" y="2761293"/>
            <a:ext cx="25329" cy="2292021"/>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073" y="4896362"/>
            <a:ext cx="1270000" cy="1270000"/>
          </a:xfrm>
          <a:prstGeom prst="rect">
            <a:avLst/>
          </a:prstGeom>
        </p:spPr>
      </p:pic>
      <p:sp>
        <p:nvSpPr>
          <p:cNvPr id="46" name="TextBox 45"/>
          <p:cNvSpPr txBox="1"/>
          <p:nvPr/>
        </p:nvSpPr>
        <p:spPr>
          <a:xfrm>
            <a:off x="2021321" y="5927741"/>
            <a:ext cx="1677511" cy="307777"/>
          </a:xfrm>
          <a:prstGeom prst="rect">
            <a:avLst/>
          </a:prstGeom>
          <a:noFill/>
        </p:spPr>
        <p:txBody>
          <a:bodyPr wrap="none" rtlCol="0">
            <a:spAutoFit/>
          </a:bodyPr>
          <a:lstStyle/>
          <a:p>
            <a:pPr algn="ctr"/>
            <a:r>
              <a:rPr lang="en-US" sz="1400" b="1" dirty="0" smtClean="0">
                <a:solidFill>
                  <a:schemeClr val="bg1"/>
                </a:solidFill>
                <a:latin typeface="Calibri" charset="0"/>
                <a:ea typeface="Calibri" charset="0"/>
                <a:cs typeface="Calibri" charset="0"/>
              </a:rPr>
              <a:t>Upload to S3 bucket</a:t>
            </a:r>
            <a:endParaRPr lang="id-ID" sz="1400" b="1" dirty="0">
              <a:solidFill>
                <a:schemeClr val="bg1"/>
              </a:solidFill>
              <a:latin typeface="Calibri" charset="0"/>
              <a:ea typeface="Calibri" charset="0"/>
              <a:cs typeface="Calibri" charset="0"/>
            </a:endParaRPr>
          </a:p>
        </p:txBody>
      </p:sp>
      <p:cxnSp>
        <p:nvCxnSpPr>
          <p:cNvPr id="49" name="Straight Connector 48"/>
          <p:cNvCxnSpPr/>
          <p:nvPr/>
        </p:nvCxnSpPr>
        <p:spPr>
          <a:xfrm flipV="1">
            <a:off x="3251159" y="5575701"/>
            <a:ext cx="2562623" cy="2452"/>
          </a:xfrm>
          <a:prstGeom prst="line">
            <a:avLst/>
          </a:prstGeom>
          <a:ln w="38100">
            <a:solidFill>
              <a:schemeClr val="bg1">
                <a:lumMod val="75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874742" y="5396224"/>
            <a:ext cx="4477120" cy="358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Video Transcoding Pipeline</a:t>
            </a:r>
            <a:endParaRPr lang="en-US" dirty="0"/>
          </a:p>
        </p:txBody>
      </p:sp>
    </p:spTree>
    <p:extLst>
      <p:ext uri="{BB962C8B-B14F-4D97-AF65-F5344CB8AC3E}">
        <p14:creationId xmlns:p14="http://schemas.microsoft.com/office/powerpoint/2010/main" val="1285226296"/>
      </p:ext>
    </p:extLst>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grpSp>
        <p:nvGrpSpPr>
          <p:cNvPr id="18"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cxnSp>
        <p:nvCxnSpPr>
          <p:cNvPr id="158" name="Straight Connector 157"/>
          <p:cNvCxnSpPr/>
          <p:nvPr/>
        </p:nvCxnSpPr>
        <p:spPr>
          <a:xfrm>
            <a:off x="7397175" y="2126442"/>
            <a:ext cx="2271974" cy="5333"/>
          </a:xfrm>
          <a:prstGeom prst="line">
            <a:avLst/>
          </a:prstGeom>
          <a:ln w="38100">
            <a:solidFill>
              <a:schemeClr val="bg1">
                <a:lumMod val="75000"/>
              </a:schemeClr>
            </a:solidFill>
            <a:prstDash val="solid"/>
            <a:headEnd type="triangle"/>
            <a:tailEnd type="stealth"/>
          </a:ln>
        </p:spPr>
        <p:style>
          <a:lnRef idx="1">
            <a:schemeClr val="accent1"/>
          </a:lnRef>
          <a:fillRef idx="0">
            <a:schemeClr val="accent1"/>
          </a:fillRef>
          <a:effectRef idx="0">
            <a:schemeClr val="accent1"/>
          </a:effectRef>
          <a:fontRef idx="minor">
            <a:schemeClr val="tx1"/>
          </a:fontRef>
        </p:style>
      </p:cxnSp>
      <p:pic>
        <p:nvPicPr>
          <p:cNvPr id="218" name="Picture 217"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0694" y="3764684"/>
            <a:ext cx="700098" cy="834932"/>
          </a:xfrm>
          <a:prstGeom prst="rect">
            <a:avLst/>
          </a:prstGeom>
        </p:spPr>
      </p:pic>
      <p:pic>
        <p:nvPicPr>
          <p:cNvPr id="219" name="Picture 218"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2467" y="1747933"/>
            <a:ext cx="700098" cy="834932"/>
          </a:xfrm>
          <a:prstGeom prst="rect">
            <a:avLst/>
          </a:prstGeom>
        </p:spPr>
      </p:pic>
      <p:pic>
        <p:nvPicPr>
          <p:cNvPr id="8" name="Picture 7" descr="Application-Services_AmazonAPIGatewa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0694" y="1380636"/>
            <a:ext cx="700098" cy="834932"/>
          </a:xfrm>
          <a:prstGeom prst="rect">
            <a:avLst/>
          </a:prstGeom>
        </p:spPr>
      </p:pic>
      <p:sp>
        <p:nvSpPr>
          <p:cNvPr id="222" name="TextBox 221"/>
          <p:cNvSpPr txBox="1"/>
          <p:nvPr/>
        </p:nvSpPr>
        <p:spPr>
          <a:xfrm>
            <a:off x="8188425" y="1800567"/>
            <a:ext cx="1128963" cy="307777"/>
          </a:xfrm>
          <a:prstGeom prst="rect">
            <a:avLst/>
          </a:prstGeom>
          <a:noFill/>
        </p:spPr>
        <p:txBody>
          <a:bodyPr wrap="none" rtlCol="0">
            <a:spAutoFit/>
          </a:bodyPr>
          <a:lstStyle/>
          <a:p>
            <a:pPr algn="ctr"/>
            <a:r>
              <a:rPr lang="id-ID" sz="1400" b="1" dirty="0" smtClean="0">
                <a:solidFill>
                  <a:schemeClr val="bg1"/>
                </a:solidFill>
                <a:latin typeface="Calibri" charset="0"/>
                <a:ea typeface="Calibri" charset="0"/>
                <a:cs typeface="Calibri" charset="0"/>
              </a:rPr>
              <a:t>API Gateway</a:t>
            </a:r>
            <a:endParaRPr lang="id-ID" sz="1400" b="1" dirty="0">
              <a:solidFill>
                <a:schemeClr val="bg1"/>
              </a:solidFill>
              <a:latin typeface="Calibri" charset="0"/>
              <a:ea typeface="Calibri" charset="0"/>
              <a:cs typeface="Calibri" charset="0"/>
            </a:endParaRPr>
          </a:p>
        </p:txBody>
      </p:sp>
      <p:cxnSp>
        <p:nvCxnSpPr>
          <p:cNvPr id="223" name="Straight Connector 222"/>
          <p:cNvCxnSpPr/>
          <p:nvPr/>
        </p:nvCxnSpPr>
        <p:spPr>
          <a:xfrm>
            <a:off x="6980743" y="2246048"/>
            <a:ext cx="0" cy="1489702"/>
          </a:xfrm>
          <a:prstGeom prst="line">
            <a:avLst/>
          </a:prstGeom>
          <a:ln w="38100">
            <a:solidFill>
              <a:schemeClr val="bg1">
                <a:lumMod val="75000"/>
              </a:schemeClr>
            </a:solidFill>
            <a:prstDash val="solid"/>
            <a:headEnd type="triangle"/>
            <a:tailEnd type="stealth"/>
          </a:ln>
        </p:spPr>
        <p:style>
          <a:lnRef idx="1">
            <a:schemeClr val="accent1"/>
          </a:lnRef>
          <a:fillRef idx="0">
            <a:schemeClr val="accent1"/>
          </a:fillRef>
          <a:effectRef idx="0">
            <a:schemeClr val="accent1"/>
          </a:effectRef>
          <a:fontRef idx="minor">
            <a:schemeClr val="tx1"/>
          </a:fontRef>
        </p:style>
      </p:cxnSp>
      <p:grpSp>
        <p:nvGrpSpPr>
          <p:cNvPr id="76" name="Group 75"/>
          <p:cNvGrpSpPr/>
          <p:nvPr/>
        </p:nvGrpSpPr>
        <p:grpSpPr>
          <a:xfrm>
            <a:off x="2826771" y="1380636"/>
            <a:ext cx="479416" cy="863449"/>
            <a:chOff x="7296151" y="4556125"/>
            <a:chExt cx="758824" cy="1330325"/>
          </a:xfrm>
        </p:grpSpPr>
        <p:sp>
          <p:nvSpPr>
            <p:cNvPr id="77" name="Freeform 38"/>
            <p:cNvSpPr>
              <a:spLocks/>
            </p:cNvSpPr>
            <p:nvPr/>
          </p:nvSpPr>
          <p:spPr bwMode="auto">
            <a:xfrm>
              <a:off x="7296151" y="4556125"/>
              <a:ext cx="758824" cy="1330325"/>
            </a:xfrm>
            <a:custGeom>
              <a:avLst/>
              <a:gdLst>
                <a:gd name="T0" fmla="*/ 174 w 199"/>
                <a:gd name="T1" fmla="*/ 0 h 352"/>
                <a:gd name="T2" fmla="*/ 26 w 199"/>
                <a:gd name="T3" fmla="*/ 0 h 352"/>
                <a:gd name="T4" fmla="*/ 0 w 199"/>
                <a:gd name="T5" fmla="*/ 26 h 352"/>
                <a:gd name="T6" fmla="*/ 0 w 199"/>
                <a:gd name="T7" fmla="*/ 327 h 352"/>
                <a:gd name="T8" fmla="*/ 26 w 199"/>
                <a:gd name="T9" fmla="*/ 352 h 352"/>
                <a:gd name="T10" fmla="*/ 174 w 199"/>
                <a:gd name="T11" fmla="*/ 352 h 352"/>
                <a:gd name="T12" fmla="*/ 199 w 199"/>
                <a:gd name="T13" fmla="*/ 327 h 352"/>
                <a:gd name="T14" fmla="*/ 199 w 199"/>
                <a:gd name="T15" fmla="*/ 26 h 352"/>
                <a:gd name="T16" fmla="*/ 174 w 199"/>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52">
                  <a:moveTo>
                    <a:pt x="174" y="0"/>
                  </a:moveTo>
                  <a:cubicBezTo>
                    <a:pt x="26" y="0"/>
                    <a:pt x="26" y="0"/>
                    <a:pt x="26" y="0"/>
                  </a:cubicBezTo>
                  <a:cubicBezTo>
                    <a:pt x="11" y="0"/>
                    <a:pt x="0" y="12"/>
                    <a:pt x="0" y="26"/>
                  </a:cubicBezTo>
                  <a:cubicBezTo>
                    <a:pt x="0" y="327"/>
                    <a:pt x="0" y="327"/>
                    <a:pt x="0" y="327"/>
                  </a:cubicBezTo>
                  <a:cubicBezTo>
                    <a:pt x="0" y="341"/>
                    <a:pt x="11" y="352"/>
                    <a:pt x="26" y="352"/>
                  </a:cubicBezTo>
                  <a:cubicBezTo>
                    <a:pt x="174" y="352"/>
                    <a:pt x="174" y="352"/>
                    <a:pt x="174" y="352"/>
                  </a:cubicBezTo>
                  <a:cubicBezTo>
                    <a:pt x="188" y="352"/>
                    <a:pt x="199" y="341"/>
                    <a:pt x="199" y="327"/>
                  </a:cubicBezTo>
                  <a:cubicBezTo>
                    <a:pt x="199" y="26"/>
                    <a:pt x="199" y="26"/>
                    <a:pt x="199" y="26"/>
                  </a:cubicBezTo>
                  <a:cubicBezTo>
                    <a:pt x="199" y="12"/>
                    <a:pt x="188" y="0"/>
                    <a:pt x="174" y="0"/>
                  </a:cubicBezTo>
                  <a:close/>
                </a:path>
              </a:pathLst>
            </a:custGeom>
            <a:solidFill>
              <a:schemeClr val="tx1">
                <a:lumMod val="65000"/>
                <a:lumOff val="35000"/>
              </a:schemeClr>
            </a:solidFill>
            <a:ln>
              <a:noFill/>
            </a:ln>
            <a:effectLst>
              <a:outerShdw blurRad="127000" dir="135000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78" name="Rectangle 39"/>
            <p:cNvSpPr>
              <a:spLocks noChangeArrowheads="1"/>
            </p:cNvSpPr>
            <p:nvPr/>
          </p:nvSpPr>
          <p:spPr bwMode="auto">
            <a:xfrm>
              <a:off x="7379223" y="4718050"/>
              <a:ext cx="612775" cy="919163"/>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79" name="Freeform 40"/>
            <p:cNvSpPr>
              <a:spLocks/>
            </p:cNvSpPr>
            <p:nvPr/>
          </p:nvSpPr>
          <p:spPr bwMode="auto">
            <a:xfrm>
              <a:off x="7543800" y="4627563"/>
              <a:ext cx="263525" cy="26988"/>
            </a:xfrm>
            <a:custGeom>
              <a:avLst/>
              <a:gdLst>
                <a:gd name="T0" fmla="*/ 166 w 166"/>
                <a:gd name="T1" fmla="*/ 17 h 17"/>
                <a:gd name="T2" fmla="*/ 0 w 166"/>
                <a:gd name="T3" fmla="*/ 17 h 17"/>
                <a:gd name="T4" fmla="*/ 0 w 166"/>
                <a:gd name="T5" fmla="*/ 0 h 17"/>
                <a:gd name="T6" fmla="*/ 166 w 166"/>
                <a:gd name="T7" fmla="*/ 0 h 17"/>
                <a:gd name="T8" fmla="*/ 166 w 166"/>
                <a:gd name="T9" fmla="*/ 17 h 17"/>
                <a:gd name="T10" fmla="*/ 166 w 166"/>
                <a:gd name="T11" fmla="*/ 17 h 17"/>
              </a:gdLst>
              <a:ahLst/>
              <a:cxnLst>
                <a:cxn ang="0">
                  <a:pos x="T0" y="T1"/>
                </a:cxn>
                <a:cxn ang="0">
                  <a:pos x="T2" y="T3"/>
                </a:cxn>
                <a:cxn ang="0">
                  <a:pos x="T4" y="T5"/>
                </a:cxn>
                <a:cxn ang="0">
                  <a:pos x="T6" y="T7"/>
                </a:cxn>
                <a:cxn ang="0">
                  <a:pos x="T8" y="T9"/>
                </a:cxn>
                <a:cxn ang="0">
                  <a:pos x="T10" y="T11"/>
                </a:cxn>
              </a:cxnLst>
              <a:rect l="0" t="0" r="r" b="b"/>
              <a:pathLst>
                <a:path w="166" h="17">
                  <a:moveTo>
                    <a:pt x="166" y="17"/>
                  </a:moveTo>
                  <a:lnTo>
                    <a:pt x="0" y="17"/>
                  </a:lnTo>
                  <a:lnTo>
                    <a:pt x="0" y="0"/>
                  </a:lnTo>
                  <a:lnTo>
                    <a:pt x="166" y="0"/>
                  </a:lnTo>
                  <a:lnTo>
                    <a:pt x="166" y="17"/>
                  </a:lnTo>
                  <a:lnTo>
                    <a:pt x="166"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Oval 41"/>
            <p:cNvSpPr>
              <a:spLocks noChangeArrowheads="1"/>
            </p:cNvSpPr>
            <p:nvPr/>
          </p:nvSpPr>
          <p:spPr bwMode="auto">
            <a:xfrm>
              <a:off x="7867650" y="4616450"/>
              <a:ext cx="50800" cy="4921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Rectangle 42"/>
            <p:cNvSpPr>
              <a:spLocks noChangeArrowheads="1"/>
            </p:cNvSpPr>
            <p:nvPr/>
          </p:nvSpPr>
          <p:spPr bwMode="auto">
            <a:xfrm>
              <a:off x="7556500" y="5713413"/>
              <a:ext cx="239712" cy="714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2" name="Group 81"/>
          <p:cNvGrpSpPr/>
          <p:nvPr/>
        </p:nvGrpSpPr>
        <p:grpSpPr>
          <a:xfrm>
            <a:off x="1214984" y="1372830"/>
            <a:ext cx="1384981" cy="1098964"/>
            <a:chOff x="5499100" y="144463"/>
            <a:chExt cx="3213100" cy="2614612"/>
          </a:xfrm>
          <a:effectLst>
            <a:outerShdw blurRad="127000" dir="13500000" sy="23000" kx="1200000" algn="br" rotWithShape="0">
              <a:prstClr val="black">
                <a:alpha val="10000"/>
              </a:prstClr>
            </a:outerShdw>
          </a:effectLst>
        </p:grpSpPr>
        <p:sp>
          <p:nvSpPr>
            <p:cNvPr id="83" name="Freeform 28"/>
            <p:cNvSpPr>
              <a:spLocks/>
            </p:cNvSpPr>
            <p:nvPr/>
          </p:nvSpPr>
          <p:spPr bwMode="auto">
            <a:xfrm>
              <a:off x="5499100" y="144463"/>
              <a:ext cx="3213100" cy="1944687"/>
            </a:xfrm>
            <a:custGeom>
              <a:avLst/>
              <a:gdLst>
                <a:gd name="T0" fmla="*/ 0 w 854"/>
                <a:gd name="T1" fmla="*/ 516 h 516"/>
                <a:gd name="T2" fmla="*/ 0 w 854"/>
                <a:gd name="T3" fmla="*/ 19 h 516"/>
                <a:gd name="T4" fmla="*/ 20 w 854"/>
                <a:gd name="T5" fmla="*/ 0 h 516"/>
                <a:gd name="T6" fmla="*/ 835 w 854"/>
                <a:gd name="T7" fmla="*/ 0 h 516"/>
                <a:gd name="T8" fmla="*/ 854 w 854"/>
                <a:gd name="T9" fmla="*/ 19 h 516"/>
                <a:gd name="T10" fmla="*/ 854 w 854"/>
                <a:gd name="T11" fmla="*/ 516 h 516"/>
                <a:gd name="T12" fmla="*/ 0 w 854"/>
                <a:gd name="T13" fmla="*/ 516 h 516"/>
              </a:gdLst>
              <a:ahLst/>
              <a:cxnLst>
                <a:cxn ang="0">
                  <a:pos x="T0" y="T1"/>
                </a:cxn>
                <a:cxn ang="0">
                  <a:pos x="T2" y="T3"/>
                </a:cxn>
                <a:cxn ang="0">
                  <a:pos x="T4" y="T5"/>
                </a:cxn>
                <a:cxn ang="0">
                  <a:pos x="T6" y="T7"/>
                </a:cxn>
                <a:cxn ang="0">
                  <a:pos x="T8" y="T9"/>
                </a:cxn>
                <a:cxn ang="0">
                  <a:pos x="T10" y="T11"/>
                </a:cxn>
                <a:cxn ang="0">
                  <a:pos x="T12" y="T13"/>
                </a:cxn>
              </a:cxnLst>
              <a:rect l="0" t="0" r="r" b="b"/>
              <a:pathLst>
                <a:path w="854" h="516">
                  <a:moveTo>
                    <a:pt x="0" y="516"/>
                  </a:moveTo>
                  <a:cubicBezTo>
                    <a:pt x="0" y="19"/>
                    <a:pt x="0" y="19"/>
                    <a:pt x="0" y="19"/>
                  </a:cubicBezTo>
                  <a:cubicBezTo>
                    <a:pt x="0" y="8"/>
                    <a:pt x="9" y="0"/>
                    <a:pt x="20" y="0"/>
                  </a:cubicBezTo>
                  <a:cubicBezTo>
                    <a:pt x="835" y="0"/>
                    <a:pt x="835" y="0"/>
                    <a:pt x="835" y="0"/>
                  </a:cubicBezTo>
                  <a:cubicBezTo>
                    <a:pt x="845" y="0"/>
                    <a:pt x="854" y="8"/>
                    <a:pt x="854" y="19"/>
                  </a:cubicBezTo>
                  <a:cubicBezTo>
                    <a:pt x="854" y="516"/>
                    <a:pt x="854" y="516"/>
                    <a:pt x="854" y="516"/>
                  </a:cubicBezTo>
                  <a:lnTo>
                    <a:pt x="0" y="516"/>
                  </a:lnTo>
                  <a:close/>
                </a:path>
              </a:pathLst>
            </a:custGeom>
            <a:solidFill>
              <a:schemeClr val="bg1">
                <a:lumMod val="8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29"/>
            <p:cNvSpPr>
              <a:spLocks/>
            </p:cNvSpPr>
            <p:nvPr/>
          </p:nvSpPr>
          <p:spPr bwMode="auto">
            <a:xfrm>
              <a:off x="5499100" y="2089150"/>
              <a:ext cx="3213100" cy="290512"/>
            </a:xfrm>
            <a:custGeom>
              <a:avLst/>
              <a:gdLst>
                <a:gd name="T0" fmla="*/ 835 w 854"/>
                <a:gd name="T1" fmla="*/ 77 h 77"/>
                <a:gd name="T2" fmla="*/ 20 w 854"/>
                <a:gd name="T3" fmla="*/ 77 h 77"/>
                <a:gd name="T4" fmla="*/ 0 w 854"/>
                <a:gd name="T5" fmla="*/ 58 h 77"/>
                <a:gd name="T6" fmla="*/ 0 w 854"/>
                <a:gd name="T7" fmla="*/ 0 h 77"/>
                <a:gd name="T8" fmla="*/ 854 w 854"/>
                <a:gd name="T9" fmla="*/ 0 h 77"/>
                <a:gd name="T10" fmla="*/ 854 w 854"/>
                <a:gd name="T11" fmla="*/ 58 h 77"/>
                <a:gd name="T12" fmla="*/ 835 w 854"/>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854" h="77">
                  <a:moveTo>
                    <a:pt x="835" y="77"/>
                  </a:moveTo>
                  <a:cubicBezTo>
                    <a:pt x="20" y="77"/>
                    <a:pt x="20" y="77"/>
                    <a:pt x="20" y="77"/>
                  </a:cubicBezTo>
                  <a:cubicBezTo>
                    <a:pt x="9" y="77"/>
                    <a:pt x="0" y="69"/>
                    <a:pt x="0" y="58"/>
                  </a:cubicBezTo>
                  <a:cubicBezTo>
                    <a:pt x="0" y="0"/>
                    <a:pt x="0" y="0"/>
                    <a:pt x="0" y="0"/>
                  </a:cubicBezTo>
                  <a:cubicBezTo>
                    <a:pt x="854" y="0"/>
                    <a:pt x="854" y="0"/>
                    <a:pt x="854" y="0"/>
                  </a:cubicBezTo>
                  <a:cubicBezTo>
                    <a:pt x="854" y="58"/>
                    <a:pt x="854" y="58"/>
                    <a:pt x="854" y="58"/>
                  </a:cubicBezTo>
                  <a:cubicBezTo>
                    <a:pt x="854" y="69"/>
                    <a:pt x="845" y="77"/>
                    <a:pt x="835" y="77"/>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5" name="Freeform 30"/>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6" name="Freeform 31"/>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Rectangle 32"/>
            <p:cNvSpPr>
              <a:spLocks noChangeArrowheads="1"/>
            </p:cNvSpPr>
            <p:nvPr/>
          </p:nvSpPr>
          <p:spPr bwMode="auto">
            <a:xfrm>
              <a:off x="5600700" y="268288"/>
              <a:ext cx="3009900" cy="1695450"/>
            </a:xfrm>
            <a:prstGeom prst="rect">
              <a:avLst/>
            </a:prstGeom>
            <a:solidFill>
              <a:schemeClr val="accent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33"/>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close/>
                </a:path>
              </a:pathLst>
            </a:custGeom>
            <a:solidFill>
              <a:schemeClr val="tx1">
                <a:alpha val="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9" name="Freeform 34"/>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cxnSp>
        <p:nvCxnSpPr>
          <p:cNvPr id="90" name="Straight Connector 89"/>
          <p:cNvCxnSpPr/>
          <p:nvPr/>
        </p:nvCxnSpPr>
        <p:spPr>
          <a:xfrm flipV="1">
            <a:off x="3495073" y="1783074"/>
            <a:ext cx="3042887" cy="31098"/>
          </a:xfrm>
          <a:prstGeom prst="line">
            <a:avLst/>
          </a:prstGeom>
          <a:ln w="38100">
            <a:solidFill>
              <a:schemeClr val="bg1">
                <a:lumMod val="75000"/>
              </a:schemeClr>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210806" y="2423036"/>
            <a:ext cx="1298534" cy="307777"/>
          </a:xfrm>
          <a:prstGeom prst="rect">
            <a:avLst/>
          </a:prstGeom>
          <a:noFill/>
        </p:spPr>
        <p:txBody>
          <a:bodyPr wrap="square" rtlCol="0">
            <a:spAutoFit/>
          </a:bodyPr>
          <a:lstStyle/>
          <a:p>
            <a:pPr algn="ctr"/>
            <a:r>
              <a:rPr lang="id-ID" sz="1400" dirty="0" err="1" smtClean="0">
                <a:solidFill>
                  <a:schemeClr val="bg1"/>
                </a:solidFill>
                <a:latin typeface="+mj-lt"/>
              </a:rPr>
              <a:t>Client</a:t>
            </a:r>
            <a:endParaRPr lang="id-ID" sz="1400" dirty="0">
              <a:solidFill>
                <a:schemeClr val="bg1"/>
              </a:solidFill>
              <a:latin typeface="+mj-lt"/>
            </a:endParaRPr>
          </a:p>
        </p:txBody>
      </p:sp>
      <p:sp>
        <p:nvSpPr>
          <p:cNvPr id="98" name="TextBox 97"/>
          <p:cNvSpPr txBox="1"/>
          <p:nvPr/>
        </p:nvSpPr>
        <p:spPr>
          <a:xfrm>
            <a:off x="2793318" y="268876"/>
            <a:ext cx="6875831" cy="830997"/>
          </a:xfrm>
          <a:prstGeom prst="rect">
            <a:avLst/>
          </a:prstGeom>
          <a:noFill/>
        </p:spPr>
        <p:txBody>
          <a:bodyPr wrap="square" rtlCol="0">
            <a:spAutoFit/>
          </a:bodyPr>
          <a:lstStyle/>
          <a:p>
            <a:pPr algn="ctr"/>
            <a:r>
              <a:rPr lang="id-ID" sz="4800" b="1" dirty="0" err="1" smtClean="0">
                <a:solidFill>
                  <a:schemeClr val="bg1"/>
                </a:solidFill>
              </a:rPr>
              <a:t>Workshop</a:t>
            </a:r>
            <a:r>
              <a:rPr lang="id-ID" sz="4800" b="1" dirty="0" smtClean="0">
                <a:solidFill>
                  <a:schemeClr val="bg1"/>
                </a:solidFill>
              </a:rPr>
              <a:t>: </a:t>
            </a:r>
            <a:r>
              <a:rPr lang="id-ID" sz="4800" b="1" dirty="0" err="1" smtClean="0">
                <a:solidFill>
                  <a:schemeClr val="bg1"/>
                </a:solidFill>
              </a:rPr>
              <a:t>Upload</a:t>
            </a:r>
            <a:r>
              <a:rPr lang="id-ID" sz="4800" b="1" dirty="0" smtClean="0">
                <a:solidFill>
                  <a:schemeClr val="bg1"/>
                </a:solidFill>
              </a:rPr>
              <a:t> </a:t>
            </a:r>
            <a:r>
              <a:rPr lang="id-ID" sz="4800" b="1" dirty="0" err="1" smtClean="0">
                <a:solidFill>
                  <a:schemeClr val="bg1"/>
                </a:solidFill>
              </a:rPr>
              <a:t>to</a:t>
            </a:r>
            <a:r>
              <a:rPr lang="id-ID" sz="4800" b="1" dirty="0" smtClean="0">
                <a:solidFill>
                  <a:schemeClr val="bg1"/>
                </a:solidFill>
              </a:rPr>
              <a:t> S3</a:t>
            </a:r>
            <a:endParaRPr lang="id-ID" sz="4800" b="1" dirty="0">
              <a:solidFill>
                <a:schemeClr val="bg1"/>
              </a:solidFill>
            </a:endParaRPr>
          </a:p>
        </p:txBody>
      </p:sp>
      <p:sp>
        <p:nvSpPr>
          <p:cNvPr id="54" name="TextBox 53"/>
          <p:cNvSpPr txBox="1"/>
          <p:nvPr/>
        </p:nvSpPr>
        <p:spPr>
          <a:xfrm>
            <a:off x="9420664" y="2660060"/>
            <a:ext cx="1583703" cy="307777"/>
          </a:xfrm>
          <a:prstGeom prst="rect">
            <a:avLst/>
          </a:prstGeom>
          <a:noFill/>
        </p:spPr>
        <p:txBody>
          <a:bodyPr wrap="none" rtlCol="0">
            <a:spAutoFit/>
          </a:bodyPr>
          <a:lstStyle/>
          <a:p>
            <a:pPr algn="ctr"/>
            <a:r>
              <a:rPr lang="en-US" sz="1400" b="1" dirty="0" smtClean="0">
                <a:solidFill>
                  <a:schemeClr val="bg1"/>
                </a:solidFill>
                <a:latin typeface="Calibri" charset="0"/>
                <a:ea typeface="Calibri" charset="0"/>
                <a:cs typeface="Calibri" charset="0"/>
              </a:rPr>
              <a:t>Custom Authorizer</a:t>
            </a:r>
            <a:endParaRPr lang="id-ID" sz="1400" b="1" dirty="0">
              <a:solidFill>
                <a:schemeClr val="bg1"/>
              </a:solidFill>
              <a:latin typeface="Calibri" charset="0"/>
              <a:ea typeface="Calibri" charset="0"/>
              <a:cs typeface="Calibri" charset="0"/>
            </a:endParaRPr>
          </a:p>
        </p:txBody>
      </p:sp>
      <p:sp>
        <p:nvSpPr>
          <p:cNvPr id="56" name="TextBox 55"/>
          <p:cNvSpPr txBox="1"/>
          <p:nvPr/>
        </p:nvSpPr>
        <p:spPr>
          <a:xfrm>
            <a:off x="7390514" y="3861126"/>
            <a:ext cx="1513556" cy="523220"/>
          </a:xfrm>
          <a:prstGeom prst="rect">
            <a:avLst/>
          </a:prstGeom>
          <a:noFill/>
        </p:spPr>
        <p:txBody>
          <a:bodyPr wrap="none" rtlCol="0">
            <a:spAutoFit/>
          </a:bodyPr>
          <a:lstStyle/>
          <a:p>
            <a:pPr algn="ctr"/>
            <a:r>
              <a:rPr lang="en-US" sz="1400" b="1" dirty="0" smtClean="0">
                <a:solidFill>
                  <a:schemeClr val="bg1"/>
                </a:solidFill>
                <a:latin typeface="Calibri" charset="0"/>
                <a:ea typeface="Calibri" charset="0"/>
                <a:cs typeface="Calibri" charset="0"/>
              </a:rPr>
              <a:t>Lambda Function:</a:t>
            </a:r>
            <a:br>
              <a:rPr lang="en-US" sz="1400" b="1" dirty="0" smtClean="0">
                <a:solidFill>
                  <a:schemeClr val="bg1"/>
                </a:solidFill>
                <a:latin typeface="Calibri" charset="0"/>
                <a:ea typeface="Calibri" charset="0"/>
                <a:cs typeface="Calibri" charset="0"/>
              </a:rPr>
            </a:br>
            <a:r>
              <a:rPr lang="en-US" sz="1400" b="1" dirty="0" smtClean="0">
                <a:solidFill>
                  <a:schemeClr val="bg1"/>
                </a:solidFill>
                <a:latin typeface="Calibri" charset="0"/>
                <a:ea typeface="Calibri" charset="0"/>
                <a:cs typeface="Calibri" charset="0"/>
              </a:rPr>
              <a:t>get-upload-policy</a:t>
            </a:r>
            <a:endParaRPr lang="id-ID" sz="1400" b="1" dirty="0">
              <a:solidFill>
                <a:schemeClr val="bg1"/>
              </a:solidFill>
              <a:latin typeface="Calibri" charset="0"/>
              <a:ea typeface="Calibri" charset="0"/>
              <a:cs typeface="Calibri" charset="0"/>
            </a:endParaRPr>
          </a:p>
        </p:txBody>
      </p:sp>
      <p:cxnSp>
        <p:nvCxnSpPr>
          <p:cNvPr id="43" name="Straight Connector 42"/>
          <p:cNvCxnSpPr/>
          <p:nvPr/>
        </p:nvCxnSpPr>
        <p:spPr>
          <a:xfrm>
            <a:off x="2860073" y="2761293"/>
            <a:ext cx="25329" cy="2292021"/>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5073" y="4896362"/>
            <a:ext cx="1270000" cy="1270000"/>
          </a:xfrm>
          <a:prstGeom prst="rect">
            <a:avLst/>
          </a:prstGeom>
        </p:spPr>
      </p:pic>
      <p:sp>
        <p:nvSpPr>
          <p:cNvPr id="46" name="TextBox 45"/>
          <p:cNvSpPr txBox="1"/>
          <p:nvPr/>
        </p:nvSpPr>
        <p:spPr>
          <a:xfrm>
            <a:off x="2021321" y="5927741"/>
            <a:ext cx="1677511" cy="307777"/>
          </a:xfrm>
          <a:prstGeom prst="rect">
            <a:avLst/>
          </a:prstGeom>
          <a:noFill/>
        </p:spPr>
        <p:txBody>
          <a:bodyPr wrap="none" rtlCol="0">
            <a:spAutoFit/>
          </a:bodyPr>
          <a:lstStyle/>
          <a:p>
            <a:pPr algn="ctr"/>
            <a:r>
              <a:rPr lang="en-US" sz="1400" b="1" dirty="0" smtClean="0">
                <a:solidFill>
                  <a:schemeClr val="bg1"/>
                </a:solidFill>
                <a:latin typeface="Calibri" charset="0"/>
                <a:ea typeface="Calibri" charset="0"/>
                <a:cs typeface="Calibri" charset="0"/>
              </a:rPr>
              <a:t>Upload to S3 bucket</a:t>
            </a:r>
            <a:endParaRPr lang="id-ID" sz="1400" b="1" dirty="0">
              <a:solidFill>
                <a:schemeClr val="bg1"/>
              </a:solidFill>
              <a:latin typeface="Calibri" charset="0"/>
              <a:ea typeface="Calibri" charset="0"/>
              <a:cs typeface="Calibri" charset="0"/>
            </a:endParaRPr>
          </a:p>
        </p:txBody>
      </p:sp>
      <p:sp>
        <p:nvSpPr>
          <p:cNvPr id="47" name="TextBox 46"/>
          <p:cNvSpPr txBox="1"/>
          <p:nvPr/>
        </p:nvSpPr>
        <p:spPr>
          <a:xfrm>
            <a:off x="4773139" y="1444520"/>
            <a:ext cx="740652" cy="338554"/>
          </a:xfrm>
          <a:prstGeom prst="rect">
            <a:avLst/>
          </a:prstGeom>
          <a:noFill/>
        </p:spPr>
        <p:txBody>
          <a:bodyPr wrap="none" rtlCol="0">
            <a:spAutoFit/>
          </a:bodyPr>
          <a:lstStyle/>
          <a:p>
            <a:pPr algn="ctr"/>
            <a:r>
              <a:rPr lang="id-ID" sz="1600" b="1" dirty="0" smtClean="0">
                <a:solidFill>
                  <a:schemeClr val="bg1"/>
                </a:solidFill>
                <a:latin typeface="Calibri" charset="0"/>
                <a:ea typeface="Calibri" charset="0"/>
                <a:cs typeface="Calibri" charset="0"/>
              </a:rPr>
              <a:t>STEP 1</a:t>
            </a:r>
            <a:endParaRPr lang="id-ID" sz="1600" b="1" dirty="0">
              <a:solidFill>
                <a:schemeClr val="bg1"/>
              </a:solidFill>
              <a:latin typeface="Calibri" charset="0"/>
              <a:ea typeface="Calibri" charset="0"/>
              <a:cs typeface="Calibri" charset="0"/>
            </a:endParaRPr>
          </a:p>
        </p:txBody>
      </p:sp>
      <p:sp>
        <p:nvSpPr>
          <p:cNvPr id="48" name="TextBox 47"/>
          <p:cNvSpPr txBox="1"/>
          <p:nvPr/>
        </p:nvSpPr>
        <p:spPr>
          <a:xfrm>
            <a:off x="2021321" y="3725440"/>
            <a:ext cx="740652" cy="338554"/>
          </a:xfrm>
          <a:prstGeom prst="rect">
            <a:avLst/>
          </a:prstGeom>
          <a:noFill/>
        </p:spPr>
        <p:txBody>
          <a:bodyPr wrap="none" rtlCol="0">
            <a:spAutoFit/>
          </a:bodyPr>
          <a:lstStyle/>
          <a:p>
            <a:pPr algn="ctr"/>
            <a:r>
              <a:rPr lang="id-ID" sz="1600" b="1" dirty="0" smtClean="0">
                <a:solidFill>
                  <a:schemeClr val="bg1"/>
                </a:solidFill>
                <a:latin typeface="Calibri" charset="0"/>
                <a:ea typeface="Calibri" charset="0"/>
                <a:cs typeface="Calibri" charset="0"/>
              </a:rPr>
              <a:t>STEP 2</a:t>
            </a:r>
            <a:endParaRPr lang="id-ID" sz="1600" b="1" dirty="0">
              <a:solidFill>
                <a:schemeClr val="bg1"/>
              </a:solidFill>
              <a:latin typeface="Calibri" charset="0"/>
              <a:ea typeface="Calibri" charset="0"/>
              <a:cs typeface="Calibri" charset="0"/>
            </a:endParaRPr>
          </a:p>
        </p:txBody>
      </p:sp>
      <p:cxnSp>
        <p:nvCxnSpPr>
          <p:cNvPr id="49" name="Straight Connector 48"/>
          <p:cNvCxnSpPr/>
          <p:nvPr/>
        </p:nvCxnSpPr>
        <p:spPr>
          <a:xfrm flipV="1">
            <a:off x="3251159" y="5575701"/>
            <a:ext cx="2562623" cy="2452"/>
          </a:xfrm>
          <a:prstGeom prst="line">
            <a:avLst/>
          </a:prstGeom>
          <a:ln w="38100">
            <a:solidFill>
              <a:schemeClr val="bg1">
                <a:lumMod val="75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874742" y="5396224"/>
            <a:ext cx="4477120" cy="358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Video Transcoding Pipeline</a:t>
            </a:r>
            <a:endParaRPr lang="en-US" dirty="0"/>
          </a:p>
        </p:txBody>
      </p:sp>
    </p:spTree>
    <p:extLst>
      <p:ext uri="{BB962C8B-B14F-4D97-AF65-F5344CB8AC3E}">
        <p14:creationId xmlns:p14="http://schemas.microsoft.com/office/powerpoint/2010/main" val="582808517"/>
      </p:ext>
    </p:extLst>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3">
            <a:alphaModFix amt="4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1183577" y="-602166"/>
            <a:ext cx="14726920" cy="10942348"/>
          </a:xfrm>
          <a:prstGeom prst="rect">
            <a:avLst/>
          </a:prstGeom>
        </p:spPr>
      </p:pic>
      <p:sp>
        <p:nvSpPr>
          <p:cNvPr id="5" name="Rectangle 4"/>
          <p:cNvSpPr/>
          <p:nvPr/>
        </p:nvSpPr>
        <p:spPr>
          <a:xfrm>
            <a:off x="2013657" y="2995479"/>
            <a:ext cx="8226678" cy="769441"/>
          </a:xfrm>
          <a:prstGeom prst="rect">
            <a:avLst/>
          </a:prstGeom>
          <a:noFill/>
        </p:spPr>
        <p:txBody>
          <a:bodyPr wrap="square">
            <a:spAutoFit/>
          </a:bodyPr>
          <a:lstStyle/>
          <a:p>
            <a:pPr algn="ctr"/>
            <a:r>
              <a:rPr lang="en-US" sz="4400" dirty="0" smtClean="0">
                <a:solidFill>
                  <a:schemeClr val="bg1"/>
                </a:solidFill>
                <a:latin typeface="Source Sans Pro Light" charset="0"/>
                <a:ea typeface="Source Sans Pro Light" charset="0"/>
                <a:cs typeface="Source Sans Pro Light" charset="0"/>
              </a:rPr>
              <a:t>Lesson </a:t>
            </a:r>
            <a:r>
              <a:rPr lang="en-US" sz="4400" dirty="0" smtClean="0">
                <a:solidFill>
                  <a:schemeClr val="bg1"/>
                </a:solidFill>
                <a:latin typeface="Source Sans Pro Light" charset="0"/>
                <a:ea typeface="Source Sans Pro Light" charset="0"/>
                <a:cs typeface="Source Sans Pro Light" charset="0"/>
              </a:rPr>
              <a:t>4: </a:t>
            </a:r>
            <a:r>
              <a:rPr lang="en-US" sz="4400" dirty="0" smtClean="0">
                <a:solidFill>
                  <a:schemeClr val="bg1"/>
                </a:solidFill>
                <a:latin typeface="Source Sans Pro Light" charset="0"/>
                <a:ea typeface="Source Sans Pro Light" charset="0"/>
                <a:cs typeface="Source Sans Pro Light" charset="0"/>
              </a:rPr>
              <a:t>Code Walkthrough</a:t>
            </a:r>
            <a:endParaRPr lang="id-ID" sz="4400" dirty="0">
              <a:solidFill>
                <a:schemeClr val="accent2"/>
              </a:solidFill>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1896920000"/>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44546A"/>
      </a:dk2>
      <a:lt2>
        <a:srgbClr val="E7E6E6"/>
      </a:lt2>
      <a:accent1>
        <a:srgbClr val="2980B9"/>
      </a:accent1>
      <a:accent2>
        <a:srgbClr val="16A085"/>
      </a:accent2>
      <a:accent3>
        <a:srgbClr val="9BBB59"/>
      </a:accent3>
      <a:accent4>
        <a:srgbClr val="F39C12"/>
      </a:accent4>
      <a:accent5>
        <a:srgbClr val="C0392B"/>
      </a:accent5>
      <a:accent6>
        <a:srgbClr val="2C3F50"/>
      </a:accent6>
      <a:hlink>
        <a:srgbClr val="0563C1"/>
      </a:hlink>
      <a:folHlink>
        <a:srgbClr val="954F72"/>
      </a:folHlink>
    </a:clrScheme>
    <a:fontScheme name="Custom 1">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9522</TotalTime>
  <Words>612</Words>
  <Application>Microsoft Macintosh PowerPoint</Application>
  <PresentationFormat>Widescreen</PresentationFormat>
  <Paragraphs>53</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Source Sans Pro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SignAddict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AbuSina</dc:creator>
  <cp:lastModifiedBy>Peter Sbarski</cp:lastModifiedBy>
  <cp:revision>1028</cp:revision>
  <dcterms:created xsi:type="dcterms:W3CDTF">2014-09-15T07:14:39Z</dcterms:created>
  <dcterms:modified xsi:type="dcterms:W3CDTF">2016-05-16T02:19:19Z</dcterms:modified>
</cp:coreProperties>
</file>